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452" r:id="rId2"/>
    <p:sldId id="471" r:id="rId3"/>
    <p:sldId id="472" r:id="rId4"/>
    <p:sldId id="473" r:id="rId5"/>
    <p:sldId id="475" r:id="rId6"/>
    <p:sldId id="476" r:id="rId7"/>
    <p:sldId id="487" r:id="rId8"/>
    <p:sldId id="265" r:id="rId9"/>
    <p:sldId id="267" r:id="rId10"/>
    <p:sldId id="466" r:id="rId11"/>
    <p:sldId id="459" r:id="rId12"/>
    <p:sldId id="464" r:id="rId13"/>
    <p:sldId id="465" r:id="rId14"/>
    <p:sldId id="467" r:id="rId15"/>
    <p:sldId id="468" r:id="rId16"/>
    <p:sldId id="286" r:id="rId17"/>
    <p:sldId id="272" r:id="rId18"/>
    <p:sldId id="279" r:id="rId19"/>
    <p:sldId id="469" r:id="rId20"/>
    <p:sldId id="306" r:id="rId21"/>
    <p:sldId id="283" r:id="rId22"/>
    <p:sldId id="281" r:id="rId23"/>
    <p:sldId id="284" r:id="rId24"/>
    <p:sldId id="479" r:id="rId25"/>
    <p:sldId id="369" r:id="rId26"/>
    <p:sldId id="401" r:id="rId27"/>
    <p:sldId id="304" r:id="rId28"/>
    <p:sldId id="367" r:id="rId29"/>
    <p:sldId id="368" r:id="rId30"/>
    <p:sldId id="402" r:id="rId31"/>
    <p:sldId id="403" r:id="rId32"/>
    <p:sldId id="308" r:id="rId33"/>
    <p:sldId id="371" r:id="rId34"/>
    <p:sldId id="478" r:id="rId35"/>
    <p:sldId id="313" r:id="rId36"/>
    <p:sldId id="417" r:id="rId37"/>
    <p:sldId id="418" r:id="rId38"/>
    <p:sldId id="294" r:id="rId39"/>
    <p:sldId id="295" r:id="rId40"/>
    <p:sldId id="296" r:id="rId41"/>
    <p:sldId id="297" r:id="rId42"/>
    <p:sldId id="380" r:id="rId43"/>
    <p:sldId id="482" r:id="rId44"/>
    <p:sldId id="484" r:id="rId45"/>
    <p:sldId id="298" r:id="rId46"/>
    <p:sldId id="379" r:id="rId47"/>
    <p:sldId id="299" r:id="rId48"/>
    <p:sldId id="424" r:id="rId49"/>
    <p:sldId id="382" r:id="rId50"/>
    <p:sldId id="488" r:id="rId51"/>
    <p:sldId id="334" r:id="rId52"/>
    <p:sldId id="383" r:id="rId53"/>
    <p:sldId id="385" r:id="rId54"/>
    <p:sldId id="440" r:id="rId55"/>
    <p:sldId id="337" r:id="rId56"/>
    <p:sldId id="338" r:id="rId57"/>
    <p:sldId id="339" r:id="rId58"/>
    <p:sldId id="393" r:id="rId59"/>
    <p:sldId id="323" r:id="rId60"/>
    <p:sldId id="447" r:id="rId61"/>
    <p:sldId id="448" r:id="rId62"/>
    <p:sldId id="449" r:id="rId63"/>
    <p:sldId id="451" r:id="rId64"/>
    <p:sldId id="404" r:id="rId65"/>
    <p:sldId id="314" r:id="rId66"/>
    <p:sldId id="300" r:id="rId67"/>
    <p:sldId id="301" r:id="rId68"/>
    <p:sldId id="416" r:id="rId69"/>
    <p:sldId id="406" r:id="rId70"/>
    <p:sldId id="409" r:id="rId71"/>
    <p:sldId id="412" r:id="rId72"/>
    <p:sldId id="318" r:id="rId73"/>
    <p:sldId id="319" r:id="rId74"/>
    <p:sldId id="453" r:id="rId75"/>
    <p:sldId id="454" r:id="rId76"/>
    <p:sldId id="455" r:id="rId77"/>
    <p:sldId id="489" r:id="rId7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FF"/>
    <a:srgbClr val="F0FCFE"/>
    <a:srgbClr val="DCF7FC"/>
    <a:srgbClr val="CFFDF9"/>
    <a:srgbClr val="5D9699"/>
    <a:srgbClr val="B7D3CC"/>
    <a:srgbClr val="B6D4C6"/>
    <a:srgbClr val="B0D5DA"/>
    <a:srgbClr val="578E9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768" autoAdjust="0"/>
    <p:restoredTop sz="98435" autoAdjust="0"/>
  </p:normalViewPr>
  <p:slideViewPr>
    <p:cSldViewPr>
      <p:cViewPr>
        <p:scale>
          <a:sx n="78" d="100"/>
          <a:sy n="78" d="100"/>
        </p:scale>
        <p:origin x="-1452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92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204B8-AA8C-4FF7-BE13-478E92C4D500}" type="datetimeFigureOut">
              <a:rPr lang="de-DE" smtClean="0"/>
              <a:pPr/>
              <a:t>21.06.2018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05C1D-B9A1-4B21-959C-941AAB654AD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240950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F79CF1-E431-41C5-9582-9DAE0C9DEBA5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F79CF1-E431-41C5-9582-9DAE0C9DEBA5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05C1D-B9A1-4B21-959C-941AAB654ADA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05C1D-B9A1-4B21-959C-941AAB654ADA}" type="slidenum">
              <a:rPr lang="de-DE" smtClean="0"/>
              <a:pPr/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05C1D-B9A1-4B21-959C-941AAB654ADA}" type="slidenum">
              <a:rPr lang="de-DE" smtClean="0"/>
              <a:pPr/>
              <a:t>18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05C1D-B9A1-4B21-959C-941AAB654ADA}" type="slidenum">
              <a:rPr lang="de-DE" smtClean="0"/>
              <a:pPr/>
              <a:t>23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05C1D-B9A1-4B21-959C-941AAB654ADA}" type="slidenum">
              <a:rPr lang="de-DE" smtClean="0"/>
              <a:pPr/>
              <a:t>53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Arial" pitchFamily="34" charset="0"/>
            </a:endParaRPr>
          </a:p>
        </p:txBody>
      </p:sp>
      <p:sp>
        <p:nvSpPr>
          <p:cNvPr id="8090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B4FB2C-2A6E-442E-B3F8-1C5640EED1FF}" type="slidenum">
              <a:rPr lang="de-DE" smtClean="0">
                <a:latin typeface="Arial" pitchFamily="34" charset="0"/>
              </a:rPr>
              <a:pPr/>
              <a:t>54</a:t>
            </a:fld>
            <a:endParaRPr lang="de-D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05C1D-B9A1-4B21-959C-941AAB654ADA}" type="slidenum">
              <a:rPr lang="de-DE" smtClean="0"/>
              <a:pPr/>
              <a:t>70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ED27-38E3-470E-BD2B-B2F0D0576F6E}" type="datetimeFigureOut">
              <a:rPr lang="de-DE" smtClean="0"/>
              <a:pPr/>
              <a:t>21.06.2018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76F86-C6F3-4535-9AE1-62D8D48B2EB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ED27-38E3-470E-BD2B-B2F0D0576F6E}" type="datetimeFigureOut">
              <a:rPr lang="de-DE" smtClean="0"/>
              <a:pPr/>
              <a:t>21.06.2018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76F86-C6F3-4535-9AE1-62D8D48B2EB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ED27-38E3-470E-BD2B-B2F0D0576F6E}" type="datetimeFigureOut">
              <a:rPr lang="de-DE" smtClean="0"/>
              <a:pPr/>
              <a:t>21.06.2018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76F86-C6F3-4535-9AE1-62D8D48B2EB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ED27-38E3-470E-BD2B-B2F0D0576F6E}" type="datetimeFigureOut">
              <a:rPr lang="de-DE" smtClean="0"/>
              <a:pPr/>
              <a:t>21.06.2018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76F86-C6F3-4535-9AE1-62D8D48B2EB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ED27-38E3-470E-BD2B-B2F0D0576F6E}" type="datetimeFigureOut">
              <a:rPr lang="de-DE" smtClean="0"/>
              <a:pPr/>
              <a:t>21.06.2018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76F86-C6F3-4535-9AE1-62D8D48B2EB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ED27-38E3-470E-BD2B-B2F0D0576F6E}" type="datetimeFigureOut">
              <a:rPr lang="de-DE" smtClean="0"/>
              <a:pPr/>
              <a:t>21.06.2018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76F86-C6F3-4535-9AE1-62D8D48B2EB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ED27-38E3-470E-BD2B-B2F0D0576F6E}" type="datetimeFigureOut">
              <a:rPr lang="de-DE" smtClean="0"/>
              <a:pPr/>
              <a:t>21.06.2018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76F86-C6F3-4535-9AE1-62D8D48B2EB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ED27-38E3-470E-BD2B-B2F0D0576F6E}" type="datetimeFigureOut">
              <a:rPr lang="de-DE" smtClean="0"/>
              <a:pPr/>
              <a:t>21.06.2018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76F86-C6F3-4535-9AE1-62D8D48B2EB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ED27-38E3-470E-BD2B-B2F0D0576F6E}" type="datetimeFigureOut">
              <a:rPr lang="de-DE" smtClean="0"/>
              <a:pPr/>
              <a:t>21.06.2018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76F86-C6F3-4535-9AE1-62D8D48B2EB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ED27-38E3-470E-BD2B-B2F0D0576F6E}" type="datetimeFigureOut">
              <a:rPr lang="de-DE" smtClean="0"/>
              <a:pPr/>
              <a:t>21.06.2018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76F86-C6F3-4535-9AE1-62D8D48B2EB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ED27-38E3-470E-BD2B-B2F0D0576F6E}" type="datetimeFigureOut">
              <a:rPr lang="de-DE" smtClean="0"/>
              <a:pPr/>
              <a:t>21.06.2018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76F86-C6F3-4535-9AE1-62D8D48B2EB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EED27-38E3-470E-BD2B-B2F0D0576F6E}" type="datetimeFigureOut">
              <a:rPr lang="de-DE" smtClean="0"/>
              <a:pPr/>
              <a:t>21.06.2018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76F86-C6F3-4535-9AE1-62D8D48B2EB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3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21"/>
          <p:cNvSpPr>
            <a:spLocks noChangeArrowheads="1"/>
          </p:cNvSpPr>
          <p:nvPr/>
        </p:nvSpPr>
        <p:spPr bwMode="auto">
          <a:xfrm>
            <a:off x="1" y="0"/>
            <a:ext cx="3571867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38" name="Rechteck 21"/>
          <p:cNvSpPr>
            <a:spLocks noChangeArrowheads="1"/>
          </p:cNvSpPr>
          <p:nvPr/>
        </p:nvSpPr>
        <p:spPr bwMode="auto">
          <a:xfrm>
            <a:off x="2357422" y="2571744"/>
            <a:ext cx="5964634" cy="3214710"/>
          </a:xfrm>
          <a:prstGeom prst="rect">
            <a:avLst/>
          </a:prstGeom>
          <a:solidFill>
            <a:srgbClr val="FFFFCC"/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1"/>
          <p:cNvSpPr txBox="1">
            <a:spLocks noChangeArrowheads="1"/>
          </p:cNvSpPr>
          <p:nvPr/>
        </p:nvSpPr>
        <p:spPr bwMode="auto">
          <a:xfrm>
            <a:off x="4429092" y="1785926"/>
            <a:ext cx="4286312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  <a:defRPr/>
            </a:pPr>
            <a:r>
              <a:rPr lang="de-DE" sz="1400" kern="0" dirty="0">
                <a:solidFill>
                  <a:schemeClr val="accent1"/>
                </a:solidFill>
                <a:latin typeface="Arial Black" pitchFamily="34" charset="0"/>
                <a:ea typeface="+mj-ea"/>
                <a:cs typeface="Arial" charset="0"/>
              </a:rPr>
              <a:t>Fortbildung </a:t>
            </a:r>
            <a:endParaRPr lang="de-DE" sz="1400" kern="0" dirty="0" smtClean="0">
              <a:solidFill>
                <a:schemeClr val="accent1"/>
              </a:solidFill>
              <a:latin typeface="Arial Black" pitchFamily="34" charset="0"/>
              <a:ea typeface="+mj-ea"/>
              <a:cs typeface="Arial" charset="0"/>
            </a:endParaRPr>
          </a:p>
          <a:p>
            <a:pPr>
              <a:spcBef>
                <a:spcPct val="0"/>
              </a:spcBef>
              <a:defRPr/>
            </a:pPr>
            <a:r>
              <a:rPr lang="de-DE" sz="1400" kern="0" dirty="0" smtClean="0">
                <a:solidFill>
                  <a:schemeClr val="accent1"/>
                </a:solidFill>
                <a:latin typeface="Arial Black" pitchFamily="34" charset="0"/>
                <a:ea typeface="+mj-ea"/>
                <a:cs typeface="Arial" charset="0"/>
              </a:rPr>
              <a:t>für Mitarbeitervertretungen in der </a:t>
            </a:r>
            <a:r>
              <a:rPr lang="de-DE" sz="1400" kern="0" dirty="0" err="1" smtClean="0">
                <a:solidFill>
                  <a:schemeClr val="accent1"/>
                </a:solidFill>
                <a:latin typeface="Arial Black" pitchFamily="34" charset="0"/>
                <a:ea typeface="+mj-ea"/>
                <a:cs typeface="Arial" charset="0"/>
              </a:rPr>
              <a:t>EKiR</a:t>
            </a:r>
            <a:endParaRPr lang="de-DE" sz="1400" kern="0" dirty="0">
              <a:solidFill>
                <a:schemeClr val="accent1"/>
              </a:solidFill>
              <a:latin typeface="Arial Black" pitchFamily="34" charset="0"/>
              <a:ea typeface="+mj-ea"/>
              <a:cs typeface="Arial" charset="0"/>
            </a:endParaRPr>
          </a:p>
        </p:txBody>
      </p:sp>
      <p:sp>
        <p:nvSpPr>
          <p:cNvPr id="115" name="Text Box 14"/>
          <p:cNvSpPr txBox="1">
            <a:spLocks noChangeArrowheads="1"/>
          </p:cNvSpPr>
          <p:nvPr/>
        </p:nvSpPr>
        <p:spPr bwMode="auto">
          <a:xfrm>
            <a:off x="7000892" y="5857892"/>
            <a:ext cx="1500187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>
              <a:defRPr/>
            </a:pPr>
            <a:r>
              <a:rPr lang="de-DE" sz="800" b="0" dirty="0">
                <a:solidFill>
                  <a:srgbClr val="FF8409"/>
                </a:solidFill>
                <a:latin typeface="+mn-lt"/>
              </a:rPr>
              <a:t>© Gisbert Fischer  </a:t>
            </a:r>
            <a:r>
              <a:rPr lang="de-DE" sz="800" b="0" dirty="0" smtClean="0">
                <a:solidFill>
                  <a:srgbClr val="FF8409"/>
                </a:solidFill>
                <a:latin typeface="+mn-lt"/>
              </a:rPr>
              <a:t>15082017</a:t>
            </a:r>
            <a:endParaRPr lang="de-DE" sz="800" b="0" dirty="0">
              <a:solidFill>
                <a:srgbClr val="FF8409"/>
              </a:solidFill>
              <a:latin typeface="+mn-lt"/>
            </a:endParaRPr>
          </a:p>
        </p:txBody>
      </p:sp>
      <p:grpSp>
        <p:nvGrpSpPr>
          <p:cNvPr id="2" name="Gruppieren 129"/>
          <p:cNvGrpSpPr/>
          <p:nvPr/>
        </p:nvGrpSpPr>
        <p:grpSpPr>
          <a:xfrm>
            <a:off x="1214414" y="785794"/>
            <a:ext cx="3068576" cy="1500198"/>
            <a:chOff x="3929058" y="2143116"/>
            <a:chExt cx="3068576" cy="1500198"/>
          </a:xfrm>
        </p:grpSpPr>
        <p:sp>
          <p:nvSpPr>
            <p:cNvPr id="19570" name="WordArt 4"/>
            <p:cNvSpPr>
              <a:spLocks noChangeArrowheads="1" noChangeShapeType="1"/>
            </p:cNvSpPr>
            <p:nvPr/>
          </p:nvSpPr>
          <p:spPr bwMode="auto">
            <a:xfrm>
              <a:off x="3929058" y="3214686"/>
              <a:ext cx="3000396" cy="4286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DE" b="1" kern="10" dirty="0">
                  <a:ln w="3175">
                    <a:solidFill>
                      <a:srgbClr val="003366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05158"/>
                      </a:gs>
                      <a:gs pos="100000">
                        <a:srgbClr val="BAECFE"/>
                      </a:gs>
                    </a:gsLst>
                    <a:lin ang="2700000" scaled="1"/>
                  </a:gradFill>
                  <a:latin typeface="Arial Black" pitchFamily="34" charset="0"/>
                </a:rPr>
                <a:t>REGIO MAV</a:t>
              </a:r>
            </a:p>
          </p:txBody>
        </p:sp>
        <p:grpSp>
          <p:nvGrpSpPr>
            <p:cNvPr id="3" name="Gruppieren 128"/>
            <p:cNvGrpSpPr/>
            <p:nvPr/>
          </p:nvGrpSpPr>
          <p:grpSpPr>
            <a:xfrm>
              <a:off x="5000628" y="2143116"/>
              <a:ext cx="1997006" cy="1000132"/>
              <a:chOff x="5000628" y="2143116"/>
              <a:chExt cx="1997006" cy="1000132"/>
            </a:xfrm>
          </p:grpSpPr>
          <p:sp>
            <p:nvSpPr>
              <p:cNvPr id="5" name="Ellipse 4"/>
              <p:cNvSpPr/>
              <p:nvPr/>
            </p:nvSpPr>
            <p:spPr bwMode="auto">
              <a:xfrm>
                <a:off x="5143504" y="2571744"/>
                <a:ext cx="231640" cy="23813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>
                  <a:ln>
                    <a:solidFill>
                      <a:srgbClr val="C00000"/>
                    </a:solidFill>
                  </a:ln>
                </a:endParaRPr>
              </a:p>
            </p:txBody>
          </p:sp>
          <p:sp>
            <p:nvSpPr>
              <p:cNvPr id="6" name="Ellipse 5"/>
              <p:cNvSpPr/>
              <p:nvPr/>
            </p:nvSpPr>
            <p:spPr bwMode="auto">
              <a:xfrm>
                <a:off x="5000628" y="2357430"/>
                <a:ext cx="213630" cy="21431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>
                  <a:ln>
                    <a:solidFill>
                      <a:srgbClr val="C00000"/>
                    </a:solidFill>
                  </a:ln>
                </a:endParaRPr>
              </a:p>
            </p:txBody>
          </p:sp>
          <p:grpSp>
            <p:nvGrpSpPr>
              <p:cNvPr id="4" name="Gruppieren 126"/>
              <p:cNvGrpSpPr/>
              <p:nvPr/>
            </p:nvGrpSpPr>
            <p:grpSpPr>
              <a:xfrm>
                <a:off x="5357818" y="2143116"/>
                <a:ext cx="1639816" cy="928674"/>
                <a:chOff x="5357818" y="2143116"/>
                <a:chExt cx="1639816" cy="928674"/>
              </a:xfrm>
            </p:grpSpPr>
            <p:sp>
              <p:nvSpPr>
                <p:cNvPr id="19571" name="WordArt 55"/>
                <p:cNvSpPr>
                  <a:spLocks noChangeArrowheads="1" noChangeShapeType="1"/>
                </p:cNvSpPr>
                <p:nvPr/>
              </p:nvSpPr>
              <p:spPr bwMode="auto">
                <a:xfrm>
                  <a:off x="5357818" y="2833667"/>
                  <a:ext cx="1568519" cy="238123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de-DE" sz="1000" kern="10" dirty="0">
                      <a:ln w="10160">
                        <a:solidFill>
                          <a:schemeClr val="accent1"/>
                        </a:solidFill>
                        <a:round/>
                        <a:headEnd/>
                        <a:tailEnd/>
                      </a:ln>
                      <a:solidFill>
                        <a:srgbClr val="FFFFFF"/>
                      </a:solidFill>
                      <a:effectLst>
                        <a:outerShdw dist="32000" dir="5400000" algn="tl" rotWithShape="0">
                          <a:srgbClr val="000000">
                            <a:alpha val="29999"/>
                          </a:srgbClr>
                        </a:outerShdw>
                      </a:effectLst>
                      <a:latin typeface="Arial Black"/>
                    </a:rPr>
                    <a:t>WUPPERTAL</a:t>
                  </a:r>
                </a:p>
              </p:txBody>
            </p:sp>
            <p:sp>
              <p:nvSpPr>
                <p:cNvPr id="19572" name="WordArt 55"/>
                <p:cNvSpPr>
                  <a:spLocks noChangeArrowheads="1" noChangeShapeType="1"/>
                </p:cNvSpPr>
                <p:nvPr/>
              </p:nvSpPr>
              <p:spPr bwMode="auto">
                <a:xfrm>
                  <a:off x="5395087" y="2357430"/>
                  <a:ext cx="1299835" cy="216952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de-DE" sz="1000" kern="10" dirty="0">
                      <a:ln w="10160">
                        <a:solidFill>
                          <a:schemeClr val="accent1"/>
                        </a:solidFill>
                        <a:round/>
                        <a:headEnd/>
                        <a:tailEnd/>
                      </a:ln>
                      <a:solidFill>
                        <a:srgbClr val="FFFFFF"/>
                      </a:solidFill>
                      <a:effectLst>
                        <a:outerShdw dist="32000" dir="5400000" algn="tl" rotWithShape="0">
                          <a:srgbClr val="000000">
                            <a:alpha val="29999"/>
                          </a:srgbClr>
                        </a:outerShdw>
                      </a:effectLst>
                      <a:latin typeface="Arial Black"/>
                    </a:rPr>
                    <a:t>Mettmann</a:t>
                  </a:r>
                </a:p>
              </p:txBody>
            </p:sp>
            <p:sp>
              <p:nvSpPr>
                <p:cNvPr id="19573" name="WordArt 55"/>
                <p:cNvSpPr>
                  <a:spLocks noChangeArrowheads="1" noChangeShapeType="1"/>
                </p:cNvSpPr>
                <p:nvPr/>
              </p:nvSpPr>
              <p:spPr bwMode="auto">
                <a:xfrm>
                  <a:off x="5635469" y="2595550"/>
                  <a:ext cx="1362165" cy="23811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de-DE" sz="1000" kern="10" dirty="0">
                      <a:ln w="10160">
                        <a:solidFill>
                          <a:schemeClr val="accent1"/>
                        </a:solidFill>
                        <a:round/>
                        <a:headEnd/>
                        <a:tailEnd/>
                      </a:ln>
                      <a:solidFill>
                        <a:srgbClr val="FFFFFF"/>
                      </a:solidFill>
                      <a:effectLst>
                        <a:outerShdw dist="32000" dir="5400000" algn="tl" rotWithShape="0">
                          <a:srgbClr val="000000">
                            <a:alpha val="29999"/>
                          </a:srgbClr>
                        </a:outerShdw>
                      </a:effectLst>
                      <a:latin typeface="Arial Black"/>
                    </a:rPr>
                    <a:t>Niederberg</a:t>
                  </a:r>
                </a:p>
              </p:txBody>
            </p:sp>
            <p:sp>
              <p:nvSpPr>
                <p:cNvPr id="117" name="WordArt 55"/>
                <p:cNvSpPr>
                  <a:spLocks noChangeArrowheads="1" noChangeShapeType="1"/>
                </p:cNvSpPr>
                <p:nvPr/>
              </p:nvSpPr>
              <p:spPr bwMode="auto">
                <a:xfrm>
                  <a:off x="5643570" y="2143116"/>
                  <a:ext cx="785816" cy="214314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de-DE" sz="1000" kern="10" dirty="0" smtClean="0">
                      <a:ln w="10160">
                        <a:solidFill>
                          <a:schemeClr val="accent1"/>
                        </a:solidFill>
                        <a:round/>
                        <a:headEnd/>
                        <a:tailEnd/>
                      </a:ln>
                      <a:solidFill>
                        <a:srgbClr val="FFFFFF"/>
                      </a:solidFill>
                      <a:effectLst>
                        <a:outerShdw dist="32000" dir="5400000" algn="tl" rotWithShape="0">
                          <a:srgbClr val="000000">
                            <a:alpha val="29999"/>
                          </a:srgbClr>
                        </a:outerShdw>
                      </a:effectLst>
                      <a:latin typeface="Arial Black"/>
                    </a:rPr>
                    <a:t>ESSEN</a:t>
                  </a:r>
                  <a:endParaRPr lang="de-DE" sz="1000" kern="10" dirty="0">
                    <a:ln w="1016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solidFill>
                      <a:srgbClr val="FFFFFF"/>
                    </a:solidFill>
                    <a:effectLst>
                      <a:outerShdw dist="32000" dir="5400000" algn="tl" rotWithShape="0">
                        <a:srgbClr val="000000">
                          <a:alpha val="29999"/>
                        </a:srgbClr>
                      </a:outerShdw>
                    </a:effectLst>
                    <a:latin typeface="Arial Black"/>
                  </a:endParaRPr>
                </a:p>
              </p:txBody>
            </p:sp>
          </p:grpSp>
          <p:sp>
            <p:nvSpPr>
              <p:cNvPr id="121" name="Ellipse 120"/>
              <p:cNvSpPr/>
              <p:nvPr/>
            </p:nvSpPr>
            <p:spPr bwMode="auto">
              <a:xfrm>
                <a:off x="5000628" y="2857496"/>
                <a:ext cx="285752" cy="28575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>
                  <a:ln>
                    <a:solidFill>
                      <a:srgbClr val="C00000"/>
                    </a:solidFill>
                  </a:ln>
                </a:endParaRPr>
              </a:p>
            </p:txBody>
          </p:sp>
          <p:sp>
            <p:nvSpPr>
              <p:cNvPr id="128" name="Ellipse 127"/>
              <p:cNvSpPr/>
              <p:nvPr/>
            </p:nvSpPr>
            <p:spPr bwMode="auto">
              <a:xfrm>
                <a:off x="5072066" y="2143116"/>
                <a:ext cx="213630" cy="21431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>
                  <a:ln>
                    <a:solidFill>
                      <a:srgbClr val="C00000"/>
                    </a:solidFill>
                  </a:ln>
                </a:endParaRPr>
              </a:p>
            </p:txBody>
          </p:sp>
        </p:grpSp>
      </p:grpSp>
      <p:sp>
        <p:nvSpPr>
          <p:cNvPr id="25" name="Rechteck 2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4429124" y="3357562"/>
            <a:ext cx="19491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Aufgaben einer MAV</a:t>
            </a:r>
            <a:endParaRPr lang="de-DE" sz="1600" dirty="0"/>
          </a:p>
        </p:txBody>
      </p:sp>
      <p:sp>
        <p:nvSpPr>
          <p:cNvPr id="29" name="Rechteck 28"/>
          <p:cNvSpPr/>
          <p:nvPr/>
        </p:nvSpPr>
        <p:spPr>
          <a:xfrm>
            <a:off x="4429124" y="3571876"/>
            <a:ext cx="22114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Rechtsstellung der MAV</a:t>
            </a:r>
            <a:endParaRPr lang="de-DE" sz="1600" dirty="0"/>
          </a:p>
        </p:txBody>
      </p:sp>
      <p:sp>
        <p:nvSpPr>
          <p:cNvPr id="30" name="Rechteck 29"/>
          <p:cNvSpPr/>
          <p:nvPr/>
        </p:nvSpPr>
        <p:spPr>
          <a:xfrm>
            <a:off x="4429124" y="3929066"/>
            <a:ext cx="26415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Geschäftsführung einer MAV</a:t>
            </a:r>
            <a:endParaRPr lang="de-DE" sz="1600" dirty="0"/>
          </a:p>
        </p:txBody>
      </p:sp>
      <p:sp>
        <p:nvSpPr>
          <p:cNvPr id="31" name="Rechteck 30"/>
          <p:cNvSpPr/>
          <p:nvPr/>
        </p:nvSpPr>
        <p:spPr>
          <a:xfrm>
            <a:off x="4429124" y="4143380"/>
            <a:ext cx="21498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Sachbedarf und Kosten</a:t>
            </a:r>
            <a:endParaRPr lang="de-DE" sz="1600" dirty="0"/>
          </a:p>
        </p:txBody>
      </p:sp>
      <p:sp>
        <p:nvSpPr>
          <p:cNvPr id="32" name="Rechteck 31"/>
          <p:cNvSpPr/>
          <p:nvPr/>
        </p:nvSpPr>
        <p:spPr>
          <a:xfrm>
            <a:off x="4429124" y="4500570"/>
            <a:ext cx="30743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Pflichten und Befugnisse der MAV</a:t>
            </a:r>
            <a:endParaRPr lang="de-DE" sz="1600" dirty="0"/>
          </a:p>
        </p:txBody>
      </p:sp>
      <p:sp>
        <p:nvSpPr>
          <p:cNvPr id="33" name="Rechteck 32"/>
          <p:cNvSpPr/>
          <p:nvPr/>
        </p:nvSpPr>
        <p:spPr>
          <a:xfrm>
            <a:off x="3714744" y="4857760"/>
            <a:ext cx="407196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MAV als Interessenvertretung der Mitarbeitenden</a:t>
            </a:r>
            <a:endParaRPr lang="de-DE" sz="1400" dirty="0"/>
          </a:p>
        </p:txBody>
      </p:sp>
      <p:sp>
        <p:nvSpPr>
          <p:cNvPr id="34" name="Rechteck 33"/>
          <p:cNvSpPr/>
          <p:nvPr/>
        </p:nvSpPr>
        <p:spPr>
          <a:xfrm>
            <a:off x="6000760" y="5286388"/>
            <a:ext cx="15195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Schweigepflicht</a:t>
            </a:r>
            <a:endParaRPr lang="de-DE" sz="1600" dirty="0"/>
          </a:p>
        </p:txBody>
      </p:sp>
      <p:sp>
        <p:nvSpPr>
          <p:cNvPr id="35" name="Rechteck 34"/>
          <p:cNvSpPr/>
          <p:nvPr/>
        </p:nvSpPr>
        <p:spPr>
          <a:xfrm>
            <a:off x="4429124" y="5072074"/>
            <a:ext cx="27521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Informationsrecht und -pflicht</a:t>
            </a:r>
            <a:endParaRPr lang="de-DE" sz="1600" dirty="0"/>
          </a:p>
        </p:txBody>
      </p:sp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4429124" y="2928934"/>
            <a:ext cx="2714644" cy="40011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de-DE" sz="2000" b="1" dirty="0" smtClean="0">
                <a:solidFill>
                  <a:srgbClr val="C00000"/>
                </a:solidFill>
                <a:latin typeface="Arial Black" pitchFamily="34" charset="0"/>
                <a:ea typeface="Calibri" pitchFamily="34" charset="0"/>
                <a:cs typeface="Arial" pitchFamily="34" charset="0"/>
              </a:rPr>
              <a:t>Neu in der MAV ? </a:t>
            </a:r>
            <a:endParaRPr lang="de-DE" sz="2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7" name="Rectangle 7"/>
          <p:cNvSpPr txBox="1">
            <a:spLocks noChangeArrowheads="1"/>
          </p:cNvSpPr>
          <p:nvPr/>
        </p:nvSpPr>
        <p:spPr bwMode="auto">
          <a:xfrm>
            <a:off x="2643174" y="3357562"/>
            <a:ext cx="1143007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20000"/>
              </a:spcBef>
              <a:defRPr/>
            </a:pPr>
            <a:r>
              <a:rPr lang="de-DE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charset="0"/>
              </a:rPr>
              <a:t>Teil </a:t>
            </a: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charset="0"/>
              </a:rPr>
              <a:t>1</a:t>
            </a:r>
            <a:endParaRPr lang="de-DE" sz="1800" b="0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  <a:cs typeface="Arial" charset="0"/>
            </a:endParaRP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5143512"/>
            <a:ext cx="3714776" cy="131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21"/>
          <p:cNvSpPr>
            <a:spLocks noChangeArrowheads="1"/>
          </p:cNvSpPr>
          <p:nvPr/>
        </p:nvSpPr>
        <p:spPr bwMode="auto">
          <a:xfrm>
            <a:off x="0" y="0"/>
            <a:ext cx="335755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15" name="Rechteck 21"/>
          <p:cNvSpPr>
            <a:spLocks noChangeArrowheads="1"/>
          </p:cNvSpPr>
          <p:nvPr/>
        </p:nvSpPr>
        <p:spPr bwMode="auto">
          <a:xfrm>
            <a:off x="1714480" y="3786190"/>
            <a:ext cx="7036204" cy="1714512"/>
          </a:xfrm>
          <a:prstGeom prst="rect">
            <a:avLst/>
          </a:prstGeom>
          <a:solidFill>
            <a:srgbClr val="FFFFCC"/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hteck 2"/>
          <p:cNvSpPr>
            <a:spLocks noChangeArrowheads="1"/>
          </p:cNvSpPr>
          <p:nvPr/>
        </p:nvSpPr>
        <p:spPr bwMode="auto">
          <a:xfrm>
            <a:off x="2428860" y="1714488"/>
            <a:ext cx="607221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>
                <a:latin typeface="Calibri" pitchFamily="34" charset="0"/>
                <a:cs typeface="Arial" pitchFamily="34" charset="0"/>
              </a:rPr>
              <a:t>Das </a:t>
            </a:r>
            <a:r>
              <a:rPr lang="de-DE" sz="1600" b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Betriebsrätegesetz </a:t>
            </a:r>
            <a:r>
              <a:rPr lang="de-DE" sz="1600" b="1" dirty="0">
                <a:latin typeface="Calibri" pitchFamily="34" charset="0"/>
                <a:cs typeface="Arial" pitchFamily="34" charset="0"/>
              </a:rPr>
              <a:t>von 1920 </a:t>
            </a:r>
          </a:p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unterschied noch nicht zwischen Betrieben der freien Wirtschaft und Kirchen </a:t>
            </a:r>
          </a:p>
        </p:txBody>
      </p:sp>
      <p:sp>
        <p:nvSpPr>
          <p:cNvPr id="5" name="Rechteck 3"/>
          <p:cNvSpPr>
            <a:spLocks noChangeArrowheads="1"/>
          </p:cNvSpPr>
          <p:nvPr/>
        </p:nvSpPr>
        <p:spPr bwMode="auto">
          <a:xfrm>
            <a:off x="2285984" y="2214554"/>
            <a:ext cx="642942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>
                <a:latin typeface="Calibri" pitchFamily="34" charset="0"/>
                <a:cs typeface="Arial" pitchFamily="34" charset="0"/>
              </a:rPr>
              <a:t>…auch das Kontrollratsgesetz Nr. 22 vom 10.04.1946 </a:t>
            </a:r>
            <a:r>
              <a:rPr lang="de-DE" sz="1400" dirty="0" smtClean="0">
                <a:latin typeface="Calibri" pitchFamily="34" charset="0"/>
                <a:cs typeface="Arial" pitchFamily="34" charset="0"/>
              </a:rPr>
              <a:t>bezog 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die Kirchen in seinen </a:t>
            </a:r>
            <a:endParaRPr lang="de-DE" sz="1400" dirty="0" smtClean="0">
              <a:latin typeface="Calibri" pitchFamily="34" charset="0"/>
              <a:cs typeface="Arial" pitchFamily="34" charset="0"/>
            </a:endParaRPr>
          </a:p>
          <a:p>
            <a:r>
              <a:rPr lang="de-DE" sz="1400" dirty="0" smtClean="0">
                <a:latin typeface="Calibri" pitchFamily="34" charset="0"/>
                <a:cs typeface="Arial" pitchFamily="34" charset="0"/>
              </a:rPr>
              <a:t>   Geltungsbereich ein. Selbst im Regierungsentwurf zum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Betr.VG vom 31.10.1950 </a:t>
            </a:r>
          </a:p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   </a:t>
            </a:r>
            <a:r>
              <a:rPr lang="de-DE" sz="1400" dirty="0" smtClean="0">
                <a:latin typeface="Calibri" pitchFamily="34" charset="0"/>
                <a:cs typeface="Arial" pitchFamily="34" charset="0"/>
              </a:rPr>
              <a:t>gab es noch keine Sonderregel für die Kirchen</a:t>
            </a:r>
            <a:endParaRPr lang="de-DE" sz="1400" dirty="0">
              <a:latin typeface="Calibri" pitchFamily="34" charset="0"/>
            </a:endParaRPr>
          </a:p>
        </p:txBody>
      </p:sp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1785918" y="3214686"/>
            <a:ext cx="70009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               Warum haben dann das Betriebsverfassungsgesetz </a:t>
            </a:r>
          </a:p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   und die Gesetze zur Unternehmensmitbestimmung bei Kirche &amp; Diakonie keine Gültigkeit </a:t>
            </a:r>
          </a:p>
        </p:txBody>
      </p:sp>
      <p:sp>
        <p:nvSpPr>
          <p:cNvPr id="11" name="Rechteck 10"/>
          <p:cNvSpPr/>
          <p:nvPr/>
        </p:nvSpPr>
        <p:spPr>
          <a:xfrm>
            <a:off x="3000364" y="3929066"/>
            <a:ext cx="55007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Die Kirchen sind kraft Verfassung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nicht-staatliche </a:t>
            </a:r>
            <a:r>
              <a:rPr lang="de-DE" sz="1200" b="1" i="1" dirty="0" smtClean="0">
                <a:cs typeface="Arial" pitchFamily="34" charset="0"/>
              </a:rPr>
              <a:t>Körperschaften des öffentlichen Rechts.</a:t>
            </a:r>
            <a:r>
              <a:rPr lang="de-DE" sz="1200" b="1" i="1" dirty="0" smtClean="0">
                <a:ea typeface="Times New Roman" pitchFamily="18" charset="0"/>
                <a:cs typeface="Arial" pitchFamily="34" charset="0"/>
              </a:rPr>
              <a:t> Sie können Beamte ernennen (Dienstherrenfähigkeit), Satzungen erlassen (</a:t>
            </a:r>
            <a:r>
              <a:rPr lang="de-DE" sz="1200" b="1" i="1" dirty="0" smtClean="0">
                <a:solidFill>
                  <a:srgbClr val="C00000"/>
                </a:solidFill>
                <a:ea typeface="Times New Roman" pitchFamily="18" charset="0"/>
                <a:cs typeface="Arial" pitchFamily="34" charset="0"/>
              </a:rPr>
              <a:t>Rechtsetzungsbefugnis</a:t>
            </a:r>
            <a:r>
              <a:rPr lang="de-DE" sz="1200" b="1" i="1" dirty="0" smtClean="0">
                <a:ea typeface="Times New Roman" pitchFamily="18" charset="0"/>
                <a:cs typeface="Arial" pitchFamily="34" charset="0"/>
              </a:rPr>
              <a:t>) und Steuern und Beiträge erheben.</a:t>
            </a:r>
            <a:endParaRPr lang="de-DE" sz="1200" b="1" i="1" dirty="0" smtClean="0"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785786" y="928670"/>
            <a:ext cx="7858180" cy="35719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9" name="Rechteck 1"/>
          <p:cNvSpPr>
            <a:spLocks noChangeArrowheads="1"/>
          </p:cNvSpPr>
          <p:nvPr/>
        </p:nvSpPr>
        <p:spPr bwMode="auto">
          <a:xfrm>
            <a:off x="1500166" y="928670"/>
            <a:ext cx="68405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 b="1" dirty="0" smtClean="0">
                <a:cs typeface="Arial" pitchFamily="34" charset="0"/>
              </a:rPr>
              <a:t>                 Mitbestimmung in der Bundesrepublik Deutschland </a:t>
            </a:r>
            <a:endParaRPr lang="de-DE" sz="1600" b="1" dirty="0">
              <a:cs typeface="Arial" pitchFamily="34" charset="0"/>
            </a:endParaRPr>
          </a:p>
        </p:txBody>
      </p:sp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714356"/>
            <a:ext cx="642938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2" descr="C:\Dokumente und Einstellungen\Gisbert\Desktop\MAV Seminar_Kirche und Diakonie\reichstag-19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929066"/>
            <a:ext cx="2036422" cy="1352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Rechteck 17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9" name="Rechteck 1"/>
          <p:cNvSpPr>
            <a:spLocks noChangeArrowheads="1"/>
          </p:cNvSpPr>
          <p:nvPr/>
        </p:nvSpPr>
        <p:spPr bwMode="auto">
          <a:xfrm>
            <a:off x="5072066" y="1285860"/>
            <a:ext cx="35004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                 …aber nicht bei Kirche &amp; Diakonie</a:t>
            </a:r>
            <a:endParaRPr lang="de-DE" sz="1400" b="1" dirty="0"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3000364" y="4643446"/>
            <a:ext cx="57864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cs typeface="Arial" pitchFamily="34" charset="0"/>
              </a:rPr>
              <a:t>Begründet wurde dieser Sonderstatus </a:t>
            </a:r>
          </a:p>
          <a:p>
            <a:r>
              <a:rPr lang="de-DE" sz="1400" b="1" i="1" dirty="0" smtClean="0">
                <a:cs typeface="Arial" pitchFamily="34" charset="0"/>
              </a:rPr>
              <a:t>im „Weimarer Kirchenkompromiss“ von </a:t>
            </a: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1919</a:t>
            </a:r>
            <a:r>
              <a:rPr lang="de-DE" sz="1400" b="1" i="1" dirty="0" smtClean="0">
                <a:cs typeface="Arial" pitchFamily="34" charset="0"/>
              </a:rPr>
              <a:t>, der als Verfassungsrecht </a:t>
            </a:r>
          </a:p>
          <a:p>
            <a:r>
              <a:rPr lang="de-DE" sz="1400" b="1" i="1" dirty="0" smtClean="0">
                <a:cs typeface="Arial" pitchFamily="34" charset="0"/>
              </a:rPr>
              <a:t>in das Grundgesetz übernommen wurde. </a:t>
            </a:r>
          </a:p>
        </p:txBody>
      </p:sp>
      <p:sp>
        <p:nvSpPr>
          <p:cNvPr id="22" name="Textfeld 21"/>
          <p:cNvSpPr txBox="1">
            <a:spLocks noChangeArrowheads="1"/>
          </p:cNvSpPr>
          <p:nvPr/>
        </p:nvSpPr>
        <p:spPr bwMode="auto">
          <a:xfrm>
            <a:off x="2357422" y="5572140"/>
            <a:ext cx="643208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dirty="0" smtClean="0">
                <a:cs typeface="Arial" pitchFamily="34" charset="0"/>
              </a:rPr>
              <a:t>Als der Regierungsentwurf zum Betriebsverfassungsgesetz vorgelegt wurde lehnten </a:t>
            </a:r>
          </a:p>
          <a:p>
            <a:r>
              <a:rPr lang="de-DE" sz="1400" dirty="0" smtClean="0">
                <a:cs typeface="Arial" pitchFamily="34" charset="0"/>
              </a:rPr>
              <a:t>die Kirchen den „staatlichen Eingriff“ auf ihre Dienstverhältnisse durch ein Betr.VG ab </a:t>
            </a:r>
          </a:p>
          <a:p>
            <a:r>
              <a:rPr lang="de-DE" sz="1400" dirty="0" smtClean="0">
                <a:cs typeface="Arial" pitchFamily="34" charset="0"/>
              </a:rPr>
              <a:t>und kündigten ein eigenes Gesetz 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0" y="0"/>
            <a:ext cx="335755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25" name="Rechteck 21"/>
          <p:cNvSpPr>
            <a:spLocks noChangeArrowheads="1"/>
          </p:cNvSpPr>
          <p:nvPr/>
        </p:nvSpPr>
        <p:spPr bwMode="auto">
          <a:xfrm>
            <a:off x="2000232" y="4357694"/>
            <a:ext cx="6643734" cy="1714512"/>
          </a:xfrm>
          <a:prstGeom prst="rect">
            <a:avLst/>
          </a:prstGeom>
          <a:solidFill>
            <a:srgbClr val="FFFFCC"/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hteck 21"/>
          <p:cNvSpPr>
            <a:spLocks noChangeArrowheads="1"/>
          </p:cNvSpPr>
          <p:nvPr/>
        </p:nvSpPr>
        <p:spPr bwMode="auto">
          <a:xfrm>
            <a:off x="2000232" y="2214554"/>
            <a:ext cx="6643734" cy="200026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714612" y="2285992"/>
            <a:ext cx="571504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de-DE" sz="1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In einer Stellungnahme zum Betr.VG </a:t>
            </a:r>
          </a:p>
          <a:p>
            <a:r>
              <a:rPr lang="de-DE" sz="1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schreibt der Vorsitzende der Fuldaer Bischofskonferenz </a:t>
            </a:r>
            <a:r>
              <a:rPr lang="de-DE" sz="14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Kardinal Frings</a:t>
            </a:r>
            <a:r>
              <a:rPr lang="de-DE" sz="1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, </a:t>
            </a:r>
          </a:p>
          <a:p>
            <a:r>
              <a:rPr lang="de-DE" sz="1400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am 28.07.1951 an den </a:t>
            </a:r>
            <a:r>
              <a:rPr lang="de-DE" sz="1400" dirty="0">
                <a:latin typeface="Calibri" pitchFamily="34" charset="0"/>
                <a:ea typeface="Calibri" pitchFamily="34" charset="0"/>
                <a:cs typeface="Arial" pitchFamily="34" charset="0"/>
              </a:rPr>
              <a:t>Bundeskanzler </a:t>
            </a:r>
            <a:r>
              <a:rPr lang="de-DE" sz="14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Dr. </a:t>
            </a:r>
            <a:r>
              <a:rPr lang="de-DE" sz="1400" b="1" dirty="0">
                <a:latin typeface="Calibri" pitchFamily="34" charset="0"/>
                <a:ea typeface="Calibri" pitchFamily="34" charset="0"/>
                <a:cs typeface="Arial" pitchFamily="34" charset="0"/>
              </a:rPr>
              <a:t>Konrad </a:t>
            </a:r>
            <a:r>
              <a:rPr lang="de-DE" sz="14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Adenauer: </a:t>
            </a:r>
            <a:endParaRPr lang="de-DE" sz="1400" b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5" name="Rechteck 6"/>
          <p:cNvSpPr>
            <a:spLocks noChangeArrowheads="1"/>
          </p:cNvSpPr>
          <p:nvPr/>
        </p:nvSpPr>
        <p:spPr bwMode="auto">
          <a:xfrm>
            <a:off x="2714612" y="3071810"/>
            <a:ext cx="578647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de-DE" sz="1400" b="1" i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„das </a:t>
            </a:r>
            <a:r>
              <a:rPr lang="de-DE" sz="1400" b="1" i="1" dirty="0">
                <a:latin typeface="Calibri" pitchFamily="34" charset="0"/>
                <a:ea typeface="Calibri" pitchFamily="34" charset="0"/>
                <a:cs typeface="Arial" pitchFamily="34" charset="0"/>
              </a:rPr>
              <a:t>Gesetz (Betr.VG) findet keine Anwendung auf die Mitbestimmung </a:t>
            </a:r>
          </a:p>
          <a:p>
            <a:pPr eaLnBrk="0" hangingPunct="0"/>
            <a:r>
              <a:rPr lang="de-DE" sz="1400" b="1" i="1" dirty="0">
                <a:latin typeface="Calibri" pitchFamily="34" charset="0"/>
                <a:ea typeface="Calibri" pitchFamily="34" charset="0"/>
                <a:cs typeface="Arial" pitchFamily="34" charset="0"/>
              </a:rPr>
              <a:t>der Arbeitnehmer der Religionsgemeinschaften und deren </a:t>
            </a:r>
            <a:r>
              <a:rPr lang="de-DE" sz="1400" b="1" i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Einrichtungen..“</a:t>
            </a:r>
            <a:endParaRPr lang="de-DE" sz="1400" b="1" i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6" name="Rechteck 7"/>
          <p:cNvSpPr>
            <a:spLocks noChangeArrowheads="1"/>
          </p:cNvSpPr>
          <p:nvPr/>
        </p:nvSpPr>
        <p:spPr bwMode="auto">
          <a:xfrm>
            <a:off x="2643174" y="3571876"/>
            <a:ext cx="55007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>
                <a:latin typeface="Calibri" pitchFamily="34" charset="0"/>
                <a:ea typeface="Calibri" pitchFamily="34" charset="0"/>
                <a:cs typeface="Arial" pitchFamily="34" charset="0"/>
              </a:rPr>
              <a:t>…und begründet das mit Hinweis auf den Art.140 Grundgesetz </a:t>
            </a:r>
            <a:r>
              <a:rPr lang="de-DE" sz="1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und  </a:t>
            </a:r>
          </a:p>
          <a:p>
            <a:r>
              <a:rPr lang="de-DE" sz="1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  Art.137 der Weimarer Reichsverfassung</a:t>
            </a:r>
            <a:endParaRPr lang="de-DE" sz="1200" b="1" dirty="0"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7" name="Picture 4" descr="C:\Dokumente und Einstellungen\Gisbert\Desktop\MAV Seminar_Kirche und Diakonie\Kardinal frings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000240"/>
            <a:ext cx="785818" cy="999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3" descr="C:\Dokumente und Einstellungen\Gisbert\Desktop\MAV Seminar_Kirche und Diakonie\Adenauer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72074"/>
            <a:ext cx="1062373" cy="785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hteck 456"/>
          <p:cNvSpPr>
            <a:spLocks noChangeArrowheads="1"/>
          </p:cNvSpPr>
          <p:nvPr/>
        </p:nvSpPr>
        <p:spPr bwMode="auto">
          <a:xfrm>
            <a:off x="2714612" y="4429132"/>
            <a:ext cx="57864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§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118.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Abs.2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Betr.VG schließt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die Religionsgemeinschaften </a:t>
            </a:r>
          </a:p>
          <a:p>
            <a:r>
              <a:rPr lang="de-DE" sz="14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                      und Ihre </a:t>
            </a:r>
            <a:r>
              <a:rPr lang="de-DE" sz="1400" b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Einrichtungen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von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der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Anwendung des Gesetzes aus </a:t>
            </a:r>
            <a:endParaRPr lang="de-DE" sz="14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5857884" y="3857628"/>
            <a:ext cx="25003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Der „Hinweis“ hatte Erfolg</a:t>
            </a:r>
            <a:endParaRPr lang="de-DE" sz="1600" dirty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714612" y="5214950"/>
            <a:ext cx="57150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…im Vertrauen auf die Bereitschaft </a:t>
            </a:r>
            <a:r>
              <a:rPr lang="de-DE" sz="1400" i="1" dirty="0">
                <a:latin typeface="Calibri" pitchFamily="34" charset="0"/>
                <a:cs typeface="Arial" pitchFamily="34" charset="0"/>
              </a:rPr>
              <a:t>der 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Kirche</a:t>
            </a:r>
            <a:r>
              <a:rPr lang="de-DE" sz="1400" i="1" dirty="0">
                <a:latin typeface="Calibri" pitchFamily="34" charset="0"/>
                <a:cs typeface="Arial" pitchFamily="34" charset="0"/>
              </a:rPr>
              <a:t> 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ein </a:t>
            </a:r>
            <a:r>
              <a:rPr lang="de-DE" sz="14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sozial </a:t>
            </a:r>
            <a:r>
              <a:rPr lang="de-DE" sz="1400" b="1" i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vorbildliches </a:t>
            </a:r>
            <a:r>
              <a:rPr lang="de-DE" sz="14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Mitbestimmungsrecht 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zu schaffen</a:t>
            </a:r>
            <a:r>
              <a:rPr lang="de-DE" sz="14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,  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wurde den </a:t>
            </a:r>
            <a:r>
              <a:rPr lang="de-DE" sz="1400" i="1" dirty="0">
                <a:latin typeface="Calibri" pitchFamily="34" charset="0"/>
                <a:cs typeface="Arial" pitchFamily="34" charset="0"/>
              </a:rPr>
              <a:t>Wünschen der Kirche 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Rechnung getragen</a:t>
            </a:r>
            <a:endParaRPr lang="de-DE" sz="1400" i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2714612" y="5000636"/>
            <a:ext cx="335758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Fazit der Diskussion 1951 im Bundestag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: </a:t>
            </a:r>
          </a:p>
        </p:txBody>
      </p:sp>
      <p:pic>
        <p:nvPicPr>
          <p:cNvPr id="13" name="Picture 1" descr="C:\Dokumente und Einstellungen\Gisbert\Desktop\MAV Seminar_Kirche und Diakonie\Planarsaa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3143248"/>
            <a:ext cx="1723846" cy="1715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hteck 13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1643042" y="928670"/>
            <a:ext cx="7000924" cy="35719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1" name="Rechteck 1"/>
          <p:cNvSpPr>
            <a:spLocks noChangeArrowheads="1"/>
          </p:cNvSpPr>
          <p:nvPr/>
        </p:nvSpPr>
        <p:spPr bwMode="auto">
          <a:xfrm>
            <a:off x="1000100" y="928670"/>
            <a:ext cx="68405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 b="1" dirty="0" smtClean="0">
                <a:cs typeface="Arial" pitchFamily="34" charset="0"/>
              </a:rPr>
              <a:t>                 Mitbestimmung in der Bundesrepublik Deutschland </a:t>
            </a:r>
            <a:endParaRPr lang="de-DE" sz="1600" b="1" dirty="0">
              <a:cs typeface="Arial" pitchFamily="34" charset="0"/>
            </a:endParaRPr>
          </a:p>
        </p:txBody>
      </p:sp>
      <p:sp>
        <p:nvSpPr>
          <p:cNvPr id="23" name="Rechteck 1"/>
          <p:cNvSpPr>
            <a:spLocks noChangeArrowheads="1"/>
          </p:cNvSpPr>
          <p:nvPr/>
        </p:nvSpPr>
        <p:spPr bwMode="auto">
          <a:xfrm>
            <a:off x="4500562" y="1357298"/>
            <a:ext cx="35004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                 …aber nicht bei Kirche &amp; Diakonie</a:t>
            </a:r>
            <a:endParaRPr lang="de-DE" sz="1400" b="1" dirty="0">
              <a:cs typeface="Arial" pitchFamily="34" charset="0"/>
            </a:endParaRP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41464" y="571480"/>
            <a:ext cx="223106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 21"/>
          <p:cNvSpPr>
            <a:spLocks noChangeArrowheads="1"/>
          </p:cNvSpPr>
          <p:nvPr/>
        </p:nvSpPr>
        <p:spPr bwMode="auto">
          <a:xfrm>
            <a:off x="0" y="0"/>
            <a:ext cx="335755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21" name="Rechteck 21"/>
          <p:cNvSpPr>
            <a:spLocks noChangeArrowheads="1"/>
          </p:cNvSpPr>
          <p:nvPr/>
        </p:nvSpPr>
        <p:spPr bwMode="auto">
          <a:xfrm>
            <a:off x="2285984" y="3286124"/>
            <a:ext cx="6286544" cy="3071834"/>
          </a:xfrm>
          <a:prstGeom prst="rect">
            <a:avLst/>
          </a:prstGeom>
          <a:solidFill>
            <a:srgbClr val="FFFFCC"/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8" name="Rechteck 37"/>
          <p:cNvSpPr/>
          <p:nvPr/>
        </p:nvSpPr>
        <p:spPr>
          <a:xfrm>
            <a:off x="2285984" y="2428868"/>
            <a:ext cx="65008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Erste Versuche eine </a:t>
            </a:r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Mitarbeitervertretungs-Ordnung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 einzuführen, wurden </a:t>
            </a:r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1949/50 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 </a:t>
            </a:r>
          </a:p>
          <a:p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von den </a:t>
            </a:r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östlichen Landeskirchen </a:t>
            </a:r>
            <a:r>
              <a:rPr lang="de-DE" sz="1400" i="1" dirty="0" smtClean="0">
                <a:latin typeface="Calibri" pitchFamily="34" charset="0"/>
                <a:cs typeface="Arial" pitchFamily="34" charset="0"/>
              </a:rPr>
              <a:t>bei der EKD-Synode unternommen  –  </a:t>
            </a:r>
            <a:r>
              <a:rPr lang="de-DE" sz="14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ohne Erfolg  </a:t>
            </a:r>
            <a:endParaRPr lang="de-DE" sz="1400" b="1" i="1" dirty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1643042" y="928670"/>
            <a:ext cx="7000924" cy="35719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2" name="Rechteck 1"/>
          <p:cNvSpPr>
            <a:spLocks noChangeArrowheads="1"/>
          </p:cNvSpPr>
          <p:nvPr/>
        </p:nvSpPr>
        <p:spPr bwMode="auto">
          <a:xfrm>
            <a:off x="2071670" y="928670"/>
            <a:ext cx="42862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Mitbestimmung in der Bundesrepublik Deutschland </a:t>
            </a:r>
            <a:endParaRPr lang="de-DE" sz="1400" b="1" dirty="0">
              <a:cs typeface="Arial" pitchFamily="34" charset="0"/>
            </a:endParaRPr>
          </a:p>
        </p:txBody>
      </p:sp>
      <p:sp>
        <p:nvSpPr>
          <p:cNvPr id="23" name="Rechteck 1"/>
          <p:cNvSpPr>
            <a:spLocks noChangeArrowheads="1"/>
          </p:cNvSpPr>
          <p:nvPr/>
        </p:nvSpPr>
        <p:spPr bwMode="auto">
          <a:xfrm>
            <a:off x="3500430" y="1214422"/>
            <a:ext cx="35004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                 …aber nicht bei Kirche &amp; Diakonie</a:t>
            </a:r>
            <a:endParaRPr lang="de-DE" sz="1400" b="1" dirty="0">
              <a:cs typeface="Arial" pitchFamily="34" charset="0"/>
            </a:endParaRPr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514822"/>
            <a:ext cx="2357454" cy="105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hteck 14"/>
          <p:cNvSpPr>
            <a:spLocks noChangeArrowheads="1"/>
          </p:cNvSpPr>
          <p:nvPr/>
        </p:nvSpPr>
        <p:spPr bwMode="auto">
          <a:xfrm>
            <a:off x="3214678" y="4214818"/>
            <a:ext cx="535784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1972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  legt Rat der EKD legt ein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„Muster“ 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vor</a:t>
            </a:r>
          </a:p>
          <a:p>
            <a:r>
              <a:rPr lang="de-DE" sz="1400" dirty="0">
                <a:latin typeface="Calibri" pitchFamily="34" charset="0"/>
                <a:cs typeface="Arial" pitchFamily="34" charset="0"/>
              </a:rPr>
              <a:t>           und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empfiehlt 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die Anwendung dieser MVO in den Gliedkirchen </a:t>
            </a:r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auto">
          <a:xfrm>
            <a:off x="3214678" y="4643446"/>
            <a:ext cx="521497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1973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 </a:t>
            </a:r>
            <a:r>
              <a:rPr lang="de-DE" sz="1400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empfiehlt </a:t>
            </a:r>
            <a:r>
              <a:rPr lang="de-DE" sz="1400" dirty="0" smtClean="0">
                <a:latin typeface="Calibri" pitchFamily="34" charset="0"/>
                <a:cs typeface="Arial" pitchFamily="34" charset="0"/>
              </a:rPr>
              <a:t>die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Diakonie </a:t>
            </a:r>
            <a:r>
              <a:rPr lang="de-DE" sz="1400" dirty="0" smtClean="0">
                <a:latin typeface="Calibri" pitchFamily="34" charset="0"/>
                <a:cs typeface="Arial" pitchFamily="34" charset="0"/>
              </a:rPr>
              <a:t>die Anwendung ihrer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eigenen MVO</a:t>
            </a:r>
            <a:endParaRPr lang="de-DE" sz="12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3571868" y="3429000"/>
            <a:ext cx="46434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latin typeface="Calibri" pitchFamily="34" charset="0"/>
                <a:cs typeface="Arial" pitchFamily="34" charset="0"/>
              </a:rPr>
              <a:t>…bis Ende der 60er Jahre werden in den</a:t>
            </a:r>
          </a:p>
          <a:p>
            <a:r>
              <a:rPr lang="de-DE" sz="12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   westlichen</a:t>
            </a:r>
            <a:r>
              <a:rPr lang="de-DE" sz="1200" b="1" dirty="0" smtClean="0">
                <a:latin typeface="Calibri" pitchFamily="34" charset="0"/>
                <a:cs typeface="Arial" pitchFamily="34" charset="0"/>
              </a:rPr>
              <a:t> Gliedkirchen eigenständige Regelungen in Kraft gesetzt</a:t>
            </a:r>
            <a:endParaRPr lang="de-DE" sz="12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3643306" y="3857628"/>
            <a:ext cx="42148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>
                <a:latin typeface="Calibri" pitchFamily="34" charset="0"/>
                <a:cs typeface="Arial" pitchFamily="34" charset="0"/>
              </a:rPr>
              <a:t>Das führt zur </a:t>
            </a:r>
            <a:r>
              <a:rPr lang="de-DE" sz="16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Zersplitterung</a:t>
            </a:r>
            <a:r>
              <a:rPr lang="de-DE" sz="1600" b="1" dirty="0" smtClean="0">
                <a:latin typeface="Calibri" pitchFamily="34" charset="0"/>
                <a:cs typeface="Arial" pitchFamily="34" charset="0"/>
              </a:rPr>
              <a:t> des Arbeitsrechtes</a:t>
            </a:r>
            <a:endParaRPr lang="de-DE" sz="1600" dirty="0"/>
          </a:p>
        </p:txBody>
      </p:sp>
      <p:sp>
        <p:nvSpPr>
          <p:cNvPr id="20" name="Rechteck 19"/>
          <p:cNvSpPr/>
          <p:nvPr/>
        </p:nvSpPr>
        <p:spPr>
          <a:xfrm>
            <a:off x="4572000" y="4857760"/>
            <a:ext cx="38043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…sie wird </a:t>
            </a:r>
            <a:r>
              <a:rPr lang="de-DE" sz="14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1988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 vom Diakonischen Rat novelliert </a:t>
            </a:r>
            <a:endParaRPr lang="de-DE" sz="14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29" name="Rechteck 28"/>
          <p:cNvSpPr>
            <a:spLocks noChangeArrowheads="1"/>
          </p:cNvSpPr>
          <p:nvPr/>
        </p:nvSpPr>
        <p:spPr bwMode="auto">
          <a:xfrm>
            <a:off x="3643306" y="5500702"/>
            <a:ext cx="47863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latin typeface="Calibri" pitchFamily="34" charset="0"/>
                <a:cs typeface="Arial" pitchFamily="34" charset="0"/>
              </a:rPr>
              <a:t>Gefordert wurde die Übernahme des Betr.VG für Kirche und Diakonie. </a:t>
            </a:r>
          </a:p>
          <a:p>
            <a:r>
              <a:rPr lang="de-DE" sz="1200" b="1" i="1" dirty="0" smtClean="0">
                <a:latin typeface="Calibri" pitchFamily="34" charset="0"/>
                <a:cs typeface="Arial" pitchFamily="34" charset="0"/>
              </a:rPr>
              <a:t>Daraufhin wurden 1989 Entwürfe für ein einheitliches </a:t>
            </a:r>
            <a:r>
              <a:rPr lang="de-DE" sz="1200" b="1" i="1" dirty="0">
                <a:latin typeface="Calibri" pitchFamily="34" charset="0"/>
                <a:cs typeface="Arial" pitchFamily="34" charset="0"/>
              </a:rPr>
              <a:t>MV-Recht </a:t>
            </a:r>
            <a:r>
              <a:rPr lang="de-DE" sz="1200" b="1" i="1" dirty="0" smtClean="0">
                <a:latin typeface="Calibri" pitchFamily="34" charset="0"/>
                <a:cs typeface="Arial" pitchFamily="34" charset="0"/>
              </a:rPr>
              <a:t>für </a:t>
            </a:r>
          </a:p>
          <a:p>
            <a:r>
              <a:rPr lang="de-DE" sz="1200" b="1" i="1" dirty="0" smtClean="0">
                <a:latin typeface="Calibri" pitchFamily="34" charset="0"/>
                <a:cs typeface="Arial" pitchFamily="34" charset="0"/>
              </a:rPr>
              <a:t>die Mitarbeitenden von Kirche </a:t>
            </a:r>
            <a:r>
              <a:rPr lang="de-DE" sz="12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und </a:t>
            </a:r>
            <a:r>
              <a:rPr lang="de-DE" sz="1200" b="1" i="1" dirty="0" smtClean="0">
                <a:latin typeface="Calibri" pitchFamily="34" charset="0"/>
                <a:cs typeface="Arial" pitchFamily="34" charset="0"/>
              </a:rPr>
              <a:t>Diakonie vorgelegt</a:t>
            </a:r>
            <a:endParaRPr lang="de-DE" sz="1200" b="1" i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0" name="Rechteck 316"/>
          <p:cNvSpPr>
            <a:spLocks noChangeArrowheads="1"/>
          </p:cNvSpPr>
          <p:nvPr/>
        </p:nvSpPr>
        <p:spPr bwMode="auto">
          <a:xfrm>
            <a:off x="3500430" y="5214950"/>
            <a:ext cx="48577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…es kam zu ersten </a:t>
            </a:r>
            <a:r>
              <a:rPr lang="de-DE" sz="14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Protesten</a:t>
            </a:r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 von </a:t>
            </a:r>
            <a:r>
              <a:rPr lang="de-DE" sz="1400" b="1" i="1" dirty="0" err="1">
                <a:latin typeface="Calibri" pitchFamily="34" charset="0"/>
                <a:cs typeface="Arial" pitchFamily="34" charset="0"/>
              </a:rPr>
              <a:t>MAVen</a:t>
            </a:r>
            <a:r>
              <a:rPr lang="de-DE" sz="1400" b="1" i="1" dirty="0">
                <a:latin typeface="Calibri" pitchFamily="34" charset="0"/>
                <a:cs typeface="Arial" pitchFamily="34" charset="0"/>
              </a:rPr>
              <a:t> und Beschäftigten</a:t>
            </a:r>
          </a:p>
        </p:txBody>
      </p:sp>
      <p:pic>
        <p:nvPicPr>
          <p:cNvPr id="31" name="Picture 3" descr="C:\Dokumente und Einstellungen\Gisbert\Desktop\Hompage\Fotos\Magdeburg 04.11.2011 03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3143248"/>
            <a:ext cx="2143140" cy="1497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Rechteck 31"/>
          <p:cNvSpPr/>
          <p:nvPr/>
        </p:nvSpPr>
        <p:spPr>
          <a:xfrm>
            <a:off x="2285984" y="1714488"/>
            <a:ext cx="63579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Mit der Einlösung des Versprechens, </a:t>
            </a:r>
          </a:p>
          <a:p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ein </a:t>
            </a:r>
            <a:r>
              <a:rPr lang="de-DE" sz="14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sozial vorbildliches Mitbestimmungsrecht </a:t>
            </a:r>
            <a:r>
              <a:rPr lang="de-DE" sz="1400" b="1" i="1" dirty="0" smtClean="0">
                <a:latin typeface="Calibri" pitchFamily="34" charset="0"/>
                <a:cs typeface="Arial" pitchFamily="34" charset="0"/>
              </a:rPr>
              <a:t>für ihre Mitarbeitenden zu schaffen, hatte es die Evangelische Kirche (bis heute) nicht eilig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4786322"/>
            <a:ext cx="2143140" cy="1357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21"/>
          <p:cNvSpPr>
            <a:spLocks noChangeArrowheads="1"/>
          </p:cNvSpPr>
          <p:nvPr/>
        </p:nvSpPr>
        <p:spPr bwMode="auto">
          <a:xfrm>
            <a:off x="0" y="0"/>
            <a:ext cx="335755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57" name="Rechteck 56"/>
          <p:cNvSpPr/>
          <p:nvPr/>
        </p:nvSpPr>
        <p:spPr>
          <a:xfrm>
            <a:off x="1714480" y="3786190"/>
            <a:ext cx="6715172" cy="257176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0" name="Rechteck 49"/>
          <p:cNvSpPr>
            <a:spLocks noChangeArrowheads="1"/>
          </p:cNvSpPr>
          <p:nvPr/>
        </p:nvSpPr>
        <p:spPr bwMode="auto">
          <a:xfrm>
            <a:off x="3357554" y="1714488"/>
            <a:ext cx="528641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1992 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…  </a:t>
            </a:r>
            <a:r>
              <a:rPr lang="de-DE" sz="1600" b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40 </a:t>
            </a:r>
            <a:r>
              <a:rPr lang="de-DE" sz="1600" b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Jahre nach dem Betr.VG</a:t>
            </a:r>
            <a:endParaRPr lang="de-DE" sz="1600" b="1" dirty="0">
              <a:latin typeface="Calibri" pitchFamily="34" charset="0"/>
              <a:cs typeface="Arial" pitchFamily="34" charset="0"/>
            </a:endParaRPr>
          </a:p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wurden die Entwürfe von der Synode der EKD verabschiedet  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– </a:t>
            </a:r>
          </a:p>
          <a:p>
            <a:r>
              <a:rPr lang="de-DE" sz="1200" b="1" i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begleitet von heftigen Protesten </a:t>
            </a:r>
            <a:r>
              <a:rPr lang="de-DE" sz="12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von </a:t>
            </a:r>
            <a:r>
              <a:rPr lang="de-DE" sz="1200" b="1" i="1" dirty="0" err="1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MAVen</a:t>
            </a:r>
            <a:r>
              <a:rPr lang="de-DE" sz="1200" b="1" i="1" dirty="0" smtClean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 und Mitarbeitenden</a:t>
            </a:r>
            <a:endParaRPr lang="de-DE" sz="1200" b="1" i="1" dirty="0">
              <a:solidFill>
                <a:srgbClr val="C000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51" name="Rechteck 50"/>
          <p:cNvSpPr>
            <a:spLocks noChangeArrowheads="1"/>
          </p:cNvSpPr>
          <p:nvPr/>
        </p:nvSpPr>
        <p:spPr bwMode="auto">
          <a:xfrm>
            <a:off x="3357554" y="2428868"/>
            <a:ext cx="4572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1993  erste Verbesserungen  </a:t>
            </a:r>
            <a:r>
              <a:rPr lang="de-DE" sz="1400" dirty="0">
                <a:latin typeface="Calibri" pitchFamily="34" charset="0"/>
                <a:cs typeface="Arial" pitchFamily="34" charset="0"/>
              </a:rPr>
              <a:t>– </a:t>
            </a:r>
            <a:r>
              <a:rPr lang="de-DE" sz="1400" i="1" dirty="0">
                <a:latin typeface="Calibri" pitchFamily="34" charset="0"/>
                <a:cs typeface="Arial" pitchFamily="34" charset="0"/>
              </a:rPr>
              <a:t>wegen der Proteste </a:t>
            </a:r>
          </a:p>
        </p:txBody>
      </p:sp>
      <p:sp>
        <p:nvSpPr>
          <p:cNvPr id="52" name="Rechteck 51"/>
          <p:cNvSpPr>
            <a:spLocks noChangeArrowheads="1"/>
          </p:cNvSpPr>
          <p:nvPr/>
        </p:nvSpPr>
        <p:spPr bwMode="auto">
          <a:xfrm>
            <a:off x="3357554" y="2643182"/>
            <a:ext cx="50720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1993  wird die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MVO der Diakonie wird außer Kraft gesetzt</a:t>
            </a:r>
          </a:p>
        </p:txBody>
      </p:sp>
      <p:sp>
        <p:nvSpPr>
          <p:cNvPr id="53" name="Rechteck 52"/>
          <p:cNvSpPr>
            <a:spLocks noChangeArrowheads="1"/>
          </p:cNvSpPr>
          <p:nvPr/>
        </p:nvSpPr>
        <p:spPr bwMode="auto">
          <a:xfrm>
            <a:off x="3357554" y="3000372"/>
            <a:ext cx="47863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latin typeface="Calibri" pitchFamily="34" charset="0"/>
                <a:cs typeface="Arial" pitchFamily="34" charset="0"/>
              </a:rPr>
              <a:t>…viele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Landeskirchen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halten </a:t>
            </a:r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aber an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ihren abweichenden </a:t>
            </a:r>
            <a:endParaRPr lang="de-DE" sz="1400" b="1" dirty="0" smtClean="0">
              <a:latin typeface="Calibri" pitchFamily="34" charset="0"/>
              <a:cs typeface="Arial" pitchFamily="34" charset="0"/>
            </a:endParaRPr>
          </a:p>
          <a:p>
            <a:r>
              <a:rPr lang="de-DE" sz="1400" b="1" dirty="0" smtClean="0">
                <a:latin typeface="Calibri" pitchFamily="34" charset="0"/>
                <a:cs typeface="Arial" pitchFamily="34" charset="0"/>
              </a:rPr>
              <a:t>Regelungen </a:t>
            </a:r>
            <a:r>
              <a:rPr lang="de-DE" sz="1400" b="1" dirty="0">
                <a:latin typeface="Calibri" pitchFamily="34" charset="0"/>
                <a:cs typeface="Arial" pitchFamily="34" charset="0"/>
              </a:rPr>
              <a:t>fest </a:t>
            </a:r>
          </a:p>
        </p:txBody>
      </p:sp>
      <p:sp>
        <p:nvSpPr>
          <p:cNvPr id="31" name="Rechteck 30"/>
          <p:cNvSpPr/>
          <p:nvPr/>
        </p:nvSpPr>
        <p:spPr>
          <a:xfrm>
            <a:off x="1643042" y="928670"/>
            <a:ext cx="7000924" cy="35719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642918"/>
            <a:ext cx="221457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2000240"/>
            <a:ext cx="2143140" cy="1357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3357554" y="3929066"/>
            <a:ext cx="5000660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de-DE" sz="1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In der </a:t>
            </a:r>
            <a:r>
              <a:rPr lang="de-DE" sz="1400" b="1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Rheinischen Landeskirche </a:t>
            </a:r>
            <a:r>
              <a:rPr lang="de-DE" sz="1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kommt das MV-Recht der EKD </a:t>
            </a:r>
          </a:p>
          <a:p>
            <a:r>
              <a:rPr lang="de-DE" sz="1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nach Beschluss der Landessynode der </a:t>
            </a:r>
            <a:r>
              <a:rPr lang="de-DE" sz="1200" b="1" dirty="0" err="1" smtClean="0">
                <a:latin typeface="Calibri" pitchFamily="34" charset="0"/>
                <a:ea typeface="Calibri" pitchFamily="34" charset="0"/>
                <a:cs typeface="Arial" pitchFamily="34" charset="0"/>
              </a:rPr>
              <a:t>EKiR</a:t>
            </a:r>
            <a:r>
              <a:rPr lang="de-DE" sz="1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seit  Januar 1994 mit einigen „rheinischen“ Abweichungen als </a:t>
            </a:r>
            <a:r>
              <a:rPr lang="de-DE" sz="1200" b="1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MVG-</a:t>
            </a:r>
            <a:r>
              <a:rPr lang="de-DE" sz="1200" b="1" dirty="0" err="1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EKiR</a:t>
            </a:r>
            <a:r>
              <a:rPr lang="de-DE" sz="1200" b="1" dirty="0" smtClean="0">
                <a:latin typeface="Calibri" pitchFamily="34" charset="0"/>
                <a:ea typeface="Calibri" pitchFamily="34" charset="0"/>
                <a:cs typeface="Arial" pitchFamily="34" charset="0"/>
              </a:rPr>
              <a:t> zur Anwendung</a:t>
            </a:r>
            <a:endParaRPr lang="de-DE" sz="1200" dirty="0"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42" name="Picture 1" descr="C:\Dokumente und Einstellungen\Gisbert\Desktop\MAV Seminar_Kirche und Diakonie\446bbd98332e633ffb9d7cd08951032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52" y="3714752"/>
            <a:ext cx="1787475" cy="2349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Rectangle 1"/>
          <p:cNvSpPr>
            <a:spLocks noChangeArrowheads="1"/>
          </p:cNvSpPr>
          <p:nvPr/>
        </p:nvSpPr>
        <p:spPr bwMode="auto">
          <a:xfrm>
            <a:off x="3357554" y="5000636"/>
            <a:ext cx="5143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de-DE" sz="1400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732 Kirchengemeinden, </a:t>
            </a:r>
            <a:r>
              <a:rPr lang="de-DE" sz="14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 mit </a:t>
            </a:r>
            <a:r>
              <a:rPr lang="de-DE" sz="1400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2,7 Millionen Gemeindemitgliedern, </a:t>
            </a:r>
            <a:endParaRPr lang="de-DE" sz="1400" dirty="0" smtClean="0"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de-DE" sz="14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organisiert </a:t>
            </a:r>
            <a:r>
              <a:rPr lang="de-DE" sz="1400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in 38 Kirchenkreisen</a:t>
            </a:r>
          </a:p>
        </p:txBody>
      </p:sp>
      <p:sp>
        <p:nvSpPr>
          <p:cNvPr id="46" name="Rechteck 1"/>
          <p:cNvSpPr>
            <a:spLocks noChangeArrowheads="1"/>
          </p:cNvSpPr>
          <p:nvPr/>
        </p:nvSpPr>
        <p:spPr bwMode="auto">
          <a:xfrm>
            <a:off x="3357554" y="5500702"/>
            <a:ext cx="50006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>
                <a:latin typeface="Calibri" pitchFamily="34" charset="0"/>
                <a:cs typeface="Arial" pitchFamily="34" charset="0"/>
              </a:rPr>
              <a:t>Es gibt zur Zeit etwa </a:t>
            </a:r>
            <a:r>
              <a:rPr lang="de-DE" sz="1200" b="1" dirty="0">
                <a:solidFill>
                  <a:srgbClr val="C00000"/>
                </a:solidFill>
                <a:latin typeface="Calibri" pitchFamily="34" charset="0"/>
                <a:cs typeface="Arial" pitchFamily="34" charset="0"/>
              </a:rPr>
              <a:t>90.000 Beschäftigte </a:t>
            </a:r>
            <a:r>
              <a:rPr lang="de-DE" sz="1200" b="1" dirty="0">
                <a:latin typeface="Calibri" pitchFamily="34" charset="0"/>
                <a:cs typeface="Arial" pitchFamily="34" charset="0"/>
              </a:rPr>
              <a:t>in den Gemeinden, </a:t>
            </a:r>
            <a:endParaRPr lang="de-DE" sz="1200" b="1" dirty="0" smtClean="0">
              <a:latin typeface="Calibri" pitchFamily="34" charset="0"/>
              <a:cs typeface="Arial" pitchFamily="34" charset="0"/>
            </a:endParaRPr>
          </a:p>
          <a:p>
            <a:r>
              <a:rPr lang="de-DE" sz="1200" b="1" dirty="0" smtClean="0">
                <a:latin typeface="Calibri" pitchFamily="34" charset="0"/>
                <a:cs typeface="Arial" pitchFamily="34" charset="0"/>
              </a:rPr>
              <a:t>Kirchenkreisen</a:t>
            </a:r>
            <a:r>
              <a:rPr lang="de-DE" sz="1200" b="1" dirty="0">
                <a:latin typeface="Calibri" pitchFamily="34" charset="0"/>
                <a:cs typeface="Arial" pitchFamily="34" charset="0"/>
              </a:rPr>
              <a:t>, ev. Verbänden und in ca. 2000 Einrichtungen </a:t>
            </a:r>
            <a:r>
              <a:rPr lang="de-DE" sz="1200" b="1" dirty="0" smtClean="0">
                <a:latin typeface="Calibri" pitchFamily="34" charset="0"/>
                <a:cs typeface="Arial" pitchFamily="34" charset="0"/>
              </a:rPr>
              <a:t>der </a:t>
            </a:r>
            <a:r>
              <a:rPr lang="de-DE" sz="1200" b="1" dirty="0">
                <a:latin typeface="Calibri" pitchFamily="34" charset="0"/>
                <a:cs typeface="Arial" pitchFamily="34" charset="0"/>
              </a:rPr>
              <a:t>Diakonie </a:t>
            </a:r>
            <a:endParaRPr lang="de-DE" sz="1200" b="1" dirty="0" smtClean="0">
              <a:latin typeface="Calibri" pitchFamily="34" charset="0"/>
              <a:cs typeface="Arial" pitchFamily="34" charset="0"/>
            </a:endParaRPr>
          </a:p>
          <a:p>
            <a:r>
              <a:rPr lang="de-DE" sz="1200" b="1" dirty="0" smtClean="0">
                <a:latin typeface="Calibri" pitchFamily="34" charset="0"/>
                <a:cs typeface="Arial" pitchFamily="34" charset="0"/>
              </a:rPr>
              <a:t>in Rheinland, Westfalen und Lippe.</a:t>
            </a:r>
            <a:endParaRPr lang="de-DE" sz="12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54" name="Rechteck 1899"/>
          <p:cNvSpPr>
            <a:spLocks noChangeArrowheads="1"/>
          </p:cNvSpPr>
          <p:nvPr/>
        </p:nvSpPr>
        <p:spPr bwMode="auto">
          <a:xfrm>
            <a:off x="3357554" y="4714884"/>
            <a:ext cx="3429024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>
                <a:latin typeface="Calibri" pitchFamily="34" charset="0"/>
                <a:ea typeface="Times New Roman" pitchFamily="18" charset="0"/>
                <a:cs typeface="Arial" pitchFamily="34" charset="0"/>
              </a:rPr>
              <a:t>Evangelische Kirche im Rheinland  </a:t>
            </a:r>
          </a:p>
        </p:txBody>
      </p:sp>
      <p:sp>
        <p:nvSpPr>
          <p:cNvPr id="59" name="Rechteck 58"/>
          <p:cNvSpPr/>
          <p:nvPr/>
        </p:nvSpPr>
        <p:spPr>
          <a:xfrm>
            <a:off x="2786050" y="928670"/>
            <a:ext cx="3500430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de-DE" sz="1400" b="1" dirty="0" smtClean="0"/>
              <a:t>Mitbestimmung bei Kirche &amp; Diakonie </a:t>
            </a:r>
            <a:endParaRPr lang="de-DE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21"/>
          <p:cNvSpPr>
            <a:spLocks noChangeArrowheads="1"/>
          </p:cNvSpPr>
          <p:nvPr/>
        </p:nvSpPr>
        <p:spPr bwMode="auto">
          <a:xfrm>
            <a:off x="0" y="0"/>
            <a:ext cx="335755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20" name="Rechteck 21"/>
          <p:cNvSpPr>
            <a:spLocks noChangeArrowheads="1"/>
          </p:cNvSpPr>
          <p:nvPr/>
        </p:nvSpPr>
        <p:spPr bwMode="auto">
          <a:xfrm>
            <a:off x="1643042" y="1643050"/>
            <a:ext cx="7072362" cy="3071834"/>
          </a:xfrm>
          <a:prstGeom prst="rect">
            <a:avLst/>
          </a:prstGeom>
          <a:solidFill>
            <a:srgbClr val="FFFFCC"/>
          </a:solidFill>
          <a:ln w="9525" algn="ctr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54630" name="Picture 6" descr="Foto aus dem Album &quot;Die Regel ist die Verletzung&quot; von Dieter Seifert dieterseifert@web.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85926"/>
            <a:ext cx="2714644" cy="1280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hteck 14"/>
          <p:cNvSpPr/>
          <p:nvPr/>
        </p:nvSpPr>
        <p:spPr>
          <a:xfrm>
            <a:off x="3571868" y="2071678"/>
            <a:ext cx="507209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latin typeface="Calibri" pitchFamily="34" charset="0"/>
              </a:rPr>
              <a:t>Nach den massiven Protesten in Magdeburg, wurde von der Synode eine Stärkung der Mitarbeitervertretungsrechte zugesagt. Zwei Jahre später, war dann aber in der Vorlage zum </a:t>
            </a:r>
            <a:r>
              <a:rPr lang="de-DE" sz="1400" b="1" dirty="0" smtClean="0">
                <a:solidFill>
                  <a:srgbClr val="C00000"/>
                </a:solidFill>
                <a:latin typeface="Calibri" pitchFamily="34" charset="0"/>
              </a:rPr>
              <a:t>zweiten Mitarbeitervertretungsgesetz v</a:t>
            </a:r>
            <a:r>
              <a:rPr lang="de-DE" sz="1400" b="1" dirty="0" smtClean="0">
                <a:latin typeface="Calibri" pitchFamily="34" charset="0"/>
              </a:rPr>
              <a:t>on der Zusage nicht mehr viel </a:t>
            </a:r>
          </a:p>
          <a:p>
            <a:r>
              <a:rPr lang="de-DE" sz="1400" b="1" dirty="0" smtClean="0">
                <a:latin typeface="Calibri" pitchFamily="34" charset="0"/>
              </a:rPr>
              <a:t>zu finden. </a:t>
            </a:r>
            <a:endParaRPr lang="de-DE" sz="1400" b="1" dirty="0">
              <a:latin typeface="Calibri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3571868" y="1785926"/>
            <a:ext cx="4214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latin typeface="Calibri" pitchFamily="34" charset="0"/>
              </a:rPr>
              <a:t>2011</a:t>
            </a:r>
            <a:r>
              <a:rPr lang="de-DE" sz="1600" b="1" dirty="0" smtClean="0">
                <a:solidFill>
                  <a:srgbClr val="C00000"/>
                </a:solidFill>
                <a:latin typeface="Calibri" pitchFamily="34" charset="0"/>
              </a:rPr>
              <a:t>  Synode der EKD in Magdeburg</a:t>
            </a:r>
            <a:endParaRPr lang="de-DE" sz="1600" b="1" dirty="0">
              <a:latin typeface="Calibri" pitchFamily="34" charset="0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1643042" y="928670"/>
            <a:ext cx="7072362" cy="35719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642918"/>
            <a:ext cx="221457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Rechteck 30"/>
          <p:cNvSpPr/>
          <p:nvPr/>
        </p:nvSpPr>
        <p:spPr>
          <a:xfrm>
            <a:off x="2643174" y="928670"/>
            <a:ext cx="3500430" cy="307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de-DE" sz="1400" b="1" dirty="0" smtClean="0"/>
              <a:t>Mitbestimmung bei Kirche &amp; Diakonie </a:t>
            </a:r>
            <a:endParaRPr lang="de-DE" sz="1400" b="1" dirty="0"/>
          </a:p>
        </p:txBody>
      </p:sp>
      <p:sp>
        <p:nvSpPr>
          <p:cNvPr id="33" name="Rechteck 32"/>
          <p:cNvSpPr/>
          <p:nvPr/>
        </p:nvSpPr>
        <p:spPr>
          <a:xfrm>
            <a:off x="3571868" y="3643314"/>
            <a:ext cx="50720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latin typeface="Calibri" pitchFamily="34" charset="0"/>
              </a:rPr>
              <a:t>Ungeachtet aller Proteste gegen diese „Neufassung“ des MVG  </a:t>
            </a:r>
          </a:p>
          <a:p>
            <a:r>
              <a:rPr lang="de-DE" sz="1400" b="1" dirty="0" smtClean="0">
                <a:latin typeface="Calibri" pitchFamily="34" charset="0"/>
              </a:rPr>
              <a:t>hat die EKD Synode in Düsseldorf das „Neue MVG“ beschlossen. Dagegen haben am 09.11.2013  mehrere hundert Delegierte </a:t>
            </a:r>
          </a:p>
          <a:p>
            <a:r>
              <a:rPr lang="de-DE" sz="1400" b="1" dirty="0" smtClean="0">
                <a:latin typeface="Calibri" pitchFamily="34" charset="0"/>
              </a:rPr>
              <a:t>von </a:t>
            </a:r>
            <a:r>
              <a:rPr lang="de-DE" sz="1400" b="1" dirty="0" err="1" smtClean="0">
                <a:latin typeface="Calibri" pitchFamily="34" charset="0"/>
              </a:rPr>
              <a:t>MAVen</a:t>
            </a:r>
            <a:r>
              <a:rPr lang="de-DE" sz="1400" b="1" dirty="0" smtClean="0">
                <a:latin typeface="Calibri" pitchFamily="34" charset="0"/>
              </a:rPr>
              <a:t> aus vielen Teilen der Bundesrepublik demonstriert. </a:t>
            </a:r>
            <a:endParaRPr lang="de-DE" sz="1400" b="1" dirty="0">
              <a:latin typeface="Calibri" pitchFamily="34" charset="0"/>
            </a:endParaRPr>
          </a:p>
        </p:txBody>
      </p:sp>
      <p:sp>
        <p:nvSpPr>
          <p:cNvPr id="34" name="Rechteck 960"/>
          <p:cNvSpPr>
            <a:spLocks noChangeArrowheads="1"/>
          </p:cNvSpPr>
          <p:nvPr/>
        </p:nvSpPr>
        <p:spPr bwMode="auto">
          <a:xfrm>
            <a:off x="3571868" y="3357562"/>
            <a:ext cx="3324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Calibri" pitchFamily="34" charset="0"/>
              </a:rPr>
              <a:t>2013</a:t>
            </a:r>
            <a:r>
              <a:rPr lang="de-DE" sz="16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de-DE" sz="1600" b="1" dirty="0" smtClean="0">
                <a:solidFill>
                  <a:srgbClr val="C00000"/>
                </a:solidFill>
                <a:latin typeface="Calibri" pitchFamily="34" charset="0"/>
              </a:rPr>
              <a:t> Neufassung </a:t>
            </a:r>
            <a:r>
              <a:rPr lang="de-DE" sz="1600" b="1" dirty="0">
                <a:solidFill>
                  <a:srgbClr val="C00000"/>
                </a:solidFill>
                <a:latin typeface="Calibri" pitchFamily="34" charset="0"/>
              </a:rPr>
              <a:t>des MVG der EKD </a:t>
            </a:r>
          </a:p>
        </p:txBody>
      </p:sp>
      <p:pic>
        <p:nvPicPr>
          <p:cNvPr id="35" name="Picture 4" descr="http://www.mav-beirat-ekir.de/images/stories/Infodienst/dsseldorf_9.11.13%20008%20k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9" y="3238499"/>
            <a:ext cx="1928826" cy="1285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1" name="Gruppieren 20"/>
          <p:cNvGrpSpPr/>
          <p:nvPr/>
        </p:nvGrpSpPr>
        <p:grpSpPr>
          <a:xfrm>
            <a:off x="2214546" y="4857760"/>
            <a:ext cx="6769494" cy="1551254"/>
            <a:chOff x="2214546" y="4857760"/>
            <a:chExt cx="6769494" cy="1551254"/>
          </a:xfrm>
        </p:grpSpPr>
        <p:pic>
          <p:nvPicPr>
            <p:cNvPr id="42" name="Picture 1" descr="C:\Dokumente und Einstellungen\Gisbert\Desktop\MAV Seminar_Kirche und Diakonie\446bbd98332e633ffb9d7cd089510323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214546" y="4929198"/>
              <a:ext cx="1125924" cy="1479816"/>
            </a:xfrm>
            <a:prstGeom prst="rect">
              <a:avLst/>
            </a:prstGeom>
            <a:noFill/>
            <a:effectLst/>
          </p:spPr>
        </p:pic>
        <p:sp>
          <p:nvSpPr>
            <p:cNvPr id="36" name="Rechteck 961"/>
            <p:cNvSpPr>
              <a:spLocks noChangeArrowheads="1"/>
            </p:cNvSpPr>
            <p:nvPr/>
          </p:nvSpPr>
          <p:spPr bwMode="auto">
            <a:xfrm>
              <a:off x="3554784" y="5643578"/>
              <a:ext cx="521497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200" b="1" i="1" dirty="0" smtClean="0">
                  <a:latin typeface="Calibri" pitchFamily="34" charset="0"/>
                </a:rPr>
                <a:t>Damit </a:t>
              </a:r>
              <a:r>
                <a:rPr lang="de-DE" sz="1200" b="1" i="1" dirty="0">
                  <a:latin typeface="Calibri" pitchFamily="34" charset="0"/>
                </a:rPr>
                <a:t>entfällt die Rechtsunsicherheit, die jeweils nach Novellierungen des </a:t>
              </a:r>
              <a:endParaRPr lang="de-DE" sz="1200" b="1" i="1" dirty="0" smtClean="0">
                <a:latin typeface="Calibri" pitchFamily="34" charset="0"/>
              </a:endParaRPr>
            </a:p>
            <a:p>
              <a:r>
                <a:rPr lang="de-DE" sz="1200" b="1" i="1" dirty="0" smtClean="0">
                  <a:latin typeface="Calibri" pitchFamily="34" charset="0"/>
                </a:rPr>
                <a:t>MVG-EKD </a:t>
              </a:r>
              <a:r>
                <a:rPr lang="de-DE" sz="1200" b="1" i="1" dirty="0">
                  <a:latin typeface="Calibri" pitchFamily="34" charset="0"/>
                </a:rPr>
                <a:t>durch eine zeitversetzte Übernahme in das MVG-</a:t>
              </a:r>
              <a:r>
                <a:rPr lang="de-DE" sz="1200" b="1" i="1" dirty="0" err="1">
                  <a:latin typeface="Calibri" pitchFamily="34" charset="0"/>
                </a:rPr>
                <a:t>EKiR</a:t>
              </a:r>
              <a:r>
                <a:rPr lang="de-DE" sz="1200" b="1" i="1" dirty="0">
                  <a:latin typeface="Calibri" pitchFamily="34" charset="0"/>
                </a:rPr>
                <a:t> entstanden </a:t>
              </a:r>
              <a:endParaRPr lang="de-DE" sz="1200" b="1" i="1" dirty="0" smtClean="0">
                <a:latin typeface="Calibri" pitchFamily="34" charset="0"/>
              </a:endParaRPr>
            </a:p>
            <a:p>
              <a:r>
                <a:rPr lang="de-DE" sz="1200" b="1" i="1" dirty="0" smtClean="0">
                  <a:latin typeface="Calibri" pitchFamily="34" charset="0"/>
                </a:rPr>
                <a:t>ist</a:t>
              </a:r>
              <a:r>
                <a:rPr lang="de-DE" sz="1200" b="1" i="1" dirty="0">
                  <a:latin typeface="Calibri" pitchFamily="34" charset="0"/>
                </a:rPr>
                <a:t>. </a:t>
              </a:r>
              <a:r>
                <a:rPr lang="de-DE" sz="1200" b="1" i="1" dirty="0">
                  <a:solidFill>
                    <a:srgbClr val="C00000"/>
                  </a:solidFill>
                  <a:latin typeface="Calibri" pitchFamily="34" charset="0"/>
                </a:rPr>
                <a:t>Zukünftige Änderungen des </a:t>
              </a:r>
              <a:r>
                <a:rPr lang="de-DE" sz="1200" b="1" i="1" dirty="0" smtClean="0">
                  <a:solidFill>
                    <a:srgbClr val="C00000"/>
                  </a:solidFill>
                  <a:latin typeface="Calibri" pitchFamily="34" charset="0"/>
                </a:rPr>
                <a:t>MVG EKD </a:t>
              </a:r>
              <a:r>
                <a:rPr lang="de-DE" sz="1200" b="1" i="1" dirty="0">
                  <a:solidFill>
                    <a:srgbClr val="C00000"/>
                  </a:solidFill>
                  <a:latin typeface="Calibri" pitchFamily="34" charset="0"/>
                </a:rPr>
                <a:t>gelten dann auch für die </a:t>
              </a:r>
              <a:r>
                <a:rPr lang="de-DE" sz="1200" b="1" i="1" dirty="0" err="1">
                  <a:solidFill>
                    <a:srgbClr val="C00000"/>
                  </a:solidFill>
                  <a:latin typeface="Calibri" pitchFamily="34" charset="0"/>
                </a:rPr>
                <a:t>EKiR</a:t>
              </a:r>
              <a:r>
                <a:rPr lang="de-DE" sz="1200" b="1" i="1" dirty="0">
                  <a:latin typeface="Calibri" pitchFamily="34" charset="0"/>
                </a:rPr>
                <a:t>.</a:t>
              </a:r>
            </a:p>
          </p:txBody>
        </p:sp>
        <p:sp>
          <p:nvSpPr>
            <p:cNvPr id="37" name="Rechteck 36"/>
            <p:cNvSpPr/>
            <p:nvPr/>
          </p:nvSpPr>
          <p:spPr>
            <a:xfrm>
              <a:off x="3554784" y="4857760"/>
              <a:ext cx="6527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b="1" dirty="0" smtClean="0">
                  <a:solidFill>
                    <a:srgbClr val="C00000"/>
                  </a:solidFill>
                  <a:latin typeface="Calibri" pitchFamily="34" charset="0"/>
                </a:rPr>
                <a:t>2015</a:t>
              </a:r>
              <a:endParaRPr lang="de-DE" dirty="0">
                <a:solidFill>
                  <a:srgbClr val="C00000"/>
                </a:solidFill>
              </a:endParaRPr>
            </a:p>
          </p:txBody>
        </p:sp>
        <p:sp>
          <p:nvSpPr>
            <p:cNvPr id="38" name="Rectangle 1"/>
            <p:cNvSpPr>
              <a:spLocks noChangeArrowheads="1"/>
            </p:cNvSpPr>
            <p:nvPr/>
          </p:nvSpPr>
          <p:spPr bwMode="auto">
            <a:xfrm>
              <a:off x="3769098" y="4857760"/>
              <a:ext cx="37147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de-DE" sz="1600" b="1" dirty="0" smtClean="0">
                  <a:latin typeface="Calibri" pitchFamily="34" charset="0"/>
                  <a:ea typeface="Calibri" pitchFamily="34" charset="0"/>
                  <a:cs typeface="Arial" pitchFamily="34" charset="0"/>
                </a:rPr>
                <a:t>       </a:t>
              </a:r>
              <a:r>
                <a:rPr lang="de-DE" sz="1600" b="1" dirty="0" smtClean="0">
                  <a:solidFill>
                    <a:srgbClr val="C00000"/>
                  </a:solidFill>
                  <a:latin typeface="Calibri" pitchFamily="34" charset="0"/>
                  <a:ea typeface="Calibri" pitchFamily="34" charset="0"/>
                  <a:cs typeface="Arial" pitchFamily="34" charset="0"/>
                </a:rPr>
                <a:t>die </a:t>
              </a:r>
              <a:r>
                <a:rPr lang="de-DE" b="1" dirty="0">
                  <a:solidFill>
                    <a:srgbClr val="C00000"/>
                  </a:solidFill>
                  <a:latin typeface="Calibri" pitchFamily="34" charset="0"/>
                  <a:ea typeface="Calibri" pitchFamily="34" charset="0"/>
                  <a:cs typeface="Arial" pitchFamily="34" charset="0"/>
                </a:rPr>
                <a:t>Rheinische </a:t>
              </a:r>
              <a:r>
                <a:rPr lang="de-DE" b="1" dirty="0" smtClean="0">
                  <a:solidFill>
                    <a:srgbClr val="C00000"/>
                  </a:solidFill>
                  <a:latin typeface="Calibri" pitchFamily="34" charset="0"/>
                  <a:ea typeface="Calibri" pitchFamily="34" charset="0"/>
                  <a:cs typeface="Arial" pitchFamily="34" charset="0"/>
                </a:rPr>
                <a:t>Landeskirche</a:t>
              </a:r>
              <a:endParaRPr lang="de-DE" sz="1400" dirty="0">
                <a:latin typeface="Calibri" pitchFamily="34" charset="0"/>
                <a:ea typeface="Calibri" pitchFamily="34" charset="0"/>
                <a:cs typeface="Arial" pitchFamily="34" charset="0"/>
              </a:endParaRPr>
            </a:p>
          </p:txBody>
        </p:sp>
        <p:sp>
          <p:nvSpPr>
            <p:cNvPr id="40" name="Rectangle 1"/>
            <p:cNvSpPr>
              <a:spLocks noChangeArrowheads="1"/>
            </p:cNvSpPr>
            <p:nvPr/>
          </p:nvSpPr>
          <p:spPr bwMode="auto">
            <a:xfrm>
              <a:off x="3126124" y="5143512"/>
              <a:ext cx="585791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de-DE" sz="1400" b="1" dirty="0" smtClean="0">
                  <a:latin typeface="Calibri" pitchFamily="34" charset="0"/>
                  <a:ea typeface="Calibri" pitchFamily="34" charset="0"/>
                  <a:cs typeface="Arial" pitchFamily="34" charset="0"/>
                </a:rPr>
                <a:t>hat das MVG EKD nach Beschluss der Landessynode 2015 übernommen.</a:t>
              </a:r>
              <a:endParaRPr lang="de-DE" sz="1400" dirty="0">
                <a:latin typeface="Calibri" pitchFamily="34" charset="0"/>
                <a:ea typeface="Calibri" pitchFamily="34" charset="0"/>
                <a:cs typeface="Arial" pitchFamily="34" charset="0"/>
              </a:endParaRPr>
            </a:p>
          </p:txBody>
        </p:sp>
        <p:sp>
          <p:nvSpPr>
            <p:cNvPr id="41" name="Rechteck 961"/>
            <p:cNvSpPr>
              <a:spLocks noChangeArrowheads="1"/>
            </p:cNvSpPr>
            <p:nvPr/>
          </p:nvSpPr>
          <p:spPr bwMode="auto">
            <a:xfrm>
              <a:off x="3554784" y="5429264"/>
              <a:ext cx="500066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200" b="1" i="1" dirty="0" smtClean="0">
                  <a:latin typeface="Calibri" pitchFamily="34" charset="0"/>
                </a:rPr>
                <a:t>Seit dem </a:t>
              </a:r>
              <a:r>
                <a:rPr lang="de-DE" sz="1200" b="1" i="1" dirty="0">
                  <a:latin typeface="Calibri" pitchFamily="34" charset="0"/>
                </a:rPr>
                <a:t>01</a:t>
              </a:r>
              <a:r>
                <a:rPr lang="de-DE" sz="1200" b="1" i="1" dirty="0" smtClean="0">
                  <a:latin typeface="Calibri" pitchFamily="34" charset="0"/>
                </a:rPr>
                <a:t>. April </a:t>
              </a:r>
              <a:r>
                <a:rPr lang="de-DE" sz="1200" b="1" i="1" dirty="0">
                  <a:latin typeface="Calibri" pitchFamily="34" charset="0"/>
                </a:rPr>
                <a:t>2015 ist </a:t>
              </a:r>
              <a:r>
                <a:rPr lang="de-DE" sz="1200" b="1" i="1" dirty="0" smtClean="0">
                  <a:latin typeface="Calibri" pitchFamily="34" charset="0"/>
                </a:rPr>
                <a:t>das „neue</a:t>
              </a:r>
              <a:r>
                <a:rPr lang="de-DE" sz="1200" b="1" i="1" dirty="0">
                  <a:latin typeface="Calibri" pitchFamily="34" charset="0"/>
                </a:rPr>
                <a:t>“ </a:t>
              </a:r>
              <a:r>
                <a:rPr lang="de-DE" sz="1200" b="1" i="1" dirty="0" smtClean="0">
                  <a:latin typeface="Calibri" pitchFamily="34" charset="0"/>
                </a:rPr>
                <a:t>MVG EKD</a:t>
              </a:r>
              <a:r>
                <a:rPr lang="de-DE" sz="1200" b="1" i="1" dirty="0">
                  <a:latin typeface="Calibri" pitchFamily="34" charset="0"/>
                </a:rPr>
                <a:t>, auch in der </a:t>
              </a:r>
              <a:r>
                <a:rPr lang="de-DE" sz="1200" b="1" i="1" dirty="0" err="1">
                  <a:latin typeface="Calibri" pitchFamily="34" charset="0"/>
                </a:rPr>
                <a:t>EKiR</a:t>
              </a:r>
              <a:r>
                <a:rPr lang="de-DE" sz="1200" b="1" i="1" dirty="0">
                  <a:latin typeface="Calibri" pitchFamily="34" charset="0"/>
                </a:rPr>
                <a:t> gültig. </a:t>
              </a:r>
              <a:endParaRPr lang="de-DE" sz="1200" b="1" i="1" dirty="0" smtClean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21"/>
          <p:cNvSpPr>
            <a:spLocks noChangeArrowheads="1"/>
          </p:cNvSpPr>
          <p:nvPr/>
        </p:nvSpPr>
        <p:spPr bwMode="auto">
          <a:xfrm>
            <a:off x="0" y="0"/>
            <a:ext cx="357186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2857488" y="4357694"/>
            <a:ext cx="48564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rgbClr val="C00000"/>
                </a:solidFill>
                <a:latin typeface="Arial Black" pitchFamily="34" charset="0"/>
              </a:rPr>
              <a:t>Aufgaben </a:t>
            </a:r>
            <a:endParaRPr lang="de-DE" sz="24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r>
              <a:rPr lang="de-DE" sz="2400" b="1" dirty="0" smtClean="0">
                <a:latin typeface="Arial Black" pitchFamily="34" charset="0"/>
              </a:rPr>
              <a:t>der </a:t>
            </a:r>
            <a:r>
              <a:rPr lang="de-DE" sz="2400" b="1" dirty="0">
                <a:latin typeface="Arial Black" pitchFamily="34" charset="0"/>
              </a:rPr>
              <a:t>Mitarbeitervertretung</a:t>
            </a:r>
            <a:endParaRPr lang="de-DE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5" name="Picture 2" descr="C:\Users\Gisbert\Desktop\smiley-295353_6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285992"/>
            <a:ext cx="995348" cy="101275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928662" y="1071546"/>
            <a:ext cx="3714776" cy="131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Gruppieren 9"/>
          <p:cNvGrpSpPr/>
          <p:nvPr/>
        </p:nvGrpSpPr>
        <p:grpSpPr>
          <a:xfrm>
            <a:off x="2214546" y="2071678"/>
            <a:ext cx="2910978" cy="1046440"/>
            <a:chOff x="590809" y="4796313"/>
            <a:chExt cx="2910978" cy="1046440"/>
          </a:xfrm>
        </p:grpSpPr>
        <p:sp>
          <p:nvSpPr>
            <p:cNvPr id="11" name="Rechteck 10"/>
            <p:cNvSpPr/>
            <p:nvPr/>
          </p:nvSpPr>
          <p:spPr>
            <a:xfrm>
              <a:off x="590809" y="479631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smtClean="0">
                  <a:solidFill>
                    <a:srgbClr val="C00000"/>
                  </a:solidFill>
                  <a:latin typeface="Arial Black" pitchFamily="34" charset="0"/>
                </a:rPr>
                <a:t>M</a:t>
              </a:r>
              <a:r>
                <a:rPr lang="de-DE" sz="2400" dirty="0" smtClean="0">
                  <a:latin typeface="Arial Black" pitchFamily="34" charset="0"/>
                </a:rPr>
                <a:t>itarbeiter</a:t>
              </a:r>
              <a:endParaRPr lang="de-DE" sz="2400" dirty="0">
                <a:latin typeface="Arial Black" pitchFamily="34" charset="0"/>
              </a:endParaRPr>
            </a:p>
          </p:txBody>
        </p:sp>
        <p:sp>
          <p:nvSpPr>
            <p:cNvPr id="12" name="Rechteck 11"/>
            <p:cNvSpPr/>
            <p:nvPr/>
          </p:nvSpPr>
          <p:spPr>
            <a:xfrm>
              <a:off x="755359" y="505792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err="1" smtClean="0">
                  <a:solidFill>
                    <a:srgbClr val="C00000"/>
                  </a:solidFill>
                  <a:latin typeface="Arial Black" pitchFamily="34" charset="0"/>
                </a:rPr>
                <a:t>V</a:t>
              </a:r>
              <a:r>
                <a:rPr lang="de-DE" sz="2400" dirty="0" err="1" smtClean="0">
                  <a:latin typeface="Arial Black" pitchFamily="34" charset="0"/>
                </a:rPr>
                <a:t>ertretungs</a:t>
              </a:r>
              <a:endParaRPr lang="de-DE" sz="2400" dirty="0">
                <a:latin typeface="Arial Black" pitchFamily="34" charset="0"/>
              </a:endParaRPr>
            </a:p>
          </p:txBody>
        </p:sp>
        <p:sp>
          <p:nvSpPr>
            <p:cNvPr id="13" name="Rechteck 12"/>
            <p:cNvSpPr/>
            <p:nvPr/>
          </p:nvSpPr>
          <p:spPr>
            <a:xfrm>
              <a:off x="899592" y="531953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smtClean="0">
                  <a:solidFill>
                    <a:srgbClr val="C00000"/>
                  </a:solidFill>
                  <a:latin typeface="Arial Black" pitchFamily="34" charset="0"/>
                </a:rPr>
                <a:t>G</a:t>
              </a:r>
              <a:r>
                <a:rPr lang="de-DE" sz="2400" dirty="0" smtClean="0">
                  <a:latin typeface="Arial Black" pitchFamily="34" charset="0"/>
                </a:rPr>
                <a:t>esetz</a:t>
              </a:r>
              <a:endParaRPr lang="de-DE" sz="2400" dirty="0">
                <a:latin typeface="Arial Black" pitchFamily="34" charset="0"/>
              </a:endParaRPr>
            </a:p>
          </p:txBody>
        </p:sp>
      </p:grpSp>
      <p:sp>
        <p:nvSpPr>
          <p:cNvPr id="14" name="Rechteck 13"/>
          <p:cNvSpPr/>
          <p:nvPr/>
        </p:nvSpPr>
        <p:spPr>
          <a:xfrm>
            <a:off x="3714744" y="5286388"/>
            <a:ext cx="42023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solidFill>
                  <a:srgbClr val="C00000"/>
                </a:solidFill>
                <a:latin typeface="Arial Black" pitchFamily="34" charset="0"/>
              </a:rPr>
              <a:t>Rechtsstellung</a:t>
            </a:r>
            <a:r>
              <a:rPr lang="de-DE" sz="2400" b="1" dirty="0" smtClean="0">
                <a:latin typeface="Arial Black" pitchFamily="34" charset="0"/>
              </a:rPr>
              <a:t> der MAV</a:t>
            </a:r>
            <a:endParaRPr lang="de-DE" sz="2400" dirty="0">
              <a:latin typeface="Arial Black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4000496" y="3571876"/>
            <a:ext cx="370152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b="1" dirty="0" smtClean="0">
                <a:latin typeface="Arial Black" pitchFamily="34" charset="0"/>
              </a:rPr>
              <a:t>Präambel und </a:t>
            </a:r>
          </a:p>
          <a:p>
            <a:r>
              <a:rPr lang="de-DE" sz="2400" b="1" dirty="0" smtClean="0">
                <a:solidFill>
                  <a:srgbClr val="C00000"/>
                </a:solidFill>
                <a:latin typeface="Arial Black" pitchFamily="34" charset="0"/>
              </a:rPr>
              <a:t>Grundsätze</a:t>
            </a:r>
            <a:r>
              <a:rPr lang="de-DE" sz="2400" b="1" dirty="0" smtClean="0">
                <a:latin typeface="Arial Black" pitchFamily="34" charset="0"/>
              </a:rPr>
              <a:t> im MVG  </a:t>
            </a:r>
            <a:endParaRPr lang="de-DE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359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21"/>
          <p:cNvSpPr>
            <a:spLocks noChangeArrowheads="1"/>
          </p:cNvSpPr>
          <p:nvPr/>
        </p:nvSpPr>
        <p:spPr bwMode="auto">
          <a:xfrm>
            <a:off x="0" y="0"/>
            <a:ext cx="335755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7215206" y="6215082"/>
            <a:ext cx="1500188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</a:rPr>
              <a:t>© Gisbert Fischer  14022014</a:t>
            </a:r>
          </a:p>
        </p:txBody>
      </p:sp>
      <p:grpSp>
        <p:nvGrpSpPr>
          <p:cNvPr id="21" name="Gruppieren 20"/>
          <p:cNvGrpSpPr/>
          <p:nvPr/>
        </p:nvGrpSpPr>
        <p:grpSpPr>
          <a:xfrm>
            <a:off x="1428728" y="2428868"/>
            <a:ext cx="7358114" cy="1714512"/>
            <a:chOff x="1428728" y="2428868"/>
            <a:chExt cx="7358114" cy="1714512"/>
          </a:xfrm>
        </p:grpSpPr>
        <p:sp>
          <p:nvSpPr>
            <p:cNvPr id="7" name="Rechteck 6"/>
            <p:cNvSpPr/>
            <p:nvPr/>
          </p:nvSpPr>
          <p:spPr>
            <a:xfrm>
              <a:off x="1428728" y="2428868"/>
              <a:ext cx="7358114" cy="1714512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400"/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1571604" y="2500306"/>
              <a:ext cx="7143800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algn="ctr">
                <a:tabLst>
                  <a:tab pos="269875" algn="l"/>
                  <a:tab pos="503238" algn="l"/>
                  <a:tab pos="539750" algn="l"/>
                </a:tabLst>
              </a:pPr>
              <a:r>
                <a:rPr lang="de-DE" b="1" dirty="0" smtClean="0">
                  <a:solidFill>
                    <a:srgbClr val="0000FF"/>
                  </a:solidFill>
                  <a:cs typeface="Arial" pitchFamily="34" charset="0"/>
                </a:rPr>
                <a:t>Kirchlicher </a:t>
              </a:r>
              <a:r>
                <a:rPr lang="de-DE" b="1" dirty="0">
                  <a:solidFill>
                    <a:srgbClr val="0000FF"/>
                  </a:solidFill>
                  <a:cs typeface="Arial" pitchFamily="34" charset="0"/>
                </a:rPr>
                <a:t>Dienst </a:t>
              </a:r>
              <a:r>
                <a:rPr lang="de-DE" b="1" dirty="0">
                  <a:cs typeface="Arial" pitchFamily="34" charset="0"/>
                </a:rPr>
                <a:t>ist durch den </a:t>
              </a:r>
              <a:r>
                <a:rPr lang="de-DE" sz="2400" b="1" dirty="0">
                  <a:solidFill>
                    <a:srgbClr val="0000FF"/>
                  </a:solidFill>
                  <a:cs typeface="Arial" pitchFamily="34" charset="0"/>
                </a:rPr>
                <a:t>Auftrag</a:t>
              </a:r>
              <a:r>
                <a:rPr lang="de-DE" b="1" dirty="0">
                  <a:cs typeface="Arial" pitchFamily="34" charset="0"/>
                </a:rPr>
                <a:t> bestimmt, </a:t>
              </a:r>
            </a:p>
            <a:p>
              <a:pPr algn="ctr">
                <a:tabLst>
                  <a:tab pos="269875" algn="l"/>
                  <a:tab pos="503238" algn="l"/>
                  <a:tab pos="539750" algn="l"/>
                </a:tabLst>
              </a:pPr>
              <a:r>
                <a:rPr lang="de-DE" b="1" dirty="0">
                  <a:cs typeface="Arial" pitchFamily="34" charset="0"/>
                </a:rPr>
                <a:t>das </a:t>
              </a:r>
              <a:r>
                <a:rPr lang="de-DE" b="1" dirty="0">
                  <a:solidFill>
                    <a:srgbClr val="0000FF"/>
                  </a:solidFill>
                  <a:cs typeface="Arial" pitchFamily="34" charset="0"/>
                </a:rPr>
                <a:t>Evangelium</a:t>
              </a:r>
              <a:r>
                <a:rPr lang="de-DE" b="1" dirty="0">
                  <a:cs typeface="Arial" pitchFamily="34" charset="0"/>
                </a:rPr>
                <a:t> in Wort und Tat zu verkündigen. </a:t>
              </a:r>
            </a:p>
            <a:p>
              <a:pPr algn="ctr">
                <a:tabLst>
                  <a:tab pos="269875" algn="l"/>
                  <a:tab pos="503238" algn="l"/>
                  <a:tab pos="539750" algn="l"/>
                </a:tabLst>
              </a:pPr>
              <a:r>
                <a:rPr lang="de-DE" b="1" dirty="0">
                  <a:cs typeface="Arial" pitchFamily="34" charset="0"/>
                </a:rPr>
                <a:t>Alle Frauen und Männer, </a:t>
              </a:r>
              <a:r>
                <a:rPr lang="de-DE" b="1" dirty="0" smtClean="0">
                  <a:cs typeface="Arial" pitchFamily="34" charset="0"/>
                </a:rPr>
                <a:t>die </a:t>
              </a:r>
              <a:r>
                <a:rPr lang="de-DE" b="1" dirty="0">
                  <a:solidFill>
                    <a:srgbClr val="C00000"/>
                  </a:solidFill>
                  <a:cs typeface="Arial" pitchFamily="34" charset="0"/>
                </a:rPr>
                <a:t>beruflich</a:t>
              </a:r>
              <a:r>
                <a:rPr lang="de-DE" b="1" dirty="0">
                  <a:cs typeface="Arial" pitchFamily="34" charset="0"/>
                </a:rPr>
                <a:t> in Kirche und Diakonie tätig sind, </a:t>
              </a:r>
            </a:p>
            <a:p>
              <a:pPr algn="ctr">
                <a:tabLst>
                  <a:tab pos="269875" algn="l"/>
                  <a:tab pos="503238" algn="l"/>
                  <a:tab pos="539750" algn="l"/>
                </a:tabLst>
              </a:pPr>
              <a:r>
                <a:rPr lang="de-DE" b="1" dirty="0">
                  <a:cs typeface="Arial" pitchFamily="34" charset="0"/>
                </a:rPr>
                <a:t>wirken als Mitarbeiterinnen und Mitarbeiter </a:t>
              </a:r>
            </a:p>
            <a:p>
              <a:pPr algn="ctr">
                <a:tabLst>
                  <a:tab pos="269875" algn="l"/>
                  <a:tab pos="503238" algn="l"/>
                  <a:tab pos="539750" algn="l"/>
                </a:tabLst>
              </a:pPr>
              <a:r>
                <a:rPr lang="de-DE" b="1" dirty="0">
                  <a:cs typeface="Arial" pitchFamily="34" charset="0"/>
                </a:rPr>
                <a:t>an der Erfüllung dieses Auftrages </a:t>
              </a:r>
              <a:r>
                <a:rPr lang="de-DE" b="1" dirty="0" smtClean="0">
                  <a:cs typeface="Arial" pitchFamily="34" charset="0"/>
                </a:rPr>
                <a:t>mit</a:t>
              </a:r>
              <a:endParaRPr lang="de-DE" b="1" dirty="0">
                <a:cs typeface="Arial" pitchFamily="34" charset="0"/>
              </a:endParaRPr>
            </a:p>
          </p:txBody>
        </p:sp>
      </p:grpSp>
      <p:sp>
        <p:nvSpPr>
          <p:cNvPr id="14" name="Rechteck 13"/>
          <p:cNvSpPr/>
          <p:nvPr/>
        </p:nvSpPr>
        <p:spPr>
          <a:xfrm>
            <a:off x="4214810" y="1928802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269875" algn="l"/>
                <a:tab pos="503238" algn="l"/>
                <a:tab pos="539750" algn="l"/>
              </a:tabLst>
            </a:pPr>
            <a:r>
              <a:rPr lang="de-DE" sz="2000" b="1" dirty="0" smtClean="0">
                <a:latin typeface="Arial" pitchFamily="34" charset="0"/>
                <a:cs typeface="Arial" pitchFamily="34" charset="0"/>
              </a:rPr>
              <a:t>Präambel</a:t>
            </a:r>
            <a:endParaRPr lang="de-DE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" name="Gruppieren 15"/>
          <p:cNvGrpSpPr/>
          <p:nvPr/>
        </p:nvGrpSpPr>
        <p:grpSpPr>
          <a:xfrm>
            <a:off x="1285852" y="4357694"/>
            <a:ext cx="7500990" cy="1714512"/>
            <a:chOff x="1285852" y="4357694"/>
            <a:chExt cx="7500990" cy="1714512"/>
          </a:xfrm>
        </p:grpSpPr>
        <p:sp>
          <p:nvSpPr>
            <p:cNvPr id="8" name="Rechteck 7"/>
            <p:cNvSpPr/>
            <p:nvPr/>
          </p:nvSpPr>
          <p:spPr bwMode="auto">
            <a:xfrm>
              <a:off x="1428728" y="4357694"/>
              <a:ext cx="7358114" cy="1714512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/>
            </a:p>
          </p:txBody>
        </p:sp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1285852" y="4357694"/>
              <a:ext cx="7429397" cy="16619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tabLst>
                  <a:tab pos="269875" algn="l"/>
                  <a:tab pos="503238" algn="l"/>
                  <a:tab pos="539750" algn="l"/>
                </a:tabLst>
              </a:pPr>
              <a:r>
                <a:rPr lang="de-DE" sz="2000" b="1" dirty="0" smtClean="0">
                  <a:cs typeface="Arial" pitchFamily="34" charset="0"/>
                </a:rPr>
                <a:t>Die </a:t>
              </a:r>
              <a:r>
                <a:rPr lang="de-DE" sz="2000" b="1" dirty="0">
                  <a:solidFill>
                    <a:srgbClr val="0000FF"/>
                  </a:solidFill>
                  <a:cs typeface="Arial" pitchFamily="34" charset="0"/>
                </a:rPr>
                <a:t>gemeinsame</a:t>
              </a:r>
              <a:r>
                <a:rPr lang="de-DE" sz="2000" b="1" dirty="0">
                  <a:cs typeface="Arial" pitchFamily="34" charset="0"/>
                </a:rPr>
                <a:t> </a:t>
              </a:r>
              <a:r>
                <a:rPr lang="de-DE" sz="2000" b="1" dirty="0">
                  <a:solidFill>
                    <a:srgbClr val="C00000"/>
                  </a:solidFill>
                  <a:cs typeface="Arial" pitchFamily="34" charset="0"/>
                </a:rPr>
                <a:t>Verantwortung</a:t>
              </a:r>
              <a:r>
                <a:rPr lang="de-DE" sz="2000" dirty="0">
                  <a:cs typeface="Arial" pitchFamily="34" charset="0"/>
                </a:rPr>
                <a:t> </a:t>
              </a:r>
            </a:p>
            <a:p>
              <a:pPr algn="ctr">
                <a:tabLst>
                  <a:tab pos="269875" algn="l"/>
                  <a:tab pos="503238" algn="l"/>
                  <a:tab pos="539750" algn="l"/>
                </a:tabLst>
              </a:pPr>
              <a:r>
                <a:rPr lang="de-DE" dirty="0">
                  <a:cs typeface="Arial" pitchFamily="34" charset="0"/>
                </a:rPr>
                <a:t>für den Dienst der Kirche und ihrer Diakonie </a:t>
              </a:r>
            </a:p>
            <a:p>
              <a:pPr algn="ctr">
                <a:tabLst>
                  <a:tab pos="269875" algn="l"/>
                  <a:tab pos="503238" algn="l"/>
                  <a:tab pos="539750" algn="l"/>
                </a:tabLst>
              </a:pPr>
              <a:r>
                <a:rPr lang="de-DE" dirty="0">
                  <a:cs typeface="Arial" pitchFamily="34" charset="0"/>
                </a:rPr>
                <a:t>verbindet Dienststellenleitungen und Mitarbeiter wie Mitarbeiterinnen </a:t>
              </a:r>
            </a:p>
            <a:p>
              <a:pPr algn="ctr">
                <a:tabLst>
                  <a:tab pos="269875" algn="l"/>
                  <a:tab pos="503238" algn="l"/>
                  <a:tab pos="539750" algn="l"/>
                </a:tabLst>
              </a:pPr>
              <a:r>
                <a:rPr lang="de-DE" dirty="0">
                  <a:cs typeface="Arial" pitchFamily="34" charset="0"/>
                </a:rPr>
                <a:t>zu </a:t>
              </a:r>
              <a:r>
                <a:rPr lang="de-DE" b="1" dirty="0">
                  <a:cs typeface="Arial" pitchFamily="34" charset="0"/>
                </a:rPr>
                <a:t>einer </a:t>
              </a:r>
              <a:r>
                <a:rPr lang="de-DE" b="1" dirty="0">
                  <a:solidFill>
                    <a:srgbClr val="0000FF"/>
                  </a:solidFill>
                  <a:cs typeface="Arial" pitchFamily="34" charset="0"/>
                </a:rPr>
                <a:t>Dienstgemeinschaft</a:t>
              </a:r>
              <a:r>
                <a:rPr lang="de-DE" dirty="0">
                  <a:cs typeface="Arial" pitchFamily="34" charset="0"/>
                </a:rPr>
                <a:t> und </a:t>
              </a:r>
              <a:r>
                <a:rPr lang="de-DE" b="1" dirty="0">
                  <a:cs typeface="Arial" pitchFamily="34" charset="0"/>
                </a:rPr>
                <a:t>verpflichtet </a:t>
              </a:r>
              <a:r>
                <a:rPr lang="de-DE" dirty="0">
                  <a:cs typeface="Arial" pitchFamily="34" charset="0"/>
                </a:rPr>
                <a:t>sie </a:t>
              </a:r>
            </a:p>
            <a:p>
              <a:pPr algn="ctr">
                <a:tabLst>
                  <a:tab pos="269875" algn="l"/>
                  <a:tab pos="503238" algn="l"/>
                  <a:tab pos="539750" algn="l"/>
                </a:tabLst>
              </a:pPr>
              <a:r>
                <a:rPr lang="de-DE" b="1" dirty="0">
                  <a:cs typeface="Arial" pitchFamily="34" charset="0"/>
                </a:rPr>
                <a:t>zu </a:t>
              </a:r>
              <a:r>
                <a:rPr lang="de-DE" sz="2000" b="1" dirty="0">
                  <a:solidFill>
                    <a:srgbClr val="C00000"/>
                  </a:solidFill>
                  <a:cs typeface="Arial" pitchFamily="34" charset="0"/>
                </a:rPr>
                <a:t>vertrauensvoller</a:t>
              </a:r>
              <a:r>
                <a:rPr lang="de-DE" sz="2400" b="1" dirty="0">
                  <a:solidFill>
                    <a:srgbClr val="C00000"/>
                  </a:solidFill>
                  <a:cs typeface="Arial" pitchFamily="34" charset="0"/>
                </a:rPr>
                <a:t> </a:t>
              </a:r>
              <a:r>
                <a:rPr lang="de-DE" sz="2000" b="1" dirty="0">
                  <a:cs typeface="Arial" pitchFamily="34" charset="0"/>
                </a:rPr>
                <a:t>Zusammenarbeit</a:t>
              </a:r>
              <a:r>
                <a:rPr lang="de-DE" b="1" dirty="0" smtClean="0">
                  <a:cs typeface="Arial" pitchFamily="34" charset="0"/>
                </a:rPr>
                <a:t>.</a:t>
              </a:r>
              <a:endParaRPr lang="de-DE" dirty="0">
                <a:cs typeface="Arial" pitchFamily="34" charset="0"/>
              </a:endParaRPr>
            </a:p>
          </p:txBody>
        </p:sp>
      </p:grpSp>
      <p:grpSp>
        <p:nvGrpSpPr>
          <p:cNvPr id="17" name="Gruppieren 16"/>
          <p:cNvGrpSpPr/>
          <p:nvPr/>
        </p:nvGrpSpPr>
        <p:grpSpPr>
          <a:xfrm>
            <a:off x="642910" y="364456"/>
            <a:ext cx="6715172" cy="1207156"/>
            <a:chOff x="642910" y="364456"/>
            <a:chExt cx="6715172" cy="1207156"/>
          </a:xfrm>
        </p:grpSpPr>
        <p:sp>
          <p:nvSpPr>
            <p:cNvPr id="18" name="Rechteck 17"/>
            <p:cNvSpPr/>
            <p:nvPr/>
          </p:nvSpPr>
          <p:spPr bwMode="auto">
            <a:xfrm>
              <a:off x="642910" y="857232"/>
              <a:ext cx="6715172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714348" y="364456"/>
              <a:ext cx="3286148" cy="12071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Rechteck 19"/>
            <p:cNvSpPr/>
            <p:nvPr/>
          </p:nvSpPr>
          <p:spPr>
            <a:xfrm>
              <a:off x="4214810" y="857232"/>
              <a:ext cx="3070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  <a:cs typeface="Arial" pitchFamily="34" charset="0"/>
                </a:rPr>
                <a:t>Mitarbeitervertretungsgesetz EKD</a:t>
              </a:r>
              <a:endParaRPr lang="de-DE" sz="1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21"/>
          <p:cNvSpPr>
            <a:spLocks noChangeArrowheads="1"/>
          </p:cNvSpPr>
          <p:nvPr/>
        </p:nvSpPr>
        <p:spPr bwMode="auto">
          <a:xfrm>
            <a:off x="0" y="0"/>
            <a:ext cx="342899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1857356" y="2214554"/>
            <a:ext cx="6715172" cy="200026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714480" y="1714488"/>
            <a:ext cx="692948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1600" b="1" dirty="0">
                <a:cs typeface="Arial" pitchFamily="34" charset="0"/>
              </a:rPr>
              <a:t>§ 1</a:t>
            </a:r>
          </a:p>
          <a:p>
            <a:pPr algn="ctr">
              <a:defRPr/>
            </a:pPr>
            <a:r>
              <a:rPr lang="de-DE" sz="2400" b="1" dirty="0">
                <a:solidFill>
                  <a:srgbClr val="C00000"/>
                </a:solidFill>
                <a:cs typeface="Arial" pitchFamily="34" charset="0"/>
              </a:rPr>
              <a:t>Grundsatz</a:t>
            </a:r>
          </a:p>
          <a:p>
            <a:pPr algn="ctr">
              <a:defRPr/>
            </a:pPr>
            <a:r>
              <a:rPr lang="de-DE" sz="1000" dirty="0">
                <a:cs typeface="Arial" pitchFamily="34" charset="0"/>
              </a:rPr>
              <a:t>(1)   </a:t>
            </a:r>
            <a:r>
              <a:rPr lang="de-DE" sz="1600" b="1" dirty="0">
                <a:cs typeface="Arial" pitchFamily="34" charset="0"/>
              </a:rPr>
              <a:t>Für die Mitarbeiter und Mitarbeiterinnen </a:t>
            </a:r>
          </a:p>
          <a:p>
            <a:pPr marL="342900" indent="-342900" algn="ctr">
              <a:defRPr/>
            </a:pPr>
            <a:r>
              <a:rPr lang="de-DE" sz="1600" dirty="0">
                <a:cs typeface="Arial" pitchFamily="34" charset="0"/>
              </a:rPr>
              <a:t>der </a:t>
            </a:r>
            <a:r>
              <a:rPr lang="de-DE" sz="1600" b="1" dirty="0">
                <a:solidFill>
                  <a:srgbClr val="0000FF"/>
                </a:solidFill>
                <a:cs typeface="Arial" pitchFamily="34" charset="0"/>
              </a:rPr>
              <a:t>Dienststellen</a:t>
            </a:r>
            <a:r>
              <a:rPr lang="de-DE" sz="1600" dirty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de-DE" sz="1600" dirty="0">
                <a:cs typeface="Arial" pitchFamily="34" charset="0"/>
              </a:rPr>
              <a:t>kirchlicher Körperschaften, Anstalten und Stiftungen </a:t>
            </a:r>
          </a:p>
          <a:p>
            <a:pPr marL="342900" indent="-342900" algn="ctr">
              <a:defRPr/>
            </a:pPr>
            <a:r>
              <a:rPr lang="de-DE" sz="1600" dirty="0">
                <a:cs typeface="Arial" pitchFamily="34" charset="0"/>
              </a:rPr>
              <a:t>der </a:t>
            </a:r>
            <a:r>
              <a:rPr lang="de-DE" sz="1600" b="1" dirty="0">
                <a:solidFill>
                  <a:srgbClr val="0000FF"/>
                </a:solidFill>
                <a:cs typeface="Arial" pitchFamily="34" charset="0"/>
              </a:rPr>
              <a:t>Evangelischen Kirche in Deutschland</a:t>
            </a:r>
            <a:r>
              <a:rPr lang="de-DE" sz="1600" dirty="0">
                <a:cs typeface="Arial" pitchFamily="34" charset="0"/>
              </a:rPr>
              <a:t>, </a:t>
            </a:r>
          </a:p>
          <a:p>
            <a:pPr marL="342900" indent="-342900" algn="ctr">
              <a:defRPr/>
            </a:pPr>
            <a:r>
              <a:rPr lang="de-DE" sz="1600" dirty="0">
                <a:cs typeface="Arial" pitchFamily="34" charset="0"/>
              </a:rPr>
              <a:t>der Gliedkirchen sowie ihrer Zusammenschlüsse und der </a:t>
            </a:r>
          </a:p>
          <a:p>
            <a:pPr marL="342900" indent="-342900" algn="ctr">
              <a:defRPr/>
            </a:pPr>
            <a:r>
              <a:rPr lang="de-DE" sz="1600" b="1" dirty="0">
                <a:solidFill>
                  <a:srgbClr val="0000FF"/>
                </a:solidFill>
                <a:cs typeface="Arial" pitchFamily="34" charset="0"/>
              </a:rPr>
              <a:t>Einrichtungen der Diakonie</a:t>
            </a:r>
          </a:p>
          <a:p>
            <a:pPr algn="ctr">
              <a:defRPr/>
            </a:pPr>
            <a:r>
              <a:rPr lang="de-DE" b="1" dirty="0">
                <a:solidFill>
                  <a:srgbClr val="C00000"/>
                </a:solidFill>
                <a:cs typeface="Arial" pitchFamily="34" charset="0"/>
              </a:rPr>
              <a:t>sind</a:t>
            </a:r>
            <a:r>
              <a:rPr lang="de-DE" sz="1600" b="1" dirty="0">
                <a:cs typeface="Arial" pitchFamily="34" charset="0"/>
              </a:rPr>
              <a:t> </a:t>
            </a:r>
            <a:r>
              <a:rPr lang="de-DE" sz="1600" dirty="0">
                <a:cs typeface="Arial" pitchFamily="34" charset="0"/>
              </a:rPr>
              <a:t>nach Maßgabe dieses Kirchengesetzes </a:t>
            </a:r>
          </a:p>
          <a:p>
            <a:pPr algn="ctr">
              <a:defRPr/>
            </a:pPr>
            <a:r>
              <a:rPr lang="de-DE" sz="1600" b="1" dirty="0">
                <a:solidFill>
                  <a:srgbClr val="C00000"/>
                </a:solidFill>
                <a:cs typeface="Arial" pitchFamily="34" charset="0"/>
              </a:rPr>
              <a:t>Mitarbeitervertretungen zu bilden.</a:t>
            </a:r>
          </a:p>
        </p:txBody>
      </p:sp>
      <p:grpSp>
        <p:nvGrpSpPr>
          <p:cNvPr id="2" name="Gruppieren 41"/>
          <p:cNvGrpSpPr>
            <a:grpSpLocks/>
          </p:cNvGrpSpPr>
          <p:nvPr/>
        </p:nvGrpSpPr>
        <p:grpSpPr bwMode="auto">
          <a:xfrm>
            <a:off x="1643042" y="4357703"/>
            <a:ext cx="7072336" cy="1087089"/>
            <a:chOff x="1142978" y="3714752"/>
            <a:chExt cx="7072385" cy="1087097"/>
          </a:xfrm>
        </p:grpSpPr>
        <p:sp>
          <p:nvSpPr>
            <p:cNvPr id="6" name="Rechteck 5"/>
            <p:cNvSpPr/>
            <p:nvPr/>
          </p:nvSpPr>
          <p:spPr>
            <a:xfrm>
              <a:off x="1357293" y="3714752"/>
              <a:ext cx="6715219" cy="1071566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cs typeface="Arial" pitchFamily="34" charset="0"/>
              </a:endParaRPr>
            </a:p>
          </p:txBody>
        </p:sp>
        <p:sp>
          <p:nvSpPr>
            <p:cNvPr id="51211" name="Rechteck 3"/>
            <p:cNvSpPr>
              <a:spLocks noChangeArrowheads="1"/>
            </p:cNvSpPr>
            <p:nvPr/>
          </p:nvSpPr>
          <p:spPr bwMode="auto">
            <a:xfrm>
              <a:off x="1142978" y="3786179"/>
              <a:ext cx="7072385" cy="1015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de-DE" sz="1000" dirty="0">
                  <a:cs typeface="Arial" pitchFamily="34" charset="0"/>
                </a:rPr>
                <a:t>(2) </a:t>
              </a:r>
              <a:r>
                <a:rPr lang="de-DE" sz="1000" dirty="0" smtClean="0">
                  <a:cs typeface="Arial" pitchFamily="34" charset="0"/>
                </a:rPr>
                <a:t>  </a:t>
              </a:r>
              <a:r>
                <a:rPr lang="de-DE" sz="1600" b="1" dirty="0" smtClean="0">
                  <a:solidFill>
                    <a:srgbClr val="0000FF"/>
                  </a:solidFill>
                  <a:cs typeface="Arial" pitchFamily="34" charset="0"/>
                </a:rPr>
                <a:t>Einrichtungen </a:t>
              </a:r>
              <a:r>
                <a:rPr lang="de-DE" sz="1600" b="1" dirty="0">
                  <a:solidFill>
                    <a:srgbClr val="0000FF"/>
                  </a:solidFill>
                  <a:cs typeface="Arial" pitchFamily="34" charset="0"/>
                </a:rPr>
                <a:t>der Diakonie </a:t>
              </a:r>
              <a:r>
                <a:rPr lang="de-DE" sz="1200" dirty="0">
                  <a:cs typeface="Arial" pitchFamily="34" charset="0"/>
                </a:rPr>
                <a:t>nach Absatz 1 </a:t>
              </a:r>
            </a:p>
            <a:p>
              <a:pPr algn="ctr"/>
              <a:r>
                <a:rPr lang="de-DE" sz="1400" dirty="0">
                  <a:cs typeface="Arial" pitchFamily="34" charset="0"/>
                </a:rPr>
                <a:t>sind </a:t>
              </a:r>
              <a:r>
                <a:rPr lang="de-DE" sz="1400" b="1" dirty="0">
                  <a:cs typeface="Arial" pitchFamily="34" charset="0"/>
                </a:rPr>
                <a:t>das Diakonische Werk der Evangelischen Kirche in Deutschland </a:t>
              </a:r>
              <a:endParaRPr lang="de-DE" sz="1400" b="1" dirty="0" smtClean="0">
                <a:cs typeface="Arial" pitchFamily="34" charset="0"/>
              </a:endParaRPr>
            </a:p>
            <a:p>
              <a:pPr algn="ctr"/>
              <a:r>
                <a:rPr lang="de-DE" sz="1400" dirty="0" smtClean="0">
                  <a:cs typeface="Arial" pitchFamily="34" charset="0"/>
                </a:rPr>
                <a:t>sowie die 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gliedkirchlichen</a:t>
              </a:r>
              <a:r>
                <a:rPr lang="de-DE" sz="1400" b="1" dirty="0">
                  <a:cs typeface="Arial" pitchFamily="34" charset="0"/>
                </a:rPr>
                <a:t> Diakonischen Werke </a:t>
              </a:r>
              <a:r>
                <a:rPr lang="de-DE" sz="1400" dirty="0">
                  <a:cs typeface="Arial" pitchFamily="34" charset="0"/>
                </a:rPr>
                <a:t>und </a:t>
              </a:r>
              <a:r>
                <a:rPr lang="de-DE" sz="1400" dirty="0">
                  <a:solidFill>
                    <a:srgbClr val="C00000"/>
                  </a:solidFill>
                  <a:cs typeface="Arial" pitchFamily="34" charset="0"/>
                </a:rPr>
                <a:t>die ihnen angeschlossenen 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selbstständigen</a:t>
              </a:r>
              <a:r>
                <a:rPr lang="de-DE" sz="1400" dirty="0">
                  <a:solidFill>
                    <a:srgbClr val="C00000"/>
                  </a:solidFill>
                  <a:cs typeface="Arial" pitchFamily="34" charset="0"/>
                </a:rPr>
                <a:t> Werke</a:t>
              </a:r>
              <a:r>
                <a:rPr lang="de-DE" sz="1400" dirty="0">
                  <a:cs typeface="Arial" pitchFamily="34" charset="0"/>
                </a:rPr>
                <a:t>, Einrichtungen und Geschäftsstellen</a:t>
              </a:r>
              <a:r>
                <a:rPr lang="de-DE" sz="1600" dirty="0">
                  <a:cs typeface="Arial" pitchFamily="34" charset="0"/>
                </a:rPr>
                <a:t>.</a:t>
              </a:r>
            </a:p>
          </p:txBody>
        </p:sp>
      </p:grpSp>
      <p:sp>
        <p:nvSpPr>
          <p:cNvPr id="5128" name="Rechteck 4"/>
          <p:cNvSpPr>
            <a:spLocks noChangeArrowheads="1"/>
          </p:cNvSpPr>
          <p:nvPr/>
        </p:nvSpPr>
        <p:spPr bwMode="auto">
          <a:xfrm>
            <a:off x="1785918" y="5572140"/>
            <a:ext cx="685804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/>
            <a:r>
              <a:rPr lang="de-DE" sz="10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(3) 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Andere</a:t>
            </a:r>
            <a:r>
              <a:rPr lang="de-DE" sz="1400" b="1" dirty="0" smtClean="0">
                <a:cs typeface="Arial" pitchFamily="34" charset="0"/>
              </a:rPr>
              <a:t> </a:t>
            </a:r>
            <a:r>
              <a:rPr lang="de-DE" sz="1400" b="1" dirty="0">
                <a:cs typeface="Arial" pitchFamily="34" charset="0"/>
              </a:rPr>
              <a:t>kirchliche und </a:t>
            </a:r>
            <a:r>
              <a:rPr lang="de-DE" sz="1400" b="1" dirty="0">
                <a:solidFill>
                  <a:srgbClr val="0000FF"/>
                </a:solidFill>
                <a:cs typeface="Arial" pitchFamily="34" charset="0"/>
              </a:rPr>
              <a:t>freikirchliche</a:t>
            </a:r>
            <a:r>
              <a:rPr lang="de-DE" sz="1400" b="1" dirty="0">
                <a:cs typeface="Arial" pitchFamily="34" charset="0"/>
              </a:rPr>
              <a:t> Einrichtungen, Werke und Dienste </a:t>
            </a:r>
            <a:endParaRPr lang="de-DE" sz="1400" b="1" dirty="0" smtClean="0">
              <a:cs typeface="Arial" pitchFamily="34" charset="0"/>
            </a:endParaRPr>
          </a:p>
          <a:p>
            <a:pPr marL="342900" indent="-342900" algn="ctr"/>
            <a:r>
              <a:rPr lang="de-DE" sz="1400" dirty="0" smtClean="0">
                <a:cs typeface="Arial" pitchFamily="34" charset="0"/>
              </a:rPr>
              <a:t>im </a:t>
            </a:r>
            <a:r>
              <a:rPr lang="de-DE" sz="1400" dirty="0">
                <a:cs typeface="Arial" pitchFamily="34" charset="0"/>
              </a:rPr>
              <a:t>Bereich der evangelischen Kirchen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können</a:t>
            </a:r>
            <a:r>
              <a:rPr lang="de-DE" sz="1400" dirty="0">
                <a:cs typeface="Arial" pitchFamily="34" charset="0"/>
              </a:rPr>
              <a:t> dieses Kirchengesetz aufgrund </a:t>
            </a:r>
            <a:endParaRPr lang="de-DE" sz="1400" dirty="0" smtClean="0">
              <a:cs typeface="Arial" pitchFamily="34" charset="0"/>
            </a:endParaRPr>
          </a:p>
          <a:p>
            <a:pPr marL="342900" indent="-342900" algn="ctr"/>
            <a:r>
              <a:rPr lang="de-DE" sz="1400" dirty="0" smtClean="0">
                <a:cs typeface="Arial" pitchFamily="34" charset="0"/>
              </a:rPr>
              <a:t>von </a:t>
            </a:r>
            <a:r>
              <a:rPr lang="de-DE" sz="1400" dirty="0">
                <a:cs typeface="Arial" pitchFamily="34" charset="0"/>
              </a:rPr>
              <a:t>Beschlüssen ihrer zuständigen Gremien anwenden.</a:t>
            </a:r>
          </a:p>
        </p:txBody>
      </p:sp>
      <p:grpSp>
        <p:nvGrpSpPr>
          <p:cNvPr id="4" name="Gruppieren 9"/>
          <p:cNvGrpSpPr/>
          <p:nvPr/>
        </p:nvGrpSpPr>
        <p:grpSpPr>
          <a:xfrm>
            <a:off x="642910" y="500042"/>
            <a:ext cx="6715172" cy="1075944"/>
            <a:chOff x="642910" y="428604"/>
            <a:chExt cx="6715172" cy="1075944"/>
          </a:xfrm>
        </p:grpSpPr>
        <p:sp>
          <p:nvSpPr>
            <p:cNvPr id="11" name="Rechteck 10"/>
            <p:cNvSpPr/>
            <p:nvPr/>
          </p:nvSpPr>
          <p:spPr bwMode="auto">
            <a:xfrm>
              <a:off x="642910" y="857232"/>
              <a:ext cx="6715172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714348" y="428604"/>
              <a:ext cx="2928958" cy="1075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Rechteck 12"/>
            <p:cNvSpPr/>
            <p:nvPr/>
          </p:nvSpPr>
          <p:spPr>
            <a:xfrm>
              <a:off x="4214810" y="857232"/>
              <a:ext cx="3070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  <a:cs typeface="Arial" pitchFamily="34" charset="0"/>
                </a:rPr>
                <a:t>Mitarbeitervertretungsgesetz EKD</a:t>
              </a:r>
              <a:endParaRPr lang="de-DE" sz="1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Rechteck 1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eck 21"/>
          <p:cNvSpPr>
            <a:spLocks noChangeArrowheads="1"/>
          </p:cNvSpPr>
          <p:nvPr/>
        </p:nvSpPr>
        <p:spPr bwMode="auto">
          <a:xfrm>
            <a:off x="0" y="0"/>
            <a:ext cx="307180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49" name="Rechteck 48"/>
          <p:cNvSpPr/>
          <p:nvPr/>
        </p:nvSpPr>
        <p:spPr bwMode="auto">
          <a:xfrm>
            <a:off x="2714612" y="5572140"/>
            <a:ext cx="6000792" cy="71438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48" name="Rechteck 47"/>
          <p:cNvSpPr/>
          <p:nvPr/>
        </p:nvSpPr>
        <p:spPr bwMode="auto">
          <a:xfrm>
            <a:off x="2714612" y="4714884"/>
            <a:ext cx="6000792" cy="71438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2714612" y="3071810"/>
            <a:ext cx="5929354" cy="71438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Rechteck 4"/>
          <p:cNvSpPr>
            <a:spLocks noChangeArrowheads="1"/>
          </p:cNvSpPr>
          <p:nvPr/>
        </p:nvSpPr>
        <p:spPr bwMode="auto">
          <a:xfrm>
            <a:off x="2643174" y="2071678"/>
            <a:ext cx="600079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b="1" dirty="0" smtClean="0">
                <a:cs typeface="Arial" pitchFamily="34" charset="0"/>
              </a:rPr>
              <a:t>     § 2  Mitarbeiter </a:t>
            </a:r>
            <a:r>
              <a:rPr lang="de-DE" b="1" dirty="0">
                <a:cs typeface="Arial" pitchFamily="34" charset="0"/>
              </a:rPr>
              <a:t>und Mitarbeiterinnen </a:t>
            </a:r>
            <a:endParaRPr lang="de-DE" b="1" dirty="0" smtClean="0">
              <a:cs typeface="Arial" pitchFamily="34" charset="0"/>
            </a:endParaRPr>
          </a:p>
          <a:p>
            <a:r>
              <a:rPr lang="de-DE" sz="1600" b="1" dirty="0" smtClean="0">
                <a:cs typeface="Arial" pitchFamily="34" charset="0"/>
              </a:rPr>
              <a:t>   sind</a:t>
            </a:r>
            <a:r>
              <a:rPr lang="de-DE" sz="2000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de-DE" sz="2000" b="1" dirty="0">
                <a:solidFill>
                  <a:srgbClr val="C00000"/>
                </a:solidFill>
                <a:cs typeface="Arial" pitchFamily="34" charset="0"/>
              </a:rPr>
              <a:t>alle</a:t>
            </a:r>
            <a:r>
              <a:rPr lang="de-DE" sz="2000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de-DE" sz="1400" b="1" dirty="0" smtClean="0">
                <a:cs typeface="Arial" pitchFamily="34" charset="0"/>
              </a:rPr>
              <a:t>in </a:t>
            </a:r>
            <a:r>
              <a:rPr lang="de-DE" sz="1400" b="1" dirty="0">
                <a:cs typeface="Arial" pitchFamily="34" charset="0"/>
              </a:rPr>
              <a:t>Dienst- und Arbeitsverhältnissen oder zu ihrer Ausbildung </a:t>
            </a:r>
            <a:endParaRPr lang="de-DE" sz="1400" b="1" dirty="0" smtClean="0">
              <a:cs typeface="Arial" pitchFamily="34" charset="0"/>
            </a:endParaRPr>
          </a:p>
          <a:p>
            <a:r>
              <a:rPr lang="de-DE" b="1" dirty="0" smtClean="0">
                <a:solidFill>
                  <a:srgbClr val="C00000"/>
                </a:solidFill>
                <a:cs typeface="Arial" pitchFamily="34" charset="0"/>
              </a:rPr>
              <a:t>     Beschäftigten einer </a:t>
            </a:r>
            <a:r>
              <a:rPr lang="de-DE" b="1" dirty="0">
                <a:solidFill>
                  <a:srgbClr val="C00000"/>
                </a:solidFill>
                <a:cs typeface="Arial" pitchFamily="34" charset="0"/>
              </a:rPr>
              <a:t>Dienststelle</a:t>
            </a:r>
            <a:r>
              <a:rPr lang="de-DE" dirty="0">
                <a:cs typeface="Arial" pitchFamily="34" charset="0"/>
              </a:rPr>
              <a:t> </a:t>
            </a:r>
          </a:p>
        </p:txBody>
      </p:sp>
      <p:sp>
        <p:nvSpPr>
          <p:cNvPr id="17" name="Rechteck 9"/>
          <p:cNvSpPr>
            <a:spLocks noChangeArrowheads="1"/>
          </p:cNvSpPr>
          <p:nvPr/>
        </p:nvSpPr>
        <p:spPr bwMode="auto">
          <a:xfrm>
            <a:off x="2857488" y="3143248"/>
            <a:ext cx="578647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cs typeface="Arial" pitchFamily="34" charset="0"/>
              </a:rPr>
              <a:t>Dazu gehören auch Personen, </a:t>
            </a:r>
            <a:r>
              <a:rPr lang="de-DE" sz="1400" b="1" dirty="0" smtClean="0">
                <a:cs typeface="Arial" pitchFamily="34" charset="0"/>
              </a:rPr>
              <a:t>die </a:t>
            </a:r>
            <a:r>
              <a:rPr lang="de-DE" sz="1400" b="1" dirty="0">
                <a:cs typeface="Arial" pitchFamily="34" charset="0"/>
              </a:rPr>
              <a:t>mit </a:t>
            </a:r>
            <a:r>
              <a:rPr lang="de-DE" sz="1400" b="1" dirty="0">
                <a:solidFill>
                  <a:srgbClr val="0033CC"/>
                </a:solidFill>
                <a:cs typeface="Arial" pitchFamily="34" charset="0"/>
              </a:rPr>
              <a:t>Gestellungsverträgen</a:t>
            </a:r>
            <a:r>
              <a:rPr lang="de-DE" sz="1600" b="1" dirty="0">
                <a:cs typeface="Arial" pitchFamily="34" charset="0"/>
              </a:rPr>
              <a:t> </a:t>
            </a:r>
            <a:r>
              <a:rPr lang="de-DE" sz="1400" b="1" dirty="0">
                <a:cs typeface="Arial" pitchFamily="34" charset="0"/>
              </a:rPr>
              <a:t>beschäftigt </a:t>
            </a:r>
            <a:endParaRPr lang="de-DE" sz="1400" b="1" dirty="0" smtClean="0">
              <a:cs typeface="Arial" pitchFamily="34" charset="0"/>
            </a:endParaRPr>
          </a:p>
          <a:p>
            <a:r>
              <a:rPr lang="de-DE" sz="1400" b="1" dirty="0" smtClean="0">
                <a:cs typeface="Arial" pitchFamily="34" charset="0"/>
              </a:rPr>
              <a:t>sind und Mitarbeitende von </a:t>
            </a:r>
            <a:r>
              <a:rPr lang="de-DE" sz="1400" b="1" dirty="0" smtClean="0">
                <a:solidFill>
                  <a:srgbClr val="0000FF"/>
                </a:solidFill>
                <a:cs typeface="Arial" pitchFamily="34" charset="0"/>
              </a:rPr>
              <a:t>Service- und Beschäftigungsgesellschaften </a:t>
            </a:r>
            <a:r>
              <a:rPr lang="de-DE" sz="1400" b="1" dirty="0" smtClean="0">
                <a:cs typeface="Arial" pitchFamily="34" charset="0"/>
              </a:rPr>
              <a:t>…</a:t>
            </a:r>
          </a:p>
        </p:txBody>
      </p:sp>
      <p:grpSp>
        <p:nvGrpSpPr>
          <p:cNvPr id="21" name="Gruppieren 20"/>
          <p:cNvGrpSpPr/>
          <p:nvPr/>
        </p:nvGrpSpPr>
        <p:grpSpPr>
          <a:xfrm>
            <a:off x="2714612" y="3857628"/>
            <a:ext cx="5929354" cy="642942"/>
            <a:chOff x="2714612" y="3857628"/>
            <a:chExt cx="5929354" cy="642942"/>
          </a:xfrm>
        </p:grpSpPr>
        <p:sp>
          <p:nvSpPr>
            <p:cNvPr id="43" name="Rechteck 42"/>
            <p:cNvSpPr/>
            <p:nvPr/>
          </p:nvSpPr>
          <p:spPr>
            <a:xfrm>
              <a:off x="2714612" y="3857628"/>
              <a:ext cx="5929354" cy="642942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cs typeface="Arial" pitchFamily="34" charset="0"/>
              </a:endParaRPr>
            </a:p>
          </p:txBody>
        </p:sp>
        <p:sp>
          <p:nvSpPr>
            <p:cNvPr id="22" name="Rechteck 12"/>
            <p:cNvSpPr>
              <a:spLocks noChangeArrowheads="1"/>
            </p:cNvSpPr>
            <p:nvPr/>
          </p:nvSpPr>
          <p:spPr bwMode="auto">
            <a:xfrm>
              <a:off x="2857488" y="3929066"/>
              <a:ext cx="5715040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Voraussetzung ist </a:t>
              </a:r>
              <a:r>
                <a:rPr lang="de-DE" sz="1400" dirty="0" smtClean="0">
                  <a:cs typeface="Arial" pitchFamily="34" charset="0"/>
                </a:rPr>
                <a:t>eine </a:t>
              </a:r>
              <a:r>
                <a:rPr lang="de-DE" sz="1600" b="1" dirty="0">
                  <a:solidFill>
                    <a:srgbClr val="0000FF"/>
                  </a:solidFill>
                  <a:cs typeface="Arial" pitchFamily="34" charset="0"/>
                </a:rPr>
                <a:t>organisatorische </a:t>
              </a:r>
              <a:r>
                <a:rPr lang="de-DE" sz="1400" b="1" dirty="0">
                  <a:solidFill>
                    <a:srgbClr val="0000FF"/>
                  </a:solidFill>
                  <a:cs typeface="Arial" pitchFamily="34" charset="0"/>
                </a:rPr>
                <a:t>und </a:t>
              </a:r>
              <a:r>
                <a:rPr lang="de-DE" sz="1600" b="1" dirty="0">
                  <a:solidFill>
                    <a:srgbClr val="0000FF"/>
                  </a:solidFill>
                  <a:cs typeface="Arial" pitchFamily="34" charset="0"/>
                </a:rPr>
                <a:t>soziale</a:t>
              </a:r>
              <a:r>
                <a:rPr lang="de-DE" sz="1400" b="1" dirty="0">
                  <a:solidFill>
                    <a:srgbClr val="0000FF"/>
                  </a:solidFill>
                  <a:cs typeface="Arial" pitchFamily="34" charset="0"/>
                </a:rPr>
                <a:t> Einbindung </a:t>
              </a:r>
              <a:r>
                <a:rPr lang="de-DE" sz="1400" dirty="0" smtClean="0">
                  <a:cs typeface="Arial" pitchFamily="34" charset="0"/>
                </a:rPr>
                <a:t>in </a:t>
              </a:r>
            </a:p>
            <a:p>
              <a:r>
                <a:rPr lang="de-DE" sz="1400" dirty="0" smtClean="0">
                  <a:cs typeface="Arial" pitchFamily="34" charset="0"/>
                </a:rPr>
                <a:t>die </a:t>
              </a:r>
              <a:r>
                <a:rPr lang="de-DE" sz="1400" dirty="0">
                  <a:cs typeface="Arial" pitchFamily="34" charset="0"/>
                </a:rPr>
                <a:t>Dienststelle </a:t>
              </a:r>
              <a:r>
                <a:rPr lang="de-DE" sz="1400" dirty="0" smtClean="0">
                  <a:cs typeface="Arial" pitchFamily="34" charset="0"/>
                </a:rPr>
                <a:t>sowie </a:t>
              </a:r>
              <a:r>
                <a:rPr lang="de-DE" sz="1400" dirty="0">
                  <a:cs typeface="Arial" pitchFamily="34" charset="0"/>
                </a:rPr>
                <a:t>eine </a:t>
              </a:r>
              <a:r>
                <a:rPr lang="de-DE" sz="1400" b="1" dirty="0" smtClean="0">
                  <a:cs typeface="Arial" pitchFamily="34" charset="0"/>
                </a:rPr>
                <a:t>Beschäftigung</a:t>
              </a:r>
              <a:r>
                <a:rPr lang="de-DE" sz="1400" dirty="0" smtClean="0">
                  <a:cs typeface="Arial" pitchFamily="34" charset="0"/>
                </a:rPr>
                <a:t> </a:t>
              </a:r>
              <a:r>
                <a:rPr lang="de-DE" sz="1400" b="1" dirty="0">
                  <a:cs typeface="Arial" pitchFamily="34" charset="0"/>
                </a:rPr>
                <a:t>von</a:t>
              </a:r>
              <a:r>
                <a:rPr lang="de-DE" sz="1400" dirty="0">
                  <a:cs typeface="Arial" pitchFamily="34" charset="0"/>
                </a:rPr>
                <a:t> </a:t>
              </a:r>
              <a:r>
                <a:rPr lang="de-DE" sz="1400" b="1" dirty="0">
                  <a:cs typeface="Arial" pitchFamily="34" charset="0"/>
                </a:rPr>
                <a:t>mehr als</a:t>
              </a:r>
              <a:r>
                <a:rPr lang="de-DE" sz="1400" dirty="0">
                  <a:cs typeface="Arial" pitchFamily="34" charset="0"/>
                </a:rPr>
                <a:t> 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3 Monate </a:t>
              </a:r>
              <a:r>
                <a:rPr lang="de-DE" sz="1400" b="1" dirty="0">
                  <a:cs typeface="Arial" pitchFamily="34" charset="0"/>
                </a:rPr>
                <a:t>Dauer</a:t>
              </a:r>
            </a:p>
          </p:txBody>
        </p:sp>
      </p:grpSp>
      <p:sp>
        <p:nvSpPr>
          <p:cNvPr id="42" name="Rechteck 8"/>
          <p:cNvSpPr>
            <a:spLocks noChangeArrowheads="1"/>
          </p:cNvSpPr>
          <p:nvPr/>
        </p:nvSpPr>
        <p:spPr bwMode="auto">
          <a:xfrm>
            <a:off x="2857520" y="4929198"/>
            <a:ext cx="59293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deren Beschäftigung oder Ausbildung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 überwiegend </a:t>
            </a:r>
            <a:r>
              <a:rPr lang="de-DE" sz="1200" b="1" i="1" dirty="0">
                <a:cs typeface="Arial" pitchFamily="34" charset="0"/>
              </a:rPr>
              <a:t>ihrer Heilung, </a:t>
            </a:r>
            <a:r>
              <a:rPr lang="de-DE" sz="1200" b="1" i="1" dirty="0" smtClean="0">
                <a:cs typeface="Arial" pitchFamily="34" charset="0"/>
              </a:rPr>
              <a:t>Wiedereingewöhnung</a:t>
            </a:r>
            <a:r>
              <a:rPr lang="de-DE" sz="1200" b="1" i="1" dirty="0">
                <a:cs typeface="Arial" pitchFamily="34" charset="0"/>
              </a:rPr>
              <a:t>, </a:t>
            </a:r>
            <a:endParaRPr lang="de-DE" sz="1200" b="1" i="1" dirty="0" smtClean="0">
              <a:cs typeface="Arial" pitchFamily="34" charset="0"/>
            </a:endParaRPr>
          </a:p>
          <a:p>
            <a:r>
              <a:rPr lang="de-DE" sz="1200" b="1" i="1" dirty="0" smtClean="0">
                <a:cs typeface="Arial" pitchFamily="34" charset="0"/>
              </a:rPr>
              <a:t>beruflichen </a:t>
            </a:r>
            <a:r>
              <a:rPr lang="de-DE" sz="1200" b="1" i="1" dirty="0">
                <a:cs typeface="Arial" pitchFamily="34" charset="0"/>
              </a:rPr>
              <a:t>oder </a:t>
            </a:r>
            <a:r>
              <a:rPr lang="de-DE" sz="1200" b="1" i="1" dirty="0" smtClean="0">
                <a:cs typeface="Arial" pitchFamily="34" charset="0"/>
              </a:rPr>
              <a:t>sozialen </a:t>
            </a:r>
            <a:r>
              <a:rPr lang="de-DE" sz="1200" b="1" i="1" dirty="0">
                <a:cs typeface="Arial" pitchFamily="34" charset="0"/>
              </a:rPr>
              <a:t>Rehabilitation oder </a:t>
            </a:r>
            <a:r>
              <a:rPr lang="de-DE" sz="1200" b="1" i="1" dirty="0" smtClean="0">
                <a:cs typeface="Arial" pitchFamily="34" charset="0"/>
              </a:rPr>
              <a:t>ihrer </a:t>
            </a:r>
            <a:r>
              <a:rPr lang="de-DE" sz="1200" b="1" i="1" dirty="0">
                <a:cs typeface="Arial" pitchFamily="34" charset="0"/>
              </a:rPr>
              <a:t>Erziehung dient.</a:t>
            </a:r>
          </a:p>
        </p:txBody>
      </p:sp>
      <p:sp>
        <p:nvSpPr>
          <p:cNvPr id="44" name="AutoShape 22"/>
          <p:cNvSpPr>
            <a:spLocks noChangeArrowheads="1"/>
          </p:cNvSpPr>
          <p:nvPr/>
        </p:nvSpPr>
        <p:spPr bwMode="auto">
          <a:xfrm rot="10800000" flipH="1">
            <a:off x="2428860" y="400050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5" name="AutoShape 22"/>
          <p:cNvSpPr>
            <a:spLocks noChangeArrowheads="1"/>
          </p:cNvSpPr>
          <p:nvPr/>
        </p:nvSpPr>
        <p:spPr bwMode="auto">
          <a:xfrm rot="10800000" flipH="1">
            <a:off x="2071670" y="400050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6" name="Rechteck 5"/>
          <p:cNvSpPr>
            <a:spLocks noChangeArrowheads="1"/>
          </p:cNvSpPr>
          <p:nvPr/>
        </p:nvSpPr>
        <p:spPr bwMode="auto">
          <a:xfrm>
            <a:off x="2857488" y="5715016"/>
            <a:ext cx="59293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die </a:t>
            </a:r>
            <a:r>
              <a:rPr lang="de-DE" sz="1200" b="1" i="1" dirty="0">
                <a:cs typeface="Arial" pitchFamily="34" charset="0"/>
              </a:rPr>
              <a:t>im </a:t>
            </a:r>
            <a:r>
              <a:rPr lang="de-DE" sz="1200" b="1" i="1" dirty="0">
                <a:solidFill>
                  <a:srgbClr val="C00000"/>
                </a:solidFill>
                <a:cs typeface="Arial" pitchFamily="34" charset="0"/>
              </a:rPr>
              <a:t>pfarramtlichen Dienst</a:t>
            </a:r>
            <a:r>
              <a:rPr lang="de-DE" sz="1200" b="1" i="1" dirty="0">
                <a:cs typeface="Arial" pitchFamily="34" charset="0"/>
              </a:rPr>
              <a:t>, in der Ausbildung oder Vorbereitung </a:t>
            </a:r>
            <a:r>
              <a:rPr lang="de-DE" sz="1200" b="1" i="1" dirty="0" smtClean="0">
                <a:cs typeface="Arial" pitchFamily="34" charset="0"/>
              </a:rPr>
              <a:t>dazu stehen </a:t>
            </a:r>
            <a:r>
              <a:rPr lang="de-DE" sz="1200" b="1" i="1" dirty="0">
                <a:cs typeface="Arial" pitchFamily="34" charset="0"/>
              </a:rPr>
              <a:t>oder </a:t>
            </a:r>
            <a:endParaRPr lang="de-DE" sz="1200" b="1" i="1" dirty="0" smtClean="0">
              <a:cs typeface="Arial" pitchFamily="34" charset="0"/>
            </a:endParaRPr>
          </a:p>
          <a:p>
            <a:r>
              <a:rPr lang="de-DE" sz="1200" b="1" i="1" dirty="0" smtClean="0">
                <a:cs typeface="Arial" pitchFamily="34" charset="0"/>
              </a:rPr>
              <a:t>als </a:t>
            </a:r>
            <a:r>
              <a:rPr lang="de-DE" sz="1200" b="1" i="1" dirty="0">
                <a:solidFill>
                  <a:srgbClr val="C00000"/>
                </a:solidFill>
                <a:cs typeface="Arial" pitchFamily="34" charset="0"/>
              </a:rPr>
              <a:t>Lehrende</a:t>
            </a:r>
            <a:r>
              <a:rPr lang="de-DE" sz="1200" b="1" i="1" dirty="0">
                <a:cs typeface="Arial" pitchFamily="34" charset="0"/>
              </a:rPr>
              <a:t> an Hochschulen und Fachhochschulen </a:t>
            </a:r>
            <a:r>
              <a:rPr lang="de-DE" sz="1200" b="1" i="1" dirty="0" smtClean="0">
                <a:cs typeface="Arial" pitchFamily="34" charset="0"/>
              </a:rPr>
              <a:t>in </a:t>
            </a:r>
            <a:r>
              <a:rPr lang="de-DE" sz="1200" b="1" i="1" dirty="0">
                <a:cs typeface="Arial" pitchFamily="34" charset="0"/>
              </a:rPr>
              <a:t>kirchlicher Trägerschaft tätig sind.</a:t>
            </a:r>
          </a:p>
        </p:txBody>
      </p:sp>
      <p:sp>
        <p:nvSpPr>
          <p:cNvPr id="47" name="Rechteck 46"/>
          <p:cNvSpPr/>
          <p:nvPr/>
        </p:nvSpPr>
        <p:spPr>
          <a:xfrm>
            <a:off x="1857356" y="4714884"/>
            <a:ext cx="23898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i="1" dirty="0" smtClean="0">
                <a:solidFill>
                  <a:srgbClr val="860000"/>
                </a:solidFill>
                <a:cs typeface="Arial" pitchFamily="34" charset="0"/>
              </a:rPr>
              <a:t>Ausgenommen sind Personen</a:t>
            </a:r>
            <a:endParaRPr lang="de-DE" sz="1400" b="1" i="1" dirty="0">
              <a:solidFill>
                <a:srgbClr val="860000"/>
              </a:solidFill>
              <a:cs typeface="Arial" pitchFamily="34" charset="0"/>
            </a:endParaRPr>
          </a:p>
        </p:txBody>
      </p:sp>
      <p:sp>
        <p:nvSpPr>
          <p:cNvPr id="50" name="Rechteck 49"/>
          <p:cNvSpPr/>
          <p:nvPr/>
        </p:nvSpPr>
        <p:spPr>
          <a:xfrm>
            <a:off x="1857356" y="5500702"/>
            <a:ext cx="15599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1400" b="1" i="1" dirty="0">
                <a:solidFill>
                  <a:srgbClr val="860000"/>
                </a:solidFill>
                <a:cs typeface="Arial" pitchFamily="34" charset="0"/>
              </a:rPr>
              <a:t>Zusatz </a:t>
            </a:r>
            <a:r>
              <a:rPr lang="de-DE" sz="1400" b="1" i="1" dirty="0" smtClean="0">
                <a:solidFill>
                  <a:srgbClr val="860000"/>
                </a:solidFill>
                <a:cs typeface="Arial" pitchFamily="34" charset="0"/>
              </a:rPr>
              <a:t>für die </a:t>
            </a:r>
            <a:r>
              <a:rPr lang="de-DE" sz="1400" b="1" i="1" dirty="0" err="1" smtClean="0">
                <a:solidFill>
                  <a:srgbClr val="860000"/>
                </a:solidFill>
                <a:cs typeface="Arial" pitchFamily="34" charset="0"/>
              </a:rPr>
              <a:t>EKiR</a:t>
            </a:r>
            <a:endParaRPr lang="de-DE" sz="1400" b="1" i="1" dirty="0">
              <a:solidFill>
                <a:srgbClr val="860000"/>
              </a:solidFill>
              <a:cs typeface="Arial" pitchFamily="34" charset="0"/>
            </a:endParaRPr>
          </a:p>
        </p:txBody>
      </p:sp>
      <p:grpSp>
        <p:nvGrpSpPr>
          <p:cNvPr id="32" name="Gruppieren 9"/>
          <p:cNvGrpSpPr/>
          <p:nvPr/>
        </p:nvGrpSpPr>
        <p:grpSpPr>
          <a:xfrm>
            <a:off x="642910" y="500042"/>
            <a:ext cx="6715172" cy="1075944"/>
            <a:chOff x="642910" y="428604"/>
            <a:chExt cx="6715172" cy="1075944"/>
          </a:xfrm>
        </p:grpSpPr>
        <p:sp>
          <p:nvSpPr>
            <p:cNvPr id="33" name="Rechteck 32"/>
            <p:cNvSpPr/>
            <p:nvPr/>
          </p:nvSpPr>
          <p:spPr bwMode="auto">
            <a:xfrm>
              <a:off x="642910" y="857232"/>
              <a:ext cx="6715172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714348" y="428604"/>
              <a:ext cx="2928958" cy="10759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5" name="Rechteck 34"/>
            <p:cNvSpPr/>
            <p:nvPr/>
          </p:nvSpPr>
          <p:spPr>
            <a:xfrm>
              <a:off x="4214810" y="857232"/>
              <a:ext cx="3070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  <a:cs typeface="Arial" pitchFamily="34" charset="0"/>
                </a:rPr>
                <a:t>Mitarbeitervertretungsgesetz EKD</a:t>
              </a:r>
              <a:endParaRPr lang="de-DE" sz="1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4" grpId="0" animBg="1"/>
      <p:bldP spid="45" grpId="0" animBg="1"/>
      <p:bldP spid="46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eck 21"/>
          <p:cNvSpPr>
            <a:spLocks noChangeArrowheads="1"/>
          </p:cNvSpPr>
          <p:nvPr/>
        </p:nvSpPr>
        <p:spPr bwMode="auto">
          <a:xfrm>
            <a:off x="0" y="0"/>
            <a:ext cx="300036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2500298" y="3214686"/>
            <a:ext cx="6215138" cy="114300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 bwMode="auto">
          <a:xfrm>
            <a:off x="2500266" y="4500570"/>
            <a:ext cx="6215138" cy="92869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2643174" y="4572008"/>
            <a:ext cx="62151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cs typeface="Arial" pitchFamily="34" charset="0"/>
              </a:rPr>
              <a:t>Werden durch Vereinbarung oder Satzung… </a:t>
            </a:r>
            <a:r>
              <a:rPr lang="de-DE" sz="1600" b="1" dirty="0" smtClean="0">
                <a:solidFill>
                  <a:srgbClr val="C00000"/>
                </a:solidFill>
                <a:cs typeface="Arial" pitchFamily="34" charset="0"/>
              </a:rPr>
              <a:t>*</a:t>
            </a:r>
          </a:p>
          <a:p>
            <a:r>
              <a:rPr lang="de-DE" sz="1400" b="1" dirty="0" smtClean="0">
                <a:cs typeface="Arial" pitchFamily="34" charset="0"/>
              </a:rPr>
              <a:t>Einrichtungen zur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gemeinsamen Wahrnehmung von Aufgaben </a:t>
            </a:r>
            <a:r>
              <a:rPr lang="de-DE" sz="1400" dirty="0" smtClean="0">
                <a:cs typeface="Arial" pitchFamily="34" charset="0"/>
              </a:rPr>
              <a:t>gebildet, gelten diese als Dienststellen im Sinne von § 3.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2643174" y="5429264"/>
            <a:ext cx="600079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*</a:t>
            </a:r>
            <a:r>
              <a:rPr lang="de-DE" sz="1200" b="1" i="1" dirty="0" smtClean="0">
                <a:cs typeface="Arial" pitchFamily="34" charset="0"/>
              </a:rPr>
              <a:t> …nach dem Kirchengesetz über die Zusammenarbeit von Kirchengemeinden und Kirchenkreisen in gemeinsamen Angelegenheiten und die Errichtung von Verbänden (Verbandsgesetz) </a:t>
            </a:r>
            <a:endParaRPr lang="de-DE" sz="1200" b="1" i="1" dirty="0"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2643206" y="3286124"/>
            <a:ext cx="607226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Als Dienststellen im Sinne von Abs.1 gelten </a:t>
            </a:r>
            <a:r>
              <a:rPr lang="de-DE" sz="1600" b="1" dirty="0" smtClean="0">
                <a:solidFill>
                  <a:srgbClr val="C00000"/>
                </a:solidFill>
                <a:cs typeface="Arial" pitchFamily="34" charset="0"/>
              </a:rPr>
              <a:t>Dienststellenteile</a:t>
            </a:r>
            <a:r>
              <a:rPr lang="de-DE" sz="1400" b="1" dirty="0" smtClean="0">
                <a:cs typeface="Arial" pitchFamily="34" charset="0"/>
              </a:rPr>
              <a:t>, die durch Aufgabenbereich und Organisation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eigenständig</a:t>
            </a:r>
            <a:r>
              <a:rPr lang="de-DE" sz="1400" b="1" dirty="0" smtClean="0">
                <a:cs typeface="Arial" pitchFamily="34" charset="0"/>
              </a:rPr>
              <a:t> oder räumlich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weit entfernt </a:t>
            </a:r>
            <a:r>
              <a:rPr lang="de-DE" sz="1400" b="1" dirty="0" smtClean="0">
                <a:cs typeface="Arial" pitchFamily="34" charset="0"/>
              </a:rPr>
              <a:t>vom Sitz des Rechtsträgers sind und bei denen die Voraussetzungen des </a:t>
            </a:r>
          </a:p>
          <a:p>
            <a:r>
              <a:rPr lang="de-DE" sz="1400" b="1" dirty="0" smtClean="0">
                <a:cs typeface="Arial" pitchFamily="34" charset="0"/>
              </a:rPr>
              <a:t>§ 5 Abs.1 vorliegen</a:t>
            </a:r>
            <a:endParaRPr lang="de-DE" sz="1400" b="1" dirty="0"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4143404" y="4000504"/>
            <a:ext cx="22774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i="1" dirty="0" smtClean="0">
                <a:cs typeface="Arial" pitchFamily="34" charset="0"/>
              </a:rPr>
              <a:t>… mindestens fünf Mitarbeitende </a:t>
            </a:r>
            <a:endParaRPr lang="de-DE" sz="1200" i="1" dirty="0">
              <a:cs typeface="Arial" pitchFamily="34" charset="0"/>
            </a:endParaRPr>
          </a:p>
        </p:txBody>
      </p:sp>
      <p:grpSp>
        <p:nvGrpSpPr>
          <p:cNvPr id="28" name="Gruppieren 27"/>
          <p:cNvGrpSpPr/>
          <p:nvPr/>
        </p:nvGrpSpPr>
        <p:grpSpPr>
          <a:xfrm>
            <a:off x="2357422" y="1928802"/>
            <a:ext cx="6168319" cy="1114490"/>
            <a:chOff x="2357422" y="1928802"/>
            <a:chExt cx="6168319" cy="1114490"/>
          </a:xfrm>
        </p:grpSpPr>
        <p:sp>
          <p:nvSpPr>
            <p:cNvPr id="14" name="Rechteck 13"/>
            <p:cNvSpPr/>
            <p:nvPr/>
          </p:nvSpPr>
          <p:spPr>
            <a:xfrm>
              <a:off x="2357422" y="1928802"/>
              <a:ext cx="5929354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 sz="1600" b="1" dirty="0" smtClean="0">
                  <a:cs typeface="Arial" pitchFamily="34" charset="0"/>
                </a:rPr>
                <a:t>       § 3  </a:t>
              </a:r>
              <a:r>
                <a:rPr lang="de-DE" b="1" dirty="0" smtClean="0">
                  <a:cs typeface="Arial" pitchFamily="34" charset="0"/>
                </a:rPr>
                <a:t>Dienststellen </a:t>
              </a:r>
              <a:r>
                <a:rPr lang="de-DE" sz="1600" b="1" dirty="0" smtClean="0">
                  <a:cs typeface="Arial" pitchFamily="34" charset="0"/>
                </a:rPr>
                <a:t>sind die </a:t>
              </a:r>
            </a:p>
            <a:p>
              <a:pPr>
                <a:defRPr/>
              </a:pPr>
              <a:r>
                <a:rPr lang="de-DE" sz="1600" b="1" dirty="0" smtClean="0">
                  <a:solidFill>
                    <a:srgbClr val="C00000"/>
                  </a:solidFill>
                  <a:cs typeface="Arial" pitchFamily="34" charset="0"/>
                </a:rPr>
                <a:t>       rechtlich </a:t>
              </a:r>
              <a:r>
                <a:rPr lang="de-DE" sz="1600" b="1" dirty="0">
                  <a:solidFill>
                    <a:srgbClr val="C00000"/>
                  </a:solidFill>
                  <a:cs typeface="Arial" pitchFamily="34" charset="0"/>
                </a:rPr>
                <a:t>selbstständigen </a:t>
              </a:r>
              <a:r>
                <a:rPr lang="de-DE" sz="1600" b="1" dirty="0" smtClean="0">
                  <a:cs typeface="Arial" pitchFamily="34" charset="0"/>
                </a:rPr>
                <a:t>Körperschaften, Anstalten</a:t>
              </a:r>
              <a:r>
                <a:rPr lang="de-DE" sz="1600" b="1" dirty="0">
                  <a:cs typeface="Arial" pitchFamily="34" charset="0"/>
                </a:rPr>
                <a:t>, </a:t>
              </a:r>
              <a:r>
                <a:rPr lang="de-DE" sz="1600" b="1" dirty="0" smtClean="0">
                  <a:cs typeface="Arial" pitchFamily="34" charset="0"/>
                </a:rPr>
                <a:t>Stiftungen </a:t>
              </a:r>
            </a:p>
            <a:p>
              <a:pPr>
                <a:defRPr/>
              </a:pPr>
              <a:r>
                <a:rPr lang="de-DE" sz="1600" b="1" dirty="0">
                  <a:cs typeface="Arial" pitchFamily="34" charset="0"/>
                </a:rPr>
                <a:t> </a:t>
              </a:r>
              <a:r>
                <a:rPr lang="de-DE" sz="1600" b="1" dirty="0" smtClean="0">
                  <a:cs typeface="Arial" pitchFamily="34" charset="0"/>
                </a:rPr>
                <a:t>      und </a:t>
              </a:r>
              <a:r>
                <a:rPr lang="de-DE" sz="1600" b="1" dirty="0">
                  <a:cs typeface="Arial" pitchFamily="34" charset="0"/>
                </a:rPr>
                <a:t>Werke </a:t>
              </a:r>
              <a:r>
                <a:rPr lang="de-DE" sz="1600" dirty="0" smtClean="0">
                  <a:cs typeface="Arial" pitchFamily="34" charset="0"/>
                </a:rPr>
                <a:t>sowie </a:t>
              </a:r>
              <a:r>
                <a:rPr lang="de-DE" sz="1600" dirty="0">
                  <a:cs typeface="Arial" pitchFamily="34" charset="0"/>
                </a:rPr>
                <a:t>die </a:t>
              </a:r>
              <a:r>
                <a:rPr lang="de-DE" sz="1600" b="1" dirty="0" smtClean="0">
                  <a:solidFill>
                    <a:srgbClr val="0000FF"/>
                  </a:solidFill>
                  <a:cs typeface="Arial" pitchFamily="34" charset="0"/>
                </a:rPr>
                <a:t>rechtlich selbstständigen Einrichtungen</a:t>
              </a:r>
              <a:endParaRPr lang="de-DE" sz="1600" b="1" dirty="0">
                <a:cs typeface="Arial" pitchFamily="34" charset="0"/>
              </a:endParaRPr>
            </a:p>
          </p:txBody>
        </p:sp>
        <p:sp>
          <p:nvSpPr>
            <p:cNvPr id="19" name="Rechteck 18"/>
            <p:cNvSpPr/>
            <p:nvPr/>
          </p:nvSpPr>
          <p:spPr>
            <a:xfrm>
              <a:off x="7072330" y="2643182"/>
              <a:ext cx="14534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600" b="1" dirty="0" smtClean="0">
                  <a:solidFill>
                    <a:srgbClr val="0000FF"/>
                  </a:solidFill>
                  <a:cs typeface="Arial" pitchFamily="34" charset="0"/>
                </a:rPr>
                <a:t>der </a:t>
              </a:r>
              <a:r>
                <a:rPr lang="de-DE" sz="2000" b="1" dirty="0" smtClean="0">
                  <a:solidFill>
                    <a:srgbClr val="0000FF"/>
                  </a:solidFill>
                  <a:cs typeface="Arial" pitchFamily="34" charset="0"/>
                </a:rPr>
                <a:t>Diakonie</a:t>
              </a:r>
              <a:endParaRPr lang="de-DE" sz="2000" dirty="0">
                <a:cs typeface="Arial" pitchFamily="34" charset="0"/>
              </a:endParaRPr>
            </a:p>
          </p:txBody>
        </p:sp>
      </p:grpSp>
      <p:sp>
        <p:nvSpPr>
          <p:cNvPr id="22" name="AutoShape 22"/>
          <p:cNvSpPr>
            <a:spLocks noChangeArrowheads="1"/>
          </p:cNvSpPr>
          <p:nvPr/>
        </p:nvSpPr>
        <p:spPr bwMode="auto">
          <a:xfrm rot="10800000" flipH="1">
            <a:off x="2286016" y="357187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 rot="10800000" flipH="1">
            <a:off x="1928826" y="357187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4" name="AutoShape 22"/>
          <p:cNvSpPr>
            <a:spLocks noChangeArrowheads="1"/>
          </p:cNvSpPr>
          <p:nvPr/>
        </p:nvSpPr>
        <p:spPr bwMode="auto">
          <a:xfrm rot="10800000" flipH="1">
            <a:off x="2285984" y="485776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grpSp>
        <p:nvGrpSpPr>
          <p:cNvPr id="25" name="Gruppieren 24"/>
          <p:cNvGrpSpPr/>
          <p:nvPr/>
        </p:nvGrpSpPr>
        <p:grpSpPr>
          <a:xfrm>
            <a:off x="642910" y="428604"/>
            <a:ext cx="6715172" cy="1128429"/>
            <a:chOff x="642910" y="428604"/>
            <a:chExt cx="6715172" cy="1128429"/>
          </a:xfrm>
        </p:grpSpPr>
        <p:sp>
          <p:nvSpPr>
            <p:cNvPr id="26" name="Rechteck 25"/>
            <p:cNvSpPr/>
            <p:nvPr/>
          </p:nvSpPr>
          <p:spPr bwMode="auto">
            <a:xfrm>
              <a:off x="642910" y="857232"/>
              <a:ext cx="6715172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785786" y="428604"/>
              <a:ext cx="3071834" cy="1128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3" name="Rechteck 32"/>
            <p:cNvSpPr/>
            <p:nvPr/>
          </p:nvSpPr>
          <p:spPr>
            <a:xfrm>
              <a:off x="4214810" y="857232"/>
              <a:ext cx="3070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  <a:cs typeface="Arial" pitchFamily="34" charset="0"/>
                </a:rPr>
                <a:t>Mitarbeitervertretungsgesetz EKD</a:t>
              </a:r>
              <a:endParaRPr lang="de-DE" sz="1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eck 21"/>
          <p:cNvSpPr>
            <a:spLocks noChangeArrowheads="1"/>
          </p:cNvSpPr>
          <p:nvPr/>
        </p:nvSpPr>
        <p:spPr bwMode="auto">
          <a:xfrm>
            <a:off x="0" y="0"/>
            <a:ext cx="300036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39" name="Rechteck 38"/>
          <p:cNvSpPr/>
          <p:nvPr/>
        </p:nvSpPr>
        <p:spPr bwMode="auto">
          <a:xfrm>
            <a:off x="2428860" y="4429132"/>
            <a:ext cx="6286544" cy="107157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 bwMode="auto">
          <a:xfrm>
            <a:off x="2428860" y="3429000"/>
            <a:ext cx="6286543" cy="85725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3357554" y="1285860"/>
            <a:ext cx="4857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           </a:t>
            </a:r>
          </a:p>
          <a:p>
            <a:r>
              <a:rPr lang="de-DE" sz="1200" b="1" i="1" dirty="0" smtClean="0"/>
              <a:t>Mitglieder der Dienststellenleitung und die Personen nach § 4 Absatz 2</a:t>
            </a:r>
          </a:p>
          <a:p>
            <a:r>
              <a:rPr lang="de-DE" sz="1200" b="1" i="1" dirty="0" smtClean="0"/>
              <a:t>      </a:t>
            </a:r>
            <a:r>
              <a:rPr lang="de-DE" sz="1200" b="1" i="1" dirty="0" smtClean="0">
                <a:solidFill>
                  <a:srgbClr val="C00000"/>
                </a:solidFill>
              </a:rPr>
              <a:t>werden von der MAV nicht vertreten</a:t>
            </a:r>
            <a:endParaRPr lang="de-DE" sz="1200" b="1" i="1" dirty="0">
              <a:solidFill>
                <a:srgbClr val="C00000"/>
              </a:solidFill>
            </a:endParaRPr>
          </a:p>
        </p:txBody>
      </p:sp>
      <p:sp>
        <p:nvSpPr>
          <p:cNvPr id="22" name="Rechteck 21"/>
          <p:cNvSpPr/>
          <p:nvPr/>
        </p:nvSpPr>
        <p:spPr bwMode="auto">
          <a:xfrm>
            <a:off x="2571736" y="2500306"/>
            <a:ext cx="6072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 smtClean="0">
                <a:cs typeface="Arial" pitchFamily="34" charset="0"/>
              </a:rPr>
              <a:t>§ 4   </a:t>
            </a:r>
            <a:r>
              <a:rPr lang="de-DE" b="1" dirty="0" smtClean="0">
                <a:cs typeface="Arial" pitchFamily="34" charset="0"/>
              </a:rPr>
              <a:t>Dienststellenleitungen </a:t>
            </a:r>
          </a:p>
          <a:p>
            <a:pPr>
              <a:defRPr/>
            </a:pPr>
            <a:r>
              <a:rPr lang="de-DE" sz="1400" b="1" dirty="0" smtClean="0">
                <a:cs typeface="Arial" pitchFamily="34" charset="0"/>
              </a:rPr>
              <a:t>sind </a:t>
            </a:r>
            <a:r>
              <a:rPr lang="de-DE" sz="1400" b="1" dirty="0">
                <a:cs typeface="Arial" pitchFamily="34" charset="0"/>
              </a:rPr>
              <a:t>die </a:t>
            </a:r>
            <a:r>
              <a:rPr lang="de-DE" sz="1400" b="1" dirty="0" smtClean="0">
                <a:cs typeface="Arial" pitchFamily="34" charset="0"/>
              </a:rPr>
              <a:t>nach </a:t>
            </a:r>
            <a:r>
              <a:rPr lang="de-DE" sz="1400" b="1" dirty="0">
                <a:cs typeface="Arial" pitchFamily="34" charset="0"/>
              </a:rPr>
              <a:t>Verfassung, Gesetz oder Satzung </a:t>
            </a:r>
            <a:r>
              <a:rPr lang="de-DE" sz="1400" b="1" dirty="0" smtClean="0">
                <a:cs typeface="Arial" pitchFamily="34" charset="0"/>
              </a:rPr>
              <a:t>leitenden Organe oder </a:t>
            </a:r>
            <a:r>
              <a:rPr lang="de-DE" sz="1400" b="1" dirty="0">
                <a:cs typeface="Arial" pitchFamily="34" charset="0"/>
              </a:rPr>
              <a:t>Personen der Dienststellen.</a:t>
            </a:r>
          </a:p>
        </p:txBody>
      </p:sp>
      <p:sp>
        <p:nvSpPr>
          <p:cNvPr id="27" name="Rechteck 26"/>
          <p:cNvSpPr/>
          <p:nvPr/>
        </p:nvSpPr>
        <p:spPr>
          <a:xfrm>
            <a:off x="2571736" y="3500438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Zur Dienststellenleitung gehören </a:t>
            </a:r>
          </a:p>
          <a:p>
            <a:r>
              <a:rPr lang="de-DE" sz="1400" b="1" dirty="0" smtClean="0">
                <a:cs typeface="Arial" pitchFamily="34" charset="0"/>
              </a:rPr>
              <a:t>auch die mit der Geschäftsführung beauftragten Personen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und ihre ständigen Vertreter </a:t>
            </a:r>
            <a:r>
              <a:rPr lang="de-DE" sz="1400" b="1" dirty="0" smtClean="0">
                <a:cs typeface="Arial" pitchFamily="34" charset="0"/>
              </a:rPr>
              <a:t>oder Vertreterinnen.</a:t>
            </a:r>
            <a:endParaRPr lang="de-DE" sz="1400" b="1" dirty="0">
              <a:cs typeface="Arial" pitchFamily="34" charset="0"/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2571736" y="4500570"/>
            <a:ext cx="61436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cs typeface="Arial" pitchFamily="34" charset="0"/>
              </a:rPr>
              <a:t>Daneben gehören die Personen zur Dienststellenleitung, </a:t>
            </a:r>
          </a:p>
          <a:p>
            <a:r>
              <a:rPr lang="de-DE" sz="1400" dirty="0" smtClean="0">
                <a:cs typeface="Arial" pitchFamily="34" charset="0"/>
              </a:rPr>
              <a:t>die </a:t>
            </a:r>
            <a:r>
              <a:rPr lang="de-DE" sz="1400" b="1" dirty="0" smtClean="0">
                <a:cs typeface="Arial" pitchFamily="34" charset="0"/>
              </a:rPr>
              <a:t>allein oder gemeinsam </a:t>
            </a:r>
            <a:r>
              <a:rPr lang="de-DE" sz="1400" dirty="0" smtClean="0">
                <a:cs typeface="Arial" pitchFamily="34" charset="0"/>
              </a:rPr>
              <a:t>mit anderen Personen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ständig </a:t>
            </a:r>
            <a:r>
              <a:rPr lang="de-DE" sz="1400" dirty="0" smtClean="0">
                <a:cs typeface="Arial" pitchFamily="34" charset="0"/>
              </a:rPr>
              <a:t>und </a:t>
            </a:r>
            <a:r>
              <a:rPr lang="de-DE" sz="1400" b="1" dirty="0" smtClean="0">
                <a:cs typeface="Arial" pitchFamily="34" charset="0"/>
              </a:rPr>
              <a:t>nicht nur in Einzelfällen</a:t>
            </a:r>
            <a:r>
              <a:rPr lang="de-DE" sz="1400" dirty="0" smtClean="0">
                <a:cs typeface="Arial" pitchFamily="34" charset="0"/>
              </a:rPr>
              <a:t> zu </a:t>
            </a:r>
            <a:r>
              <a:rPr lang="de-DE" sz="1400" b="1" dirty="0" smtClean="0">
                <a:solidFill>
                  <a:srgbClr val="0000FF"/>
                </a:solidFill>
                <a:cs typeface="Arial" pitchFamily="34" charset="0"/>
              </a:rPr>
              <a:t>Entscheidungen in Angelegenheiten </a:t>
            </a:r>
            <a:r>
              <a:rPr lang="de-DE" sz="1400" dirty="0" smtClean="0">
                <a:cs typeface="Arial" pitchFamily="34" charset="0"/>
              </a:rPr>
              <a:t>befugt sind, die nach diesem Kirchengesetz der </a:t>
            </a:r>
            <a:r>
              <a:rPr lang="de-DE" sz="1400" b="1" dirty="0" err="1" smtClean="0">
                <a:cs typeface="Arial" pitchFamily="34" charset="0"/>
              </a:rPr>
              <a:t>Mitberatung</a:t>
            </a:r>
            <a:r>
              <a:rPr lang="de-DE" sz="1400" dirty="0" smtClean="0">
                <a:cs typeface="Arial" pitchFamily="34" charset="0"/>
              </a:rPr>
              <a:t> oder </a:t>
            </a:r>
            <a:r>
              <a:rPr lang="de-DE" sz="1400" b="1" dirty="0" smtClean="0">
                <a:cs typeface="Arial" pitchFamily="34" charset="0"/>
              </a:rPr>
              <a:t>Mitbestimmung</a:t>
            </a:r>
            <a:r>
              <a:rPr lang="de-DE" sz="1400" dirty="0" smtClean="0">
                <a:cs typeface="Arial" pitchFamily="34" charset="0"/>
              </a:rPr>
              <a:t> unterliegen</a:t>
            </a:r>
            <a:endParaRPr lang="de-DE" sz="1400" dirty="0">
              <a:cs typeface="Arial" pitchFamily="34" charset="0"/>
            </a:endParaRPr>
          </a:p>
        </p:txBody>
      </p:sp>
      <p:grpSp>
        <p:nvGrpSpPr>
          <p:cNvPr id="23" name="Gruppieren 22"/>
          <p:cNvGrpSpPr/>
          <p:nvPr/>
        </p:nvGrpSpPr>
        <p:grpSpPr>
          <a:xfrm>
            <a:off x="2428860" y="5643578"/>
            <a:ext cx="6286544" cy="357190"/>
            <a:chOff x="2428860" y="5643578"/>
            <a:chExt cx="6286544" cy="357190"/>
          </a:xfrm>
        </p:grpSpPr>
        <p:sp>
          <p:nvSpPr>
            <p:cNvPr id="40" name="Rechteck 39"/>
            <p:cNvSpPr/>
            <p:nvPr/>
          </p:nvSpPr>
          <p:spPr bwMode="auto">
            <a:xfrm>
              <a:off x="2428860" y="5643578"/>
              <a:ext cx="6286544" cy="357190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9" name="Rechteck 532"/>
            <p:cNvSpPr>
              <a:spLocks noChangeArrowheads="1"/>
            </p:cNvSpPr>
            <p:nvPr/>
          </p:nvSpPr>
          <p:spPr bwMode="auto">
            <a:xfrm>
              <a:off x="2571736" y="5643578"/>
              <a:ext cx="600079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400" b="1" dirty="0">
                  <a:cs typeface="Arial" pitchFamily="34" charset="0"/>
                </a:rPr>
                <a:t>Personen, die zur Dienststellenleitung gehören, 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sind 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der 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MAV zu 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benennen</a:t>
              </a:r>
              <a:r>
                <a:rPr lang="de-DE" sz="1400" b="1" dirty="0">
                  <a:cs typeface="Arial" pitchFamily="34" charset="0"/>
                </a:rPr>
                <a:t>.</a:t>
              </a:r>
            </a:p>
          </p:txBody>
        </p:sp>
      </p:grp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214546" y="478632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214546" y="357187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1357290" y="3571876"/>
            <a:ext cx="8185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Absatz 2</a:t>
            </a:r>
            <a:endParaRPr lang="de-DE" sz="1400" dirty="0">
              <a:solidFill>
                <a:srgbClr val="C00000"/>
              </a:solidFill>
            </a:endParaRPr>
          </a:p>
        </p:txBody>
      </p:sp>
      <p:sp>
        <p:nvSpPr>
          <p:cNvPr id="35" name="AutoShape 22"/>
          <p:cNvSpPr>
            <a:spLocks noChangeArrowheads="1"/>
          </p:cNvSpPr>
          <p:nvPr/>
        </p:nvSpPr>
        <p:spPr bwMode="auto">
          <a:xfrm rot="10800000" flipH="1">
            <a:off x="2214546" y="571501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grpSp>
        <p:nvGrpSpPr>
          <p:cNvPr id="24" name="Gruppieren 6"/>
          <p:cNvGrpSpPr/>
          <p:nvPr/>
        </p:nvGrpSpPr>
        <p:grpSpPr>
          <a:xfrm>
            <a:off x="642910" y="500042"/>
            <a:ext cx="6715172" cy="1285884"/>
            <a:chOff x="642910" y="285728"/>
            <a:chExt cx="6715172" cy="1285884"/>
          </a:xfrm>
        </p:grpSpPr>
        <p:sp>
          <p:nvSpPr>
            <p:cNvPr id="25" name="Rechteck 24"/>
            <p:cNvSpPr/>
            <p:nvPr/>
          </p:nvSpPr>
          <p:spPr bwMode="auto">
            <a:xfrm>
              <a:off x="642910" y="857232"/>
              <a:ext cx="6715172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714348" y="285728"/>
              <a:ext cx="3500462" cy="1285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8" name="Rechteck 37"/>
            <p:cNvSpPr/>
            <p:nvPr/>
          </p:nvSpPr>
          <p:spPr>
            <a:xfrm>
              <a:off x="4214810" y="857232"/>
              <a:ext cx="3070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  <a:cs typeface="Arial" pitchFamily="34" charset="0"/>
                </a:rPr>
                <a:t>Mitarbeitervertretungsgesetz EKD</a:t>
              </a:r>
              <a:endParaRPr lang="de-DE" sz="1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21"/>
          <p:cNvSpPr>
            <a:spLocks noChangeArrowheads="1"/>
          </p:cNvSpPr>
          <p:nvPr/>
        </p:nvSpPr>
        <p:spPr bwMode="auto">
          <a:xfrm>
            <a:off x="0" y="0"/>
            <a:ext cx="2714625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34" name="Rechteck 33"/>
          <p:cNvSpPr/>
          <p:nvPr/>
        </p:nvSpPr>
        <p:spPr bwMode="auto">
          <a:xfrm>
            <a:off x="2500298" y="3857628"/>
            <a:ext cx="6215106" cy="64294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 bwMode="auto">
          <a:xfrm>
            <a:off x="2500298" y="2928934"/>
            <a:ext cx="6215106" cy="857256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0" name="Rechteck 39"/>
          <p:cNvSpPr/>
          <p:nvPr/>
        </p:nvSpPr>
        <p:spPr bwMode="auto">
          <a:xfrm>
            <a:off x="2500298" y="4786322"/>
            <a:ext cx="6215106" cy="78581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571736" y="1785926"/>
            <a:ext cx="3571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>
                <a:cs typeface="Arial" pitchFamily="34" charset="0"/>
              </a:rPr>
              <a:t>§ 5  </a:t>
            </a:r>
            <a:r>
              <a:rPr lang="de-DE" b="1" dirty="0" smtClean="0">
                <a:cs typeface="Arial" pitchFamily="34" charset="0"/>
              </a:rPr>
              <a:t>Mitarbeitervertretungen</a:t>
            </a:r>
            <a:endParaRPr lang="de-DE" b="1" dirty="0">
              <a:cs typeface="Arial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2571736" y="2071678"/>
            <a:ext cx="61436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( 1 ) </a:t>
            </a:r>
            <a:r>
              <a:rPr lang="de-DE" sz="1400" b="1" dirty="0" smtClean="0">
                <a:cs typeface="Arial" pitchFamily="34" charset="0"/>
              </a:rPr>
              <a:t>In Dienststellen, in denen die Zahl der wahlberechtigten Mitarbeitenden </a:t>
            </a:r>
          </a:p>
          <a:p>
            <a:r>
              <a:rPr lang="de-DE" sz="1400" b="1" dirty="0" smtClean="0">
                <a:cs typeface="Arial" pitchFamily="34" charset="0"/>
              </a:rPr>
              <a:t>in der Regel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mindestens fünf </a:t>
            </a:r>
            <a:r>
              <a:rPr lang="de-DE" sz="1400" b="1" dirty="0" smtClean="0">
                <a:cs typeface="Arial" pitchFamily="34" charset="0"/>
              </a:rPr>
              <a:t>beträgt, von denen mindestens drei wählbar sind, </a:t>
            </a:r>
          </a:p>
          <a:p>
            <a:r>
              <a:rPr lang="de-DE" sz="1400" b="1" dirty="0" smtClean="0">
                <a:cs typeface="Arial" pitchFamily="34" charset="0"/>
              </a:rPr>
              <a:t>sind Mitarbeitervertretungen zu bilden</a:t>
            </a:r>
            <a:endParaRPr lang="de-DE" sz="1400" b="1" dirty="0">
              <a:cs typeface="Arial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2571736" y="3000372"/>
            <a:ext cx="61436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( 2 )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Unabhängig</a:t>
            </a:r>
            <a:r>
              <a:rPr lang="de-DE" sz="1400" b="1" dirty="0" smtClean="0">
                <a:cs typeface="Arial" pitchFamily="34" charset="0"/>
              </a:rPr>
              <a:t> von den Voraussetzungen des Abs.1 kann im Rahmen </a:t>
            </a:r>
          </a:p>
          <a:p>
            <a:r>
              <a:rPr lang="de-DE" sz="1400" b="1" dirty="0" smtClean="0">
                <a:cs typeface="Arial" pitchFamily="34" charset="0"/>
              </a:rPr>
              <a:t>einer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Wahlgemeinschaft</a:t>
            </a:r>
            <a:r>
              <a:rPr lang="de-DE" sz="1400" b="1" dirty="0" smtClean="0">
                <a:cs typeface="Arial" pitchFamily="34" charset="0"/>
              </a:rPr>
              <a:t> eine Gemeinsame Mitarbeitervertretung für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mehrere </a:t>
            </a:r>
            <a:r>
              <a:rPr lang="de-DE" sz="1400" b="1" dirty="0" smtClean="0">
                <a:cs typeface="Arial" pitchFamily="34" charset="0"/>
              </a:rPr>
              <a:t>benachbarte Dienststellen gebildet werden…</a:t>
            </a:r>
            <a:endParaRPr lang="de-DE" sz="1400" b="1" dirty="0">
              <a:cs typeface="Arial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2571736" y="3857628"/>
            <a:ext cx="63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…wenn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im Einvernehmen </a:t>
            </a:r>
            <a:r>
              <a:rPr lang="de-DE" sz="1200" b="1" i="1" dirty="0" smtClean="0">
                <a:cs typeface="Arial" pitchFamily="34" charset="0"/>
              </a:rPr>
              <a:t>zwischen allen beteiligten Dienststellenleitungen und den jeweiligen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Mehrheiten </a:t>
            </a:r>
            <a:r>
              <a:rPr lang="de-DE" sz="1200" b="1" i="1" dirty="0" smtClean="0">
                <a:cs typeface="Arial" pitchFamily="34" charset="0"/>
              </a:rPr>
              <a:t>der Mitarbeitenden dies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auf Antrag </a:t>
            </a:r>
            <a:r>
              <a:rPr lang="de-DE" sz="1200" b="1" i="1" dirty="0" smtClean="0">
                <a:cs typeface="Arial" pitchFamily="34" charset="0"/>
              </a:rPr>
              <a:t>eines der Beteiligten schriftlich festgelegt worden ist.</a:t>
            </a:r>
            <a:endParaRPr lang="de-DE" sz="1200" b="1" i="1" dirty="0"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2571736" y="4786322"/>
            <a:ext cx="60722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( 4 ) </a:t>
            </a:r>
            <a:r>
              <a:rPr lang="de-DE" sz="1400" dirty="0" smtClean="0">
                <a:cs typeface="Arial" pitchFamily="34" charset="0"/>
              </a:rPr>
              <a:t>Liegen bei einer dieser Dienststellen die Voraussetzungen des Abs.1 nicht </a:t>
            </a:r>
          </a:p>
          <a:p>
            <a:r>
              <a:rPr lang="de-DE" sz="1400" dirty="0" smtClean="0">
                <a:cs typeface="Arial" pitchFamily="34" charset="0"/>
              </a:rPr>
              <a:t>vor, so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soll</a:t>
            </a:r>
            <a:r>
              <a:rPr lang="de-DE" sz="1400" b="1" dirty="0" smtClean="0">
                <a:cs typeface="Arial" pitchFamily="34" charset="0"/>
              </a:rPr>
              <a:t> die Dienststellenleitung </a:t>
            </a:r>
            <a:r>
              <a:rPr lang="de-DE" sz="1400" dirty="0" smtClean="0">
                <a:cs typeface="Arial" pitchFamily="34" charset="0"/>
              </a:rPr>
              <a:t>rechtzeitig vor Beginn des Wahlverfahrens bei einer der </a:t>
            </a:r>
            <a:r>
              <a:rPr lang="de-DE" sz="1400" b="1" dirty="0" smtClean="0">
                <a:cs typeface="Arial" pitchFamily="34" charset="0"/>
              </a:rPr>
              <a:t>benachbarten</a:t>
            </a:r>
            <a:r>
              <a:rPr lang="de-DE" sz="1400" dirty="0" smtClean="0">
                <a:cs typeface="Arial" pitchFamily="34" charset="0"/>
              </a:rPr>
              <a:t> Dienststellen den Antrag nach Absatz 2 stellen.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2571736" y="5643578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( 5 ) </a:t>
            </a:r>
            <a:r>
              <a:rPr lang="de-DE" sz="1400" dirty="0" smtClean="0">
                <a:cs typeface="Arial" pitchFamily="34" charset="0"/>
              </a:rPr>
              <a:t>Die </a:t>
            </a:r>
            <a:r>
              <a:rPr lang="de-DE" sz="1400" b="1" dirty="0" smtClean="0">
                <a:cs typeface="Arial" pitchFamily="34" charset="0"/>
              </a:rPr>
              <a:t>Gemeinsame Mitarbeitervertretung </a:t>
            </a:r>
            <a:r>
              <a:rPr lang="de-DE" sz="1400" dirty="0" smtClean="0">
                <a:cs typeface="Arial" pitchFamily="34" charset="0"/>
              </a:rPr>
              <a:t>ist zuständig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für alle </a:t>
            </a:r>
            <a:r>
              <a:rPr lang="de-DE" sz="1400" dirty="0" smtClean="0">
                <a:cs typeface="Arial" pitchFamily="34" charset="0"/>
              </a:rPr>
              <a:t>von der </a:t>
            </a:r>
          </a:p>
          <a:p>
            <a:r>
              <a:rPr lang="de-DE" sz="1400" dirty="0" smtClean="0">
                <a:cs typeface="Arial" pitchFamily="34" charset="0"/>
              </a:rPr>
              <a:t>Festlegung </a:t>
            </a:r>
            <a:r>
              <a:rPr lang="de-DE" sz="1400" b="1" dirty="0" smtClean="0">
                <a:cs typeface="Arial" pitchFamily="34" charset="0"/>
              </a:rPr>
              <a:t>betroffenen Dienststellen</a:t>
            </a:r>
            <a:r>
              <a:rPr lang="de-DE" sz="1400" dirty="0" smtClean="0">
                <a:cs typeface="Arial" pitchFamily="34" charset="0"/>
              </a:rPr>
              <a:t>. Partner der Gemeinsamen MAV sind </a:t>
            </a:r>
          </a:p>
          <a:p>
            <a:r>
              <a:rPr lang="de-DE" sz="1400" dirty="0" smtClean="0">
                <a:cs typeface="Arial" pitchFamily="34" charset="0"/>
              </a:rPr>
              <a:t>die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beteiligten</a:t>
            </a:r>
            <a:r>
              <a:rPr lang="de-DE" sz="1400" dirty="0" smtClean="0">
                <a:cs typeface="Arial" pitchFamily="34" charset="0"/>
              </a:rPr>
              <a:t> Dienststellenleitungen.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25" name="AutoShape 22"/>
          <p:cNvSpPr>
            <a:spLocks noChangeArrowheads="1"/>
          </p:cNvSpPr>
          <p:nvPr/>
        </p:nvSpPr>
        <p:spPr bwMode="auto">
          <a:xfrm rot="10800000" flipH="1">
            <a:off x="2214546" y="328612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10800000" flipH="1">
            <a:off x="2214546" y="507207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214546" y="571501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214546" y="400050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grpSp>
        <p:nvGrpSpPr>
          <p:cNvPr id="37" name="Gruppieren 36"/>
          <p:cNvGrpSpPr/>
          <p:nvPr/>
        </p:nvGrpSpPr>
        <p:grpSpPr>
          <a:xfrm>
            <a:off x="642910" y="3786190"/>
            <a:ext cx="1553961" cy="419875"/>
            <a:chOff x="642910" y="3786190"/>
            <a:chExt cx="1553961" cy="419875"/>
          </a:xfrm>
        </p:grpSpPr>
        <p:sp>
          <p:nvSpPr>
            <p:cNvPr id="36" name="Rechteck 35"/>
            <p:cNvSpPr/>
            <p:nvPr/>
          </p:nvSpPr>
          <p:spPr>
            <a:xfrm>
              <a:off x="642910" y="3786190"/>
              <a:ext cx="137242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rgbClr val="C00000"/>
                  </a:solidFill>
                  <a:cs typeface="Arial" pitchFamily="34" charset="0"/>
                </a:rPr>
                <a:t>Wahlgemeinschaft</a:t>
              </a:r>
              <a:endParaRPr lang="de-DE" sz="1200" b="1" dirty="0">
                <a:solidFill>
                  <a:srgbClr val="C00000"/>
                </a:solidFill>
              </a:endParaRPr>
            </a:p>
          </p:txBody>
        </p:sp>
        <p:sp>
          <p:nvSpPr>
            <p:cNvPr id="39" name="Rechteck 38"/>
            <p:cNvSpPr/>
            <p:nvPr/>
          </p:nvSpPr>
          <p:spPr>
            <a:xfrm>
              <a:off x="1285852" y="3929066"/>
              <a:ext cx="9110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200" b="1" dirty="0" smtClean="0">
                  <a:solidFill>
                    <a:srgbClr val="C00000"/>
                  </a:solidFill>
                  <a:cs typeface="Arial" pitchFamily="34" charset="0"/>
                </a:rPr>
                <a:t>auf Antrag </a:t>
              </a:r>
              <a:endParaRPr lang="de-DE" sz="1200" dirty="0"/>
            </a:p>
          </p:txBody>
        </p:sp>
      </p:grpSp>
      <p:sp>
        <p:nvSpPr>
          <p:cNvPr id="42" name="Rechteck 41"/>
          <p:cNvSpPr/>
          <p:nvPr/>
        </p:nvSpPr>
        <p:spPr>
          <a:xfrm>
            <a:off x="428596" y="5000636"/>
            <a:ext cx="17175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 …keine Mitarbeitenden</a:t>
            </a:r>
          </a:p>
          <a:p>
            <a:r>
              <a:rPr lang="de-DE" sz="1200" b="1" dirty="0" smtClean="0">
                <a:cs typeface="Arial" pitchFamily="34" charset="0"/>
              </a:rPr>
              <a:t>         ohne betriebliche</a:t>
            </a:r>
          </a:p>
          <a:p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 Interessenvertretung</a:t>
            </a:r>
            <a:endParaRPr lang="de-DE" sz="1200" b="1" dirty="0">
              <a:solidFill>
                <a:srgbClr val="C00000"/>
              </a:solidFill>
            </a:endParaRPr>
          </a:p>
        </p:txBody>
      </p:sp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357694"/>
            <a:ext cx="928694" cy="58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Gruppieren 6"/>
          <p:cNvGrpSpPr/>
          <p:nvPr/>
        </p:nvGrpSpPr>
        <p:grpSpPr>
          <a:xfrm>
            <a:off x="642910" y="571480"/>
            <a:ext cx="6715172" cy="866004"/>
            <a:chOff x="642910" y="571480"/>
            <a:chExt cx="6715172" cy="866004"/>
          </a:xfrm>
        </p:grpSpPr>
        <p:sp>
          <p:nvSpPr>
            <p:cNvPr id="30" name="Rechteck 29"/>
            <p:cNvSpPr/>
            <p:nvPr/>
          </p:nvSpPr>
          <p:spPr bwMode="auto">
            <a:xfrm>
              <a:off x="642910" y="857232"/>
              <a:ext cx="6715172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1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H="1">
              <a:off x="714348" y="571480"/>
              <a:ext cx="2357454" cy="866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2" name="Rechteck 31"/>
            <p:cNvSpPr/>
            <p:nvPr/>
          </p:nvSpPr>
          <p:spPr>
            <a:xfrm>
              <a:off x="3357554" y="857232"/>
              <a:ext cx="3070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  <a:cs typeface="Arial" pitchFamily="34" charset="0"/>
                </a:rPr>
                <a:t>Mitarbeitervertretungsgesetz EKD</a:t>
              </a:r>
              <a:endParaRPr lang="de-DE" sz="1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hteck 21"/>
          <p:cNvSpPr>
            <a:spLocks noChangeArrowheads="1"/>
          </p:cNvSpPr>
          <p:nvPr/>
        </p:nvSpPr>
        <p:spPr bwMode="auto">
          <a:xfrm>
            <a:off x="0" y="0"/>
            <a:ext cx="285748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43" name="Rechteck 42"/>
          <p:cNvSpPr/>
          <p:nvPr/>
        </p:nvSpPr>
        <p:spPr bwMode="auto">
          <a:xfrm>
            <a:off x="2500298" y="4714884"/>
            <a:ext cx="6143668" cy="100013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hteck 34"/>
          <p:cNvSpPr/>
          <p:nvPr/>
        </p:nvSpPr>
        <p:spPr bwMode="auto">
          <a:xfrm>
            <a:off x="2500298" y="3500438"/>
            <a:ext cx="6143668" cy="107157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9" name="Rechteck 28"/>
          <p:cNvSpPr/>
          <p:nvPr/>
        </p:nvSpPr>
        <p:spPr>
          <a:xfrm>
            <a:off x="2643174" y="1928802"/>
            <a:ext cx="35004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chemeClr val="bg1">
                    <a:lumMod val="50000"/>
                  </a:schemeClr>
                </a:solidFill>
                <a:cs typeface="Arial" pitchFamily="34" charset="0"/>
              </a:rPr>
              <a:t>§ 6    </a:t>
            </a:r>
            <a:r>
              <a:rPr lang="de-DE" sz="1600" b="1" dirty="0" smtClean="0">
                <a:cs typeface="Arial" pitchFamily="34" charset="0"/>
              </a:rPr>
              <a:t>Gesamtmitarbeitervertretungen</a:t>
            </a:r>
            <a:endParaRPr lang="de-DE" sz="1600" b="1" dirty="0">
              <a:cs typeface="Arial" pitchFamily="34" charset="0"/>
            </a:endParaRPr>
          </a:p>
        </p:txBody>
      </p:sp>
      <p:grpSp>
        <p:nvGrpSpPr>
          <p:cNvPr id="21" name="Gruppieren 20"/>
          <p:cNvGrpSpPr/>
          <p:nvPr/>
        </p:nvGrpSpPr>
        <p:grpSpPr>
          <a:xfrm>
            <a:off x="2500298" y="2285992"/>
            <a:ext cx="6143668" cy="1071570"/>
            <a:chOff x="2500298" y="2285992"/>
            <a:chExt cx="6143668" cy="1071570"/>
          </a:xfrm>
        </p:grpSpPr>
        <p:sp>
          <p:nvSpPr>
            <p:cNvPr id="27" name="Rechteck 26"/>
            <p:cNvSpPr/>
            <p:nvPr/>
          </p:nvSpPr>
          <p:spPr bwMode="auto">
            <a:xfrm>
              <a:off x="2500298" y="2285992"/>
              <a:ext cx="6143668" cy="1071570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Rechteck 29"/>
            <p:cNvSpPr/>
            <p:nvPr/>
          </p:nvSpPr>
          <p:spPr>
            <a:xfrm>
              <a:off x="2643174" y="2357430"/>
              <a:ext cx="5929386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200" dirty="0" smtClean="0">
                  <a:cs typeface="Arial" pitchFamily="34" charset="0"/>
                </a:rPr>
                <a:t>( 1 ) </a:t>
              </a:r>
              <a:r>
                <a:rPr lang="de-DE" sz="1400" dirty="0" smtClean="0">
                  <a:cs typeface="Arial" pitchFamily="34" charset="0"/>
                </a:rPr>
                <a:t>Bestehen bei einer kirchlichen Körperschaft </a:t>
              </a:r>
              <a:r>
                <a:rPr lang="de-DE" sz="1200" dirty="0" smtClean="0">
                  <a:cs typeface="Arial" pitchFamily="34" charset="0"/>
                </a:rPr>
                <a:t>..ff  </a:t>
              </a:r>
              <a:r>
                <a:rPr lang="de-DE" sz="1400" dirty="0" smtClean="0">
                  <a:cs typeface="Arial" pitchFamily="34" charset="0"/>
                </a:rPr>
                <a:t>oder einer Einrichtung der Diakonie </a:t>
              </a:r>
              <a:r>
                <a:rPr lang="de-DE" sz="1400" b="1" dirty="0" smtClean="0">
                  <a:cs typeface="Arial" pitchFamily="34" charset="0"/>
                </a:rPr>
                <a:t>mehrere</a:t>
              </a:r>
              <a:r>
                <a:rPr lang="de-DE" sz="1400" dirty="0" smtClean="0">
                  <a:cs typeface="Arial" pitchFamily="34" charset="0"/>
                </a:rPr>
                <a:t> Mitarbeitervertretungen, ist 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auf Antrag der Mehrheit </a:t>
              </a:r>
              <a:r>
                <a:rPr lang="de-DE" sz="1400" dirty="0" smtClean="0">
                  <a:cs typeface="Arial" pitchFamily="34" charset="0"/>
                </a:rPr>
                <a:t>dieser </a:t>
              </a:r>
              <a:r>
                <a:rPr lang="de-DE" sz="1400" dirty="0" err="1" smtClean="0">
                  <a:cs typeface="Arial" pitchFamily="34" charset="0"/>
                </a:rPr>
                <a:t>MAVen</a:t>
              </a:r>
              <a:r>
                <a:rPr lang="de-DE" sz="1400" dirty="0" smtClean="0">
                  <a:cs typeface="Arial" pitchFamily="34" charset="0"/>
                </a:rPr>
                <a:t> eine Gesamtmitarbeitervertretung zu bilden; </a:t>
              </a:r>
            </a:p>
            <a:p>
              <a:r>
                <a:rPr lang="de-DE" sz="1400" dirty="0" smtClean="0">
                  <a:cs typeface="Arial" pitchFamily="34" charset="0"/>
                </a:rPr>
                <a:t>                                        </a:t>
              </a:r>
              <a:r>
                <a:rPr lang="de-DE" sz="1200" i="1" dirty="0" smtClean="0">
                  <a:cs typeface="Arial" pitchFamily="34" charset="0"/>
                </a:rPr>
                <a:t>bei zwei </a:t>
              </a:r>
              <a:r>
                <a:rPr lang="de-DE" sz="1200" i="1" dirty="0" err="1" smtClean="0">
                  <a:cs typeface="Arial" pitchFamily="34" charset="0"/>
                </a:rPr>
                <a:t>MAVen</a:t>
              </a:r>
              <a:r>
                <a:rPr lang="de-DE" sz="1200" i="1" dirty="0" smtClean="0">
                  <a:cs typeface="Arial" pitchFamily="34" charset="0"/>
                </a:rPr>
                <a:t> genügt der Antrag einer Mitarbeitervertretung.</a:t>
              </a:r>
              <a:endParaRPr lang="de-DE" sz="1200" i="1" dirty="0">
                <a:cs typeface="Arial" pitchFamily="34" charset="0"/>
              </a:endParaRPr>
            </a:p>
          </p:txBody>
        </p:sp>
      </p:grpSp>
      <p:sp>
        <p:nvSpPr>
          <p:cNvPr id="31" name="Rechteck 30"/>
          <p:cNvSpPr/>
          <p:nvPr/>
        </p:nvSpPr>
        <p:spPr>
          <a:xfrm>
            <a:off x="2571736" y="3500438"/>
            <a:ext cx="5929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( 2 ) </a:t>
            </a:r>
            <a:r>
              <a:rPr lang="de-DE" sz="1400" dirty="0" smtClean="0">
                <a:cs typeface="Arial" pitchFamily="34" charset="0"/>
              </a:rPr>
              <a:t>Die Gesamtmitarbeitervertretung ist zuständig für die Aufgaben der MAV, </a:t>
            </a:r>
          </a:p>
          <a:p>
            <a:r>
              <a:rPr lang="de-DE" sz="1400" dirty="0" smtClean="0">
                <a:cs typeface="Arial" pitchFamily="34" charset="0"/>
              </a:rPr>
              <a:t>     soweit sie Mitarbeitende </a:t>
            </a:r>
            <a:r>
              <a:rPr lang="de-DE" sz="1400" b="1" dirty="0" smtClean="0">
                <a:cs typeface="Arial" pitchFamily="34" charset="0"/>
              </a:rPr>
              <a:t>aus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mehreren</a:t>
            </a:r>
            <a:r>
              <a:rPr lang="de-DE" sz="1400" b="1" dirty="0" smtClean="0">
                <a:cs typeface="Arial" pitchFamily="34" charset="0"/>
              </a:rPr>
              <a:t> oder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allen</a:t>
            </a:r>
            <a:r>
              <a:rPr lang="de-DE" sz="1400" b="1" dirty="0" smtClean="0">
                <a:cs typeface="Arial" pitchFamily="34" charset="0"/>
              </a:rPr>
              <a:t> Dienststellen </a:t>
            </a:r>
            <a:r>
              <a:rPr lang="de-DE" sz="1400" dirty="0" smtClean="0">
                <a:cs typeface="Arial" pitchFamily="34" charset="0"/>
              </a:rPr>
              <a:t>betreffen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2786050" y="4000504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Darüber hinaus übernimmt die Gesamtmitarbeitervertretung die Aufgaben der MAV, </a:t>
            </a:r>
          </a:p>
          <a:p>
            <a:r>
              <a:rPr lang="de-DE" sz="1200" b="1" i="1" dirty="0" smtClean="0">
                <a:cs typeface="Arial" pitchFamily="34" charset="0"/>
              </a:rPr>
              <a:t>wenn in einer Dienststelle vorübergehend keine Mitarbeitervertretung vorhanden ist.</a:t>
            </a:r>
            <a:endParaRPr lang="de-DE" sz="1200" b="1" i="1" dirty="0"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2571736" y="4786322"/>
            <a:ext cx="600079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( 3 ) </a:t>
            </a:r>
            <a:r>
              <a:rPr lang="de-DE" sz="1400" dirty="0" smtClean="0">
                <a:cs typeface="Arial" pitchFamily="34" charset="0"/>
              </a:rPr>
              <a:t>Die Gesamtmitarbeitervertretung wird aus den </a:t>
            </a:r>
            <a:r>
              <a:rPr lang="de-DE" sz="1400" dirty="0" err="1" smtClean="0">
                <a:cs typeface="Arial" pitchFamily="34" charset="0"/>
              </a:rPr>
              <a:t>MAVen</a:t>
            </a:r>
            <a:r>
              <a:rPr lang="de-DE" sz="1400" dirty="0" smtClean="0">
                <a:cs typeface="Arial" pitchFamily="34" charset="0"/>
              </a:rPr>
              <a:t> nach Abs.1 gebildet, </a:t>
            </a:r>
          </a:p>
          <a:p>
            <a:r>
              <a:rPr lang="de-DE" sz="1400" dirty="0" smtClean="0">
                <a:cs typeface="Arial" pitchFamily="34" charset="0"/>
              </a:rPr>
              <a:t>      die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je ein Mitglied </a:t>
            </a:r>
            <a:r>
              <a:rPr lang="de-DE" sz="1400" dirty="0" smtClean="0">
                <a:cs typeface="Arial" pitchFamily="34" charset="0"/>
              </a:rPr>
              <a:t>in die Gesamtmitarbeitervertretung entsenden. </a:t>
            </a:r>
          </a:p>
          <a:p>
            <a:r>
              <a:rPr lang="de-DE" sz="1200" i="1" dirty="0" smtClean="0">
                <a:cs typeface="Arial" pitchFamily="34" charset="0"/>
              </a:rPr>
              <a:t>       Die Zahl der Mitglieder der Gesamtmitarbeitervertretung kann abweichend von Satz 1</a:t>
            </a:r>
          </a:p>
          <a:p>
            <a:r>
              <a:rPr lang="de-DE" sz="1200" i="1" dirty="0" smtClean="0">
                <a:cs typeface="Arial" pitchFamily="34" charset="0"/>
              </a:rPr>
              <a:t>       durch Dienstvereinbarung geregelt werden. </a:t>
            </a:r>
            <a:endParaRPr lang="de-DE" sz="1200" i="1" dirty="0"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2714612" y="5786454"/>
            <a:ext cx="6072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i="1" dirty="0" smtClean="0">
                <a:cs typeface="Arial" pitchFamily="34" charset="0"/>
              </a:rPr>
              <a:t>( 6 ) </a:t>
            </a:r>
            <a:r>
              <a:rPr lang="de-DE" sz="1200" b="1" i="1" dirty="0" smtClean="0">
                <a:cs typeface="Arial" pitchFamily="34" charset="0"/>
              </a:rPr>
              <a:t>Für die Gesamtmitarbeitervertretung gelten die Bestimmungen für die MAV</a:t>
            </a:r>
          </a:p>
          <a:p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       mit Ausnahme des § 20 Absätze 2 bis 4 </a:t>
            </a:r>
            <a:r>
              <a:rPr lang="de-DE" sz="1200" b="1" i="1" dirty="0" smtClean="0">
                <a:cs typeface="Arial" pitchFamily="34" charset="0"/>
              </a:rPr>
              <a:t>sinngemäß.</a:t>
            </a:r>
            <a:endParaRPr lang="de-DE" sz="1200" b="1" i="1" dirty="0">
              <a:cs typeface="Arial" pitchFamily="34" charset="0"/>
            </a:endParaRPr>
          </a:p>
        </p:txBody>
      </p:sp>
      <p:sp>
        <p:nvSpPr>
          <p:cNvPr id="37" name="AutoShape 22"/>
          <p:cNvSpPr>
            <a:spLocks noChangeArrowheads="1"/>
          </p:cNvSpPr>
          <p:nvPr/>
        </p:nvSpPr>
        <p:spPr bwMode="auto">
          <a:xfrm rot="10800000" flipH="1">
            <a:off x="2357422" y="507207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8" name="AutoShape 22"/>
          <p:cNvSpPr>
            <a:spLocks noChangeArrowheads="1"/>
          </p:cNvSpPr>
          <p:nvPr/>
        </p:nvSpPr>
        <p:spPr bwMode="auto">
          <a:xfrm rot="5400000" flipH="1">
            <a:off x="4536281" y="6322239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9" name="AutoShape 22"/>
          <p:cNvSpPr>
            <a:spLocks noChangeArrowheads="1"/>
          </p:cNvSpPr>
          <p:nvPr/>
        </p:nvSpPr>
        <p:spPr bwMode="auto">
          <a:xfrm rot="10800000" flipH="1">
            <a:off x="2357422" y="407194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0" name="AutoShape 22"/>
          <p:cNvSpPr>
            <a:spLocks noChangeArrowheads="1"/>
          </p:cNvSpPr>
          <p:nvPr/>
        </p:nvSpPr>
        <p:spPr bwMode="auto">
          <a:xfrm rot="10800000" flipH="1">
            <a:off x="2000232" y="507207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grpSp>
        <p:nvGrpSpPr>
          <p:cNvPr id="48" name="Gruppieren 6"/>
          <p:cNvGrpSpPr/>
          <p:nvPr/>
        </p:nvGrpSpPr>
        <p:grpSpPr>
          <a:xfrm>
            <a:off x="642910" y="571480"/>
            <a:ext cx="6715172" cy="866004"/>
            <a:chOff x="642910" y="571480"/>
            <a:chExt cx="6715172" cy="866004"/>
          </a:xfrm>
        </p:grpSpPr>
        <p:sp>
          <p:nvSpPr>
            <p:cNvPr id="49" name="Rechteck 48"/>
            <p:cNvSpPr/>
            <p:nvPr/>
          </p:nvSpPr>
          <p:spPr bwMode="auto">
            <a:xfrm>
              <a:off x="642910" y="857232"/>
              <a:ext cx="6715172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50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H="1">
              <a:off x="714348" y="571480"/>
              <a:ext cx="2357454" cy="866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1" name="Rechteck 50"/>
            <p:cNvSpPr/>
            <p:nvPr/>
          </p:nvSpPr>
          <p:spPr>
            <a:xfrm>
              <a:off x="3357554" y="857232"/>
              <a:ext cx="3070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  <a:cs typeface="Arial" pitchFamily="34" charset="0"/>
                </a:rPr>
                <a:t>Mitarbeitervertretungsgesetz EKD</a:t>
              </a:r>
              <a:endParaRPr lang="de-DE" sz="1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hteck 21"/>
          <p:cNvSpPr>
            <a:spLocks noChangeArrowheads="1"/>
          </p:cNvSpPr>
          <p:nvPr/>
        </p:nvSpPr>
        <p:spPr bwMode="auto">
          <a:xfrm>
            <a:off x="0" y="0"/>
            <a:ext cx="285748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2571736" y="2357430"/>
            <a:ext cx="6143668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hteck 27"/>
          <p:cNvSpPr/>
          <p:nvPr/>
        </p:nvSpPr>
        <p:spPr bwMode="auto">
          <a:xfrm>
            <a:off x="2571736" y="5143512"/>
            <a:ext cx="6143668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hteck 26"/>
          <p:cNvSpPr/>
          <p:nvPr/>
        </p:nvSpPr>
        <p:spPr bwMode="auto">
          <a:xfrm>
            <a:off x="2571736" y="3214686"/>
            <a:ext cx="6143668" cy="92869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2571736" y="1928802"/>
            <a:ext cx="53578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>
                <a:cs typeface="Arial" pitchFamily="34" charset="0"/>
              </a:rPr>
              <a:t>§ 6a  Gesamtmitarbeitervertretung im Dienststellenverbund</a:t>
            </a:r>
            <a:endParaRPr lang="de-DE" sz="1600" b="1" dirty="0">
              <a:cs typeface="Arial" pitchFamily="34" charset="0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2714612" y="2357430"/>
            <a:ext cx="61436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( 1 ) </a:t>
            </a:r>
            <a:r>
              <a:rPr lang="de-DE" sz="1400" b="1" dirty="0" smtClean="0">
                <a:cs typeface="Arial" pitchFamily="34" charset="0"/>
              </a:rPr>
              <a:t>Ein Dienststellenverbund liegt vor</a:t>
            </a:r>
            <a:r>
              <a:rPr lang="de-DE" sz="1400" dirty="0" smtClean="0">
                <a:cs typeface="Arial" pitchFamily="34" charset="0"/>
              </a:rPr>
              <a:t>, </a:t>
            </a:r>
          </a:p>
          <a:p>
            <a:r>
              <a:rPr lang="de-DE" sz="1400" dirty="0" smtClean="0">
                <a:cs typeface="Arial" pitchFamily="34" charset="0"/>
              </a:rPr>
              <a:t>wenn die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einheitliche und beherrschende Leitung</a:t>
            </a:r>
            <a:r>
              <a:rPr lang="de-DE" sz="1400" dirty="0" smtClean="0">
                <a:cs typeface="Arial" pitchFamily="34" charset="0"/>
              </a:rPr>
              <a:t> einer Mehrzahl rechtlich selbstständiger diakonischer Einrichtungen bei einer dieser Einrichtungen liegt. 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2714612" y="3286124"/>
            <a:ext cx="5929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cs typeface="Arial" pitchFamily="34" charset="0"/>
              </a:rPr>
              <a:t>Eine einheitliche und beherrschende Leitung ist insbesondere dann gegeben, wenn </a:t>
            </a:r>
          </a:p>
          <a:p>
            <a:r>
              <a:rPr lang="de-DE" sz="1200" b="1" i="1" dirty="0" smtClean="0">
                <a:cs typeface="Arial" pitchFamily="34" charset="0"/>
              </a:rPr>
              <a:t>durch Mitarbeitende nach § 4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für mehrere Einrichtungen </a:t>
            </a:r>
            <a:r>
              <a:rPr lang="de-DE" sz="1200" b="1" i="1" dirty="0" smtClean="0">
                <a:cs typeface="Arial" pitchFamily="34" charset="0"/>
              </a:rPr>
              <a:t>bestimmen und Entscheidungen </a:t>
            </a:r>
          </a:p>
          <a:p>
            <a:r>
              <a:rPr lang="de-DE" sz="1200" b="1" i="1" dirty="0" smtClean="0">
                <a:cs typeface="Arial" pitchFamily="34" charset="0"/>
              </a:rPr>
              <a:t>über die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Rahmenbedingungen der Geschäftspolitik </a:t>
            </a:r>
            <a:r>
              <a:rPr lang="de-DE" sz="1200" b="1" i="1" dirty="0" smtClean="0">
                <a:cs typeface="Arial" pitchFamily="34" charset="0"/>
              </a:rPr>
              <a:t>und der </a:t>
            </a:r>
            <a:r>
              <a:rPr lang="de-DE" sz="1200" b="1" i="1" dirty="0" smtClean="0">
                <a:solidFill>
                  <a:srgbClr val="C00000"/>
                </a:solidFill>
                <a:cs typeface="Arial" pitchFamily="34" charset="0"/>
              </a:rPr>
              <a:t>Finanzausstattung </a:t>
            </a:r>
            <a:r>
              <a:rPr lang="de-DE" sz="1200" b="1" i="1" dirty="0" smtClean="0">
                <a:cs typeface="Arial" pitchFamily="34" charset="0"/>
              </a:rPr>
              <a:t>für den Dienststellenverbund getroffen werden.</a:t>
            </a:r>
            <a:endParaRPr lang="de-DE" sz="1200" b="1" i="1" dirty="0">
              <a:cs typeface="Arial" pitchFamily="34" charset="0"/>
            </a:endParaRPr>
          </a:p>
        </p:txBody>
      </p:sp>
      <p:grpSp>
        <p:nvGrpSpPr>
          <p:cNvPr id="33" name="Gruppieren 32"/>
          <p:cNvGrpSpPr/>
          <p:nvPr/>
        </p:nvGrpSpPr>
        <p:grpSpPr>
          <a:xfrm>
            <a:off x="2571736" y="4357694"/>
            <a:ext cx="6215106" cy="714380"/>
            <a:chOff x="2571736" y="4357694"/>
            <a:chExt cx="6215106" cy="714380"/>
          </a:xfrm>
        </p:grpSpPr>
        <p:sp>
          <p:nvSpPr>
            <p:cNvPr id="31" name="Rechteck 30"/>
            <p:cNvSpPr/>
            <p:nvPr/>
          </p:nvSpPr>
          <p:spPr bwMode="auto">
            <a:xfrm>
              <a:off x="2571736" y="4357694"/>
              <a:ext cx="6143668" cy="714380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Rechteck 23"/>
            <p:cNvSpPr/>
            <p:nvPr/>
          </p:nvSpPr>
          <p:spPr>
            <a:xfrm>
              <a:off x="2714612" y="4357694"/>
              <a:ext cx="607223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>
                  <a:cs typeface="Arial" pitchFamily="34" charset="0"/>
                </a:rPr>
                <a:t>( 2 ) </a:t>
              </a:r>
              <a:r>
                <a:rPr lang="de-DE" sz="1400" dirty="0" smtClean="0">
                  <a:cs typeface="Arial" pitchFamily="34" charset="0"/>
                </a:rPr>
                <a:t>Auf </a:t>
              </a:r>
              <a:r>
                <a:rPr lang="de-DE" sz="1400" b="1" dirty="0" smtClean="0">
                  <a:cs typeface="Arial" pitchFamily="34" charset="0"/>
                </a:rPr>
                <a:t>Antrag der Mehrheit </a:t>
              </a:r>
              <a:r>
                <a:rPr lang="de-DE" sz="1400" dirty="0" smtClean="0">
                  <a:cs typeface="Arial" pitchFamily="34" charset="0"/>
                </a:rPr>
                <a:t>der </a:t>
              </a:r>
              <a:r>
                <a:rPr lang="de-DE" sz="1400" dirty="0" err="1" smtClean="0">
                  <a:cs typeface="Arial" pitchFamily="34" charset="0"/>
                </a:rPr>
                <a:t>MAVen</a:t>
              </a:r>
              <a:r>
                <a:rPr lang="de-DE" sz="1400" dirty="0" smtClean="0">
                  <a:cs typeface="Arial" pitchFamily="34" charset="0"/>
                </a:rPr>
                <a:t> eines Dienststellenverbundes ist eine Gesamtmitarbeitervertretung zu bilden; </a:t>
              </a:r>
              <a:r>
                <a:rPr lang="de-DE" sz="1200" i="1" dirty="0" smtClean="0">
                  <a:cs typeface="Arial" pitchFamily="34" charset="0"/>
                </a:rPr>
                <a:t>bei zwei Mitarbeitervertretungen genügt der Antrag einer Mitarbeitervertretung.</a:t>
              </a:r>
              <a:endParaRPr lang="de-DE" sz="1200" i="1" dirty="0">
                <a:cs typeface="Arial" pitchFamily="34" charset="0"/>
              </a:endParaRPr>
            </a:p>
          </p:txBody>
        </p:sp>
      </p:grpSp>
      <p:sp>
        <p:nvSpPr>
          <p:cNvPr id="25" name="Rechteck 24"/>
          <p:cNvSpPr/>
          <p:nvPr/>
        </p:nvSpPr>
        <p:spPr>
          <a:xfrm>
            <a:off x="2714612" y="5143512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cs typeface="Arial" pitchFamily="34" charset="0"/>
              </a:rPr>
              <a:t>( 3 ) </a:t>
            </a:r>
            <a:r>
              <a:rPr lang="de-DE" sz="1400" dirty="0" smtClean="0">
                <a:cs typeface="Arial" pitchFamily="34" charset="0"/>
              </a:rPr>
              <a:t>Die Gesamtmitarbeitervertretung des Dienststellenverbundes ist zuständig </a:t>
            </a:r>
          </a:p>
          <a:p>
            <a:r>
              <a:rPr lang="de-DE" sz="1400" dirty="0" smtClean="0">
                <a:cs typeface="Arial" pitchFamily="34" charset="0"/>
              </a:rPr>
              <a:t>für die Aufgaben der MAV, soweit sie Mitarbeitende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aus mehreren oder allen Dienststellen </a:t>
            </a:r>
            <a:r>
              <a:rPr lang="de-DE" sz="1400" dirty="0" smtClean="0">
                <a:cs typeface="Arial" pitchFamily="34" charset="0"/>
              </a:rPr>
              <a:t>des Dienststellenverbundes betreffen.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2643174" y="6000768"/>
            <a:ext cx="5429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i="1" dirty="0" smtClean="0">
                <a:cs typeface="Arial" pitchFamily="34" charset="0"/>
              </a:rPr>
              <a:t>( 4 )  </a:t>
            </a:r>
            <a:r>
              <a:rPr lang="de-DE" sz="1200" b="1" i="1" dirty="0" smtClean="0">
                <a:cs typeface="Arial" pitchFamily="34" charset="0"/>
              </a:rPr>
              <a:t>Für die Gesamtmitarbeitervertretung des Dienststellenverbundes</a:t>
            </a:r>
          </a:p>
          <a:p>
            <a:r>
              <a:rPr lang="de-DE" sz="1200" b="1" i="1" dirty="0" smtClean="0">
                <a:cs typeface="Arial" pitchFamily="34" charset="0"/>
              </a:rPr>
              <a:t>       gelten im Übrigen die Vorschriften des § 6 Absätze 3 bis 6 sinngemäß.</a:t>
            </a:r>
            <a:endParaRPr lang="de-DE" sz="1200" b="1" i="1" dirty="0"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357422" y="350043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357422" y="264318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1" name="AutoShape 22"/>
          <p:cNvSpPr>
            <a:spLocks noChangeArrowheads="1"/>
          </p:cNvSpPr>
          <p:nvPr/>
        </p:nvSpPr>
        <p:spPr bwMode="auto">
          <a:xfrm rot="10800000" flipH="1">
            <a:off x="2000232" y="350043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2" name="AutoShape 22"/>
          <p:cNvSpPr>
            <a:spLocks noChangeArrowheads="1"/>
          </p:cNvSpPr>
          <p:nvPr/>
        </p:nvSpPr>
        <p:spPr bwMode="auto">
          <a:xfrm rot="10800000" flipH="1">
            <a:off x="2357422" y="542926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4" name="AutoShape 22"/>
          <p:cNvSpPr>
            <a:spLocks noChangeArrowheads="1"/>
          </p:cNvSpPr>
          <p:nvPr/>
        </p:nvSpPr>
        <p:spPr bwMode="auto">
          <a:xfrm rot="10800000" flipH="1">
            <a:off x="2357422" y="442913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grpSp>
        <p:nvGrpSpPr>
          <p:cNvPr id="34" name="Gruppieren 6"/>
          <p:cNvGrpSpPr/>
          <p:nvPr/>
        </p:nvGrpSpPr>
        <p:grpSpPr>
          <a:xfrm>
            <a:off x="642910" y="571480"/>
            <a:ext cx="6715172" cy="866004"/>
            <a:chOff x="642910" y="571480"/>
            <a:chExt cx="6715172" cy="866004"/>
          </a:xfrm>
        </p:grpSpPr>
        <p:sp>
          <p:nvSpPr>
            <p:cNvPr id="48" name="Rechteck 47"/>
            <p:cNvSpPr/>
            <p:nvPr/>
          </p:nvSpPr>
          <p:spPr bwMode="auto">
            <a:xfrm>
              <a:off x="642910" y="857232"/>
              <a:ext cx="6715172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49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H="1">
              <a:off x="714348" y="571480"/>
              <a:ext cx="2357454" cy="866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0" name="Rechteck 49"/>
            <p:cNvSpPr/>
            <p:nvPr/>
          </p:nvSpPr>
          <p:spPr>
            <a:xfrm>
              <a:off x="3357554" y="857232"/>
              <a:ext cx="3070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  <a:cs typeface="Arial" pitchFamily="34" charset="0"/>
                </a:rPr>
                <a:t>Mitarbeitervertretungsgesetz EKD</a:t>
              </a:r>
              <a:endParaRPr lang="de-DE" sz="1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5" grpId="0"/>
      <p:bldP spid="26" grpId="0"/>
      <p:bldP spid="29" grpId="0" animBg="1"/>
      <p:bldP spid="30" grpId="0" animBg="1"/>
      <p:bldP spid="41" grpId="0" animBg="1"/>
      <p:bldP spid="42" grpId="0" animBg="1"/>
      <p:bldP spid="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0" y="0"/>
            <a:ext cx="285748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3428992" y="5929330"/>
            <a:ext cx="4786346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40" name="Rechteck 39"/>
          <p:cNvSpPr/>
          <p:nvPr/>
        </p:nvSpPr>
        <p:spPr bwMode="auto">
          <a:xfrm>
            <a:off x="2143108" y="4286256"/>
            <a:ext cx="6643734" cy="114300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9" name="Rechteck 38"/>
          <p:cNvSpPr/>
          <p:nvPr/>
        </p:nvSpPr>
        <p:spPr bwMode="auto">
          <a:xfrm>
            <a:off x="2143108" y="3143248"/>
            <a:ext cx="6643733" cy="928694"/>
          </a:xfrm>
          <a:prstGeom prst="rect">
            <a:avLst/>
          </a:prstGeom>
          <a:solidFill>
            <a:srgbClr val="FFFF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10800000" flipH="1">
            <a:off x="2071670" y="507207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000232" y="328612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1643042" y="328612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hteck 1"/>
          <p:cNvSpPr>
            <a:spLocks noChangeArrowheads="1"/>
          </p:cNvSpPr>
          <p:nvPr/>
        </p:nvSpPr>
        <p:spPr bwMode="auto">
          <a:xfrm>
            <a:off x="3428992" y="1428736"/>
            <a:ext cx="48245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>
                <a:latin typeface="Calibri" pitchFamily="34" charset="0"/>
              </a:rPr>
              <a:t>§ 35  Allgemeine Aufgaben der Mitarbeitervertretung</a:t>
            </a:r>
          </a:p>
        </p:txBody>
      </p:sp>
      <p:sp>
        <p:nvSpPr>
          <p:cNvPr id="35" name="Rechteck 34"/>
          <p:cNvSpPr/>
          <p:nvPr/>
        </p:nvSpPr>
        <p:spPr>
          <a:xfrm>
            <a:off x="2214546" y="2214554"/>
            <a:ext cx="607223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600" b="1" dirty="0" smtClean="0"/>
              <a:t>Die Mitarbeitervertretung </a:t>
            </a:r>
          </a:p>
          <a:p>
            <a:r>
              <a:rPr lang="de-DE" sz="1600" b="1" dirty="0" smtClean="0"/>
              <a:t>      hat die </a:t>
            </a:r>
            <a:r>
              <a:rPr lang="de-DE" b="1" dirty="0" smtClean="0">
                <a:solidFill>
                  <a:srgbClr val="C00000"/>
                </a:solidFill>
              </a:rPr>
              <a:t>beruflichen, wirtschaftlichen </a:t>
            </a:r>
            <a:r>
              <a:rPr lang="de-DE" sz="1600" b="1" dirty="0" smtClean="0"/>
              <a:t>und </a:t>
            </a:r>
            <a:r>
              <a:rPr lang="de-DE" b="1" dirty="0" smtClean="0">
                <a:solidFill>
                  <a:srgbClr val="C00000"/>
                </a:solidFill>
              </a:rPr>
              <a:t>sozialen </a:t>
            </a:r>
            <a:r>
              <a:rPr lang="de-DE" sz="1600" b="1" dirty="0" smtClean="0"/>
              <a:t>Belange </a:t>
            </a:r>
          </a:p>
          <a:p>
            <a:r>
              <a:rPr lang="de-DE" sz="1600" b="1" dirty="0" smtClean="0"/>
              <a:t>      der Mitarbeiter und Mitarbeiterinnen </a:t>
            </a:r>
            <a:r>
              <a:rPr lang="de-DE" sz="1600" b="1" dirty="0" smtClean="0">
                <a:solidFill>
                  <a:srgbClr val="0000FF"/>
                </a:solidFill>
              </a:rPr>
              <a:t>zu fördern.</a:t>
            </a:r>
            <a:endParaRPr lang="de-DE" sz="1600" b="1" dirty="0">
              <a:solidFill>
                <a:srgbClr val="0000FF"/>
              </a:solidFill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2428860" y="3143248"/>
            <a:ext cx="62865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Sie hat in ihrer </a:t>
            </a:r>
            <a:r>
              <a:rPr lang="de-DE" b="1" dirty="0" smtClean="0">
                <a:solidFill>
                  <a:srgbClr val="0000FF"/>
                </a:solidFill>
              </a:rPr>
              <a:t>Mitverantwortung</a:t>
            </a:r>
            <a:r>
              <a:rPr lang="de-DE" sz="1600" b="1" dirty="0" smtClean="0"/>
              <a:t> für die </a:t>
            </a:r>
            <a:r>
              <a:rPr lang="de-DE" sz="1600" b="1" dirty="0" smtClean="0">
                <a:solidFill>
                  <a:srgbClr val="0000FF"/>
                </a:solidFill>
              </a:rPr>
              <a:t>Aufgaben der Dienststelle </a:t>
            </a:r>
          </a:p>
          <a:p>
            <a:r>
              <a:rPr lang="de-DE" sz="1600" b="1" dirty="0" smtClean="0"/>
              <a:t>das Verständnis für den Auftrag der Kirche zu stärken und für eine </a:t>
            </a:r>
          </a:p>
          <a:p>
            <a:r>
              <a:rPr lang="de-DE" sz="1600" b="1" dirty="0" smtClean="0">
                <a:solidFill>
                  <a:srgbClr val="C00000"/>
                </a:solidFill>
              </a:rPr>
              <a:t>gute Zusammenarbeit </a:t>
            </a:r>
            <a:r>
              <a:rPr lang="de-DE" sz="1600" b="1" dirty="0" smtClean="0"/>
              <a:t>einzutreten.</a:t>
            </a:r>
            <a:endParaRPr lang="de-DE" sz="1600" b="1" dirty="0"/>
          </a:p>
        </p:txBody>
      </p:sp>
      <p:sp>
        <p:nvSpPr>
          <p:cNvPr id="37" name="Rechteck 36"/>
          <p:cNvSpPr/>
          <p:nvPr/>
        </p:nvSpPr>
        <p:spPr>
          <a:xfrm>
            <a:off x="2143108" y="4357694"/>
            <a:ext cx="664373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b="1" dirty="0" smtClean="0"/>
              <a:t>Unbeschadet des Rechts des Mitarbeitenden, persönliche Anliegen der </a:t>
            </a:r>
          </a:p>
          <a:p>
            <a:r>
              <a:rPr lang="de-DE" sz="1400" b="1" dirty="0" smtClean="0"/>
              <a:t>       Dienststellenleitung selbst vorzutragen, soll sich die MAV der Probleme annehmen</a:t>
            </a:r>
          </a:p>
          <a:p>
            <a:r>
              <a:rPr lang="de-DE" sz="1400" b="1" dirty="0" smtClean="0"/>
              <a:t>       und </a:t>
            </a:r>
            <a:r>
              <a:rPr lang="de-DE" sz="1600" b="1" dirty="0" smtClean="0">
                <a:solidFill>
                  <a:srgbClr val="C00000"/>
                </a:solidFill>
              </a:rPr>
              <a:t>die Interessen </a:t>
            </a:r>
            <a:r>
              <a:rPr lang="de-DE" sz="1400" b="1" dirty="0" smtClean="0"/>
              <a:t>auf Veranlassung </a:t>
            </a:r>
            <a:r>
              <a:rPr lang="de-DE" sz="1600" b="1" dirty="0" smtClean="0">
                <a:solidFill>
                  <a:srgbClr val="C00000"/>
                </a:solidFill>
              </a:rPr>
              <a:t>des Mitarbeitenden</a:t>
            </a:r>
            <a:r>
              <a:rPr lang="de-DE" sz="1400" b="1" dirty="0" smtClean="0"/>
              <a:t>, </a:t>
            </a:r>
          </a:p>
          <a:p>
            <a:r>
              <a:rPr lang="de-DE" sz="1400" b="1" dirty="0" smtClean="0"/>
              <a:t>       </a:t>
            </a:r>
            <a:r>
              <a:rPr lang="de-DE" sz="1400" b="1" dirty="0" smtClean="0">
                <a:solidFill>
                  <a:srgbClr val="0000FF"/>
                </a:solidFill>
              </a:rPr>
              <a:t>sofern sie diese für berechtigt hält</a:t>
            </a:r>
            <a:r>
              <a:rPr lang="de-DE" sz="1400" b="1" dirty="0" smtClean="0"/>
              <a:t>, bei der Dienststellenleitung vertreten.</a:t>
            </a:r>
            <a:endParaRPr lang="de-DE" sz="1400" b="1" dirty="0"/>
          </a:p>
        </p:txBody>
      </p:sp>
      <p:sp>
        <p:nvSpPr>
          <p:cNvPr id="45" name="Rechteck 44"/>
          <p:cNvSpPr/>
          <p:nvPr/>
        </p:nvSpPr>
        <p:spPr>
          <a:xfrm>
            <a:off x="2143108" y="5500702"/>
            <a:ext cx="65008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i="1" dirty="0" smtClean="0"/>
              <a:t>( 4 ) </a:t>
            </a:r>
            <a:r>
              <a:rPr lang="de-DE" sz="1400" i="1" dirty="0" smtClean="0"/>
              <a:t>Werden Beschwerden </a:t>
            </a:r>
            <a:r>
              <a:rPr lang="de-DE" sz="1400" b="1" i="1" dirty="0" smtClean="0"/>
              <a:t>eines Mitarbeitenden </a:t>
            </a:r>
            <a:r>
              <a:rPr lang="de-DE" sz="1400" i="1" dirty="0" smtClean="0"/>
              <a:t>in einer Sitzung der MAV erörtert, </a:t>
            </a:r>
          </a:p>
          <a:p>
            <a:r>
              <a:rPr lang="de-DE" sz="1400" i="1" dirty="0" smtClean="0"/>
              <a:t>      hat der Beschwerdeführende das Recht, </a:t>
            </a:r>
            <a:r>
              <a:rPr lang="de-DE" sz="1400" b="1" i="1" dirty="0" smtClean="0">
                <a:solidFill>
                  <a:srgbClr val="C00000"/>
                </a:solidFill>
              </a:rPr>
              <a:t>vor </a:t>
            </a:r>
            <a:r>
              <a:rPr lang="de-DE" sz="1400" b="1" i="1" dirty="0" smtClean="0"/>
              <a:t>einer Entscheidung </a:t>
            </a:r>
            <a:r>
              <a:rPr lang="de-DE" sz="1400" i="1" dirty="0" smtClean="0"/>
              <a:t>von der MAV</a:t>
            </a:r>
          </a:p>
          <a:p>
            <a:r>
              <a:rPr lang="de-DE" sz="1400" i="1" dirty="0" smtClean="0"/>
              <a:t>      gehört zu werden.</a:t>
            </a:r>
            <a:endParaRPr lang="de-DE" sz="1400" i="1" dirty="0"/>
          </a:p>
        </p:txBody>
      </p:sp>
      <p:grpSp>
        <p:nvGrpSpPr>
          <p:cNvPr id="16" name="Gruppieren 6"/>
          <p:cNvGrpSpPr/>
          <p:nvPr/>
        </p:nvGrpSpPr>
        <p:grpSpPr>
          <a:xfrm>
            <a:off x="642910" y="428604"/>
            <a:ext cx="6715172" cy="1285884"/>
            <a:chOff x="642910" y="285728"/>
            <a:chExt cx="6715172" cy="1285884"/>
          </a:xfrm>
        </p:grpSpPr>
        <p:sp>
          <p:nvSpPr>
            <p:cNvPr id="17" name="Rechteck 16"/>
            <p:cNvSpPr/>
            <p:nvPr/>
          </p:nvSpPr>
          <p:spPr bwMode="auto">
            <a:xfrm>
              <a:off x="642910" y="857232"/>
              <a:ext cx="6715172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714348" y="285728"/>
              <a:ext cx="3500462" cy="1285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9" name="Rechteck 18"/>
            <p:cNvSpPr/>
            <p:nvPr/>
          </p:nvSpPr>
          <p:spPr>
            <a:xfrm>
              <a:off x="4214810" y="857232"/>
              <a:ext cx="3070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  <a:cs typeface="Arial" pitchFamily="34" charset="0"/>
                </a:rPr>
                <a:t>Mitarbeitervertretungsgesetz EKD</a:t>
              </a:r>
              <a:endParaRPr lang="de-DE" sz="1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Rechteck 1"/>
          <p:cNvSpPr>
            <a:spLocks noChangeArrowheads="1"/>
          </p:cNvSpPr>
          <p:nvPr/>
        </p:nvSpPr>
        <p:spPr bwMode="auto">
          <a:xfrm>
            <a:off x="575355" y="2520635"/>
            <a:ext cx="1571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/>
            <a:r>
              <a:rPr lang="de-DE" sz="1200" b="1" dirty="0">
                <a:solidFill>
                  <a:srgbClr val="C00000"/>
                </a:solidFill>
              </a:rPr>
              <a:t>…die MAV ist Mitverantwortlich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6" grpId="0" animBg="1"/>
      <p:bldP spid="27" grpId="0" animBg="1"/>
      <p:bldP spid="28" grpId="0" animBg="1"/>
      <p:bldP spid="35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 21"/>
          <p:cNvSpPr>
            <a:spLocks noChangeArrowheads="1"/>
          </p:cNvSpPr>
          <p:nvPr/>
        </p:nvSpPr>
        <p:spPr bwMode="auto">
          <a:xfrm>
            <a:off x="0" y="0"/>
            <a:ext cx="285748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14"/>
          <p:cNvSpPr>
            <a:spLocks noChangeArrowheads="1"/>
          </p:cNvSpPr>
          <p:nvPr/>
        </p:nvSpPr>
        <p:spPr bwMode="auto">
          <a:xfrm>
            <a:off x="2285984" y="1714488"/>
            <a:ext cx="52149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dirty="0">
                <a:latin typeface="Calibri" pitchFamily="34" charset="0"/>
              </a:rPr>
              <a:t>(3)  </a:t>
            </a:r>
            <a:r>
              <a:rPr lang="de-DE" sz="1600" b="1" dirty="0">
                <a:latin typeface="Calibri" pitchFamily="34" charset="0"/>
              </a:rPr>
              <a:t>Die Mitarbeitervertretung </a:t>
            </a:r>
            <a:r>
              <a:rPr lang="de-DE" sz="2000" b="1" dirty="0">
                <a:solidFill>
                  <a:srgbClr val="C00000"/>
                </a:solidFill>
                <a:latin typeface="Calibri" pitchFamily="34" charset="0"/>
              </a:rPr>
              <a:t>soll</a:t>
            </a:r>
            <a:r>
              <a:rPr lang="de-DE" sz="16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de-DE" sz="1600" b="1" dirty="0">
                <a:latin typeface="Calibri" pitchFamily="34" charset="0"/>
              </a:rPr>
              <a:t>insbesondere</a:t>
            </a:r>
            <a:r>
              <a:rPr lang="de-DE" sz="16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11" name="Rechteck 1"/>
          <p:cNvSpPr>
            <a:spLocks noChangeArrowheads="1"/>
          </p:cNvSpPr>
          <p:nvPr/>
        </p:nvSpPr>
        <p:spPr bwMode="auto">
          <a:xfrm>
            <a:off x="2285984" y="3571882"/>
            <a:ext cx="6286500" cy="73818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de-DE" sz="1400" dirty="0">
                <a:latin typeface="Calibri" pitchFamily="34" charset="0"/>
              </a:rPr>
              <a:t>d)   </a:t>
            </a:r>
            <a:r>
              <a:rPr lang="de-DE" sz="1400" b="1" dirty="0">
                <a:latin typeface="Calibri" pitchFamily="34" charset="0"/>
              </a:rPr>
              <a:t>die Eingliederung und berufliche Entwicklung </a:t>
            </a:r>
          </a:p>
          <a:p>
            <a:pPr>
              <a:defRPr/>
            </a:pPr>
            <a:r>
              <a:rPr lang="de-DE" sz="1400" b="1" dirty="0">
                <a:solidFill>
                  <a:srgbClr val="A80000"/>
                </a:solidFill>
                <a:latin typeface="Calibri" pitchFamily="34" charset="0"/>
              </a:rPr>
              <a:t>      </a:t>
            </a:r>
            <a:r>
              <a:rPr lang="de-DE" sz="1400" b="1" dirty="0" err="1">
                <a:solidFill>
                  <a:srgbClr val="A80000"/>
                </a:solidFill>
                <a:latin typeface="Calibri" pitchFamily="34" charset="0"/>
              </a:rPr>
              <a:t>hilfs</a:t>
            </a:r>
            <a:r>
              <a:rPr lang="de-DE" sz="1400" b="1" dirty="0">
                <a:solidFill>
                  <a:srgbClr val="A80000"/>
                </a:solidFill>
                <a:latin typeface="Calibri" pitchFamily="34" charset="0"/>
              </a:rPr>
              <a:t>- und schutzbedürftiger Personen </a:t>
            </a:r>
            <a:r>
              <a:rPr lang="de-DE" sz="1400" b="1" dirty="0">
                <a:latin typeface="Calibri" pitchFamily="34" charset="0"/>
              </a:rPr>
              <a:t>in die Dienststelle fördern und für eine </a:t>
            </a:r>
          </a:p>
          <a:p>
            <a:pPr>
              <a:defRPr/>
            </a:pPr>
            <a:r>
              <a:rPr lang="de-DE" sz="1400" b="1" dirty="0">
                <a:latin typeface="Calibri" pitchFamily="34" charset="0"/>
              </a:rPr>
              <a:t>      ihren Kenntnissen und Fähigkeiten </a:t>
            </a:r>
            <a:r>
              <a:rPr lang="de-DE" sz="1400" b="1" dirty="0">
                <a:solidFill>
                  <a:srgbClr val="A80000"/>
                </a:solidFill>
                <a:latin typeface="Calibri" pitchFamily="34" charset="0"/>
              </a:rPr>
              <a:t>entsprechende Beschäftigung </a:t>
            </a:r>
            <a:r>
              <a:rPr lang="de-DE" sz="1400" b="1" dirty="0">
                <a:latin typeface="Calibri" pitchFamily="34" charset="0"/>
              </a:rPr>
              <a:t>eintreten,</a:t>
            </a:r>
          </a:p>
        </p:txBody>
      </p:sp>
      <p:sp>
        <p:nvSpPr>
          <p:cNvPr id="13" name="Rechteck 12"/>
          <p:cNvSpPr/>
          <p:nvPr/>
        </p:nvSpPr>
        <p:spPr>
          <a:xfrm>
            <a:off x="2285984" y="2143121"/>
            <a:ext cx="6286500" cy="523875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de-DE" sz="1400" dirty="0">
                <a:latin typeface="Calibri" pitchFamily="34" charset="0"/>
              </a:rPr>
              <a:t>a)   </a:t>
            </a:r>
            <a:r>
              <a:rPr lang="de-DE" sz="1400" b="1" dirty="0">
                <a:solidFill>
                  <a:srgbClr val="A80000"/>
                </a:solidFill>
                <a:latin typeface="Calibri" pitchFamily="34" charset="0"/>
              </a:rPr>
              <a:t>Maßnahmen anregen</a:t>
            </a:r>
            <a:r>
              <a:rPr lang="de-DE" sz="1400" b="1" dirty="0">
                <a:latin typeface="Calibri" pitchFamily="34" charset="0"/>
              </a:rPr>
              <a:t>, </a:t>
            </a:r>
          </a:p>
          <a:p>
            <a:pPr>
              <a:defRPr/>
            </a:pPr>
            <a:r>
              <a:rPr lang="de-DE" sz="1400" b="1" dirty="0">
                <a:latin typeface="Calibri" pitchFamily="34" charset="0"/>
              </a:rPr>
              <a:t>      die der Arbeit in der Dienststelle und ihren Mitarbeitenden dienen</a:t>
            </a:r>
            <a:endParaRPr lang="de-DE" sz="800" b="1" dirty="0">
              <a:latin typeface="Calibri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2285984" y="2786058"/>
            <a:ext cx="6286500" cy="523875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de-DE" sz="1400" dirty="0">
                <a:latin typeface="Calibri" pitchFamily="34" charset="0"/>
              </a:rPr>
              <a:t>b)   </a:t>
            </a:r>
            <a:r>
              <a:rPr lang="de-DE" sz="1400" b="1" dirty="0">
                <a:solidFill>
                  <a:srgbClr val="A80000"/>
                </a:solidFill>
                <a:latin typeface="Calibri" pitchFamily="34" charset="0"/>
              </a:rPr>
              <a:t>dafür eintreten</a:t>
            </a:r>
            <a:r>
              <a:rPr lang="de-DE" sz="1400" b="1" dirty="0">
                <a:latin typeface="Calibri" pitchFamily="34" charset="0"/>
              </a:rPr>
              <a:t>, dass die </a:t>
            </a:r>
            <a:r>
              <a:rPr lang="de-DE" sz="1400" b="1" dirty="0">
                <a:solidFill>
                  <a:srgbClr val="0000FF"/>
                </a:solidFill>
                <a:latin typeface="Calibri" pitchFamily="34" charset="0"/>
              </a:rPr>
              <a:t>arbeits-, sozial- und dienstrechtlichen </a:t>
            </a:r>
            <a:r>
              <a:rPr lang="de-DE" sz="1400" b="1" dirty="0">
                <a:latin typeface="Calibri" pitchFamily="34" charset="0"/>
              </a:rPr>
              <a:t>Bestimmungen,</a:t>
            </a:r>
          </a:p>
          <a:p>
            <a:pPr>
              <a:defRPr/>
            </a:pPr>
            <a:r>
              <a:rPr lang="de-DE" sz="1400" b="1" dirty="0">
                <a:latin typeface="Calibri" pitchFamily="34" charset="0"/>
              </a:rPr>
              <a:t>      Vereinbarungen und Anordnungen eingehalten werden</a:t>
            </a:r>
            <a:endParaRPr lang="de-DE" sz="800" b="1" dirty="0">
              <a:latin typeface="Calibri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2285984" y="5857892"/>
            <a:ext cx="6286500" cy="523875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de-DE" sz="1400" dirty="0">
                <a:latin typeface="Calibri" pitchFamily="34" charset="0"/>
              </a:rPr>
              <a:t>g)   </a:t>
            </a:r>
            <a:r>
              <a:rPr lang="de-DE" sz="1400" b="1" dirty="0">
                <a:latin typeface="Calibri" pitchFamily="34" charset="0"/>
              </a:rPr>
              <a:t>Maßnahmen des </a:t>
            </a:r>
            <a:r>
              <a:rPr lang="de-DE" sz="1400" b="1" dirty="0">
                <a:solidFill>
                  <a:srgbClr val="A80000"/>
                </a:solidFill>
                <a:latin typeface="Calibri" pitchFamily="34" charset="0"/>
              </a:rPr>
              <a:t>Arbeits- und Gesundheitsschutzes </a:t>
            </a:r>
            <a:r>
              <a:rPr lang="de-DE" sz="1400" b="1" dirty="0">
                <a:latin typeface="Calibri" pitchFamily="34" charset="0"/>
              </a:rPr>
              <a:t>und des betrieblichen</a:t>
            </a:r>
          </a:p>
          <a:p>
            <a:pPr>
              <a:defRPr/>
            </a:pPr>
            <a:r>
              <a:rPr lang="de-DE" sz="1400" b="1" dirty="0">
                <a:solidFill>
                  <a:srgbClr val="A80000"/>
                </a:solidFill>
                <a:latin typeface="Calibri" pitchFamily="34" charset="0"/>
              </a:rPr>
              <a:t>     </a:t>
            </a:r>
            <a:r>
              <a:rPr lang="de-DE" sz="1400" b="1" dirty="0">
                <a:solidFill>
                  <a:srgbClr val="0033CC"/>
                </a:solidFill>
                <a:latin typeface="Calibri" pitchFamily="34" charset="0"/>
              </a:rPr>
              <a:t> Umweltschutzes </a:t>
            </a:r>
            <a:r>
              <a:rPr lang="de-DE" sz="1400" b="1" dirty="0">
                <a:latin typeface="Calibri" pitchFamily="34" charset="0"/>
              </a:rPr>
              <a:t>fördern.</a:t>
            </a:r>
          </a:p>
        </p:txBody>
      </p:sp>
      <p:sp>
        <p:nvSpPr>
          <p:cNvPr id="16" name="Rechteck 15"/>
          <p:cNvSpPr/>
          <p:nvPr/>
        </p:nvSpPr>
        <p:spPr>
          <a:xfrm>
            <a:off x="2285984" y="4429132"/>
            <a:ext cx="6286500" cy="738187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de-DE" sz="1400" dirty="0">
                <a:latin typeface="Calibri" pitchFamily="34" charset="0"/>
              </a:rPr>
              <a:t>e)   </a:t>
            </a:r>
            <a:r>
              <a:rPr lang="de-DE" sz="1400" b="1" dirty="0">
                <a:latin typeface="Calibri" pitchFamily="34" charset="0"/>
              </a:rPr>
              <a:t>für die </a:t>
            </a:r>
            <a:r>
              <a:rPr lang="de-DE" sz="1400" b="1" dirty="0">
                <a:solidFill>
                  <a:srgbClr val="A80000"/>
                </a:solidFill>
                <a:latin typeface="Calibri" pitchFamily="34" charset="0"/>
              </a:rPr>
              <a:t>Gleichstellung und die Gemeinschaft </a:t>
            </a:r>
            <a:r>
              <a:rPr lang="de-DE" sz="1400" b="1" dirty="0">
                <a:latin typeface="Calibri" pitchFamily="34" charset="0"/>
              </a:rPr>
              <a:t>von Frauen und Männern in der </a:t>
            </a:r>
          </a:p>
          <a:p>
            <a:pPr>
              <a:defRPr/>
            </a:pPr>
            <a:r>
              <a:rPr lang="de-DE" sz="1400" b="1" dirty="0">
                <a:latin typeface="Calibri" pitchFamily="34" charset="0"/>
              </a:rPr>
              <a:t>      Dienststelle eintreten und Maßnahmen zur Erreichung dieser Ziele anregen </a:t>
            </a:r>
          </a:p>
          <a:p>
            <a:pPr>
              <a:defRPr/>
            </a:pPr>
            <a:r>
              <a:rPr lang="de-DE" sz="1400" b="1" dirty="0">
                <a:latin typeface="Calibri" pitchFamily="34" charset="0"/>
              </a:rPr>
              <a:t>      sowie an ihrer Umsetzung mitwirken,</a:t>
            </a:r>
          </a:p>
        </p:txBody>
      </p:sp>
      <p:sp>
        <p:nvSpPr>
          <p:cNvPr id="17" name="Rechteck 16"/>
          <p:cNvSpPr/>
          <p:nvPr/>
        </p:nvSpPr>
        <p:spPr>
          <a:xfrm>
            <a:off x="2285984" y="5286388"/>
            <a:ext cx="6286500" cy="307975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de-DE" sz="1400" dirty="0">
                <a:latin typeface="Calibri" pitchFamily="34" charset="0"/>
              </a:rPr>
              <a:t>f)    </a:t>
            </a:r>
            <a:r>
              <a:rPr lang="de-DE" sz="1400" b="1" dirty="0">
                <a:solidFill>
                  <a:srgbClr val="A80000"/>
                </a:solidFill>
                <a:latin typeface="Calibri" pitchFamily="34" charset="0"/>
              </a:rPr>
              <a:t>die Integration </a:t>
            </a:r>
            <a:r>
              <a:rPr lang="de-DE" sz="1400" b="1" dirty="0">
                <a:latin typeface="Calibri" pitchFamily="34" charset="0"/>
              </a:rPr>
              <a:t>ausländischer Mitarbeiter und Mitarbeiterinnen fördern</a:t>
            </a:r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1857359" y="5929329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 rot="10800000" flipH="1">
            <a:off x="1857359" y="285749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auto">
          <a:xfrm rot="10800000" flipH="1">
            <a:off x="1857356" y="385762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2" name="AutoShape 22"/>
          <p:cNvSpPr>
            <a:spLocks noChangeArrowheads="1"/>
          </p:cNvSpPr>
          <p:nvPr/>
        </p:nvSpPr>
        <p:spPr bwMode="auto">
          <a:xfrm rot="10800000" flipH="1">
            <a:off x="1857359" y="4500569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 rot="10800000" flipH="1">
            <a:off x="1857359" y="5357825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3571868" y="1142984"/>
            <a:ext cx="5143536" cy="461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2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1 ) Die MAV hat die </a:t>
            </a:r>
            <a:r>
              <a:rPr lang="de-DE" sz="1200" b="1" i="1" dirty="0">
                <a:solidFill>
                  <a:srgbClr val="C00000"/>
                </a:solidFill>
                <a:latin typeface="Calibri" pitchFamily="34" charset="0"/>
              </a:rPr>
              <a:t>beruflichen, wirtschaftlichen </a:t>
            </a:r>
            <a:r>
              <a:rPr lang="de-DE" sz="1200" b="1" i="1" dirty="0" smtClean="0">
                <a:solidFill>
                  <a:srgbClr val="C00000"/>
                </a:solidFill>
                <a:latin typeface="Calibri" pitchFamily="34" charset="0"/>
              </a:rPr>
              <a:t>und </a:t>
            </a:r>
            <a:r>
              <a:rPr lang="de-DE" sz="1200" b="1" i="1" dirty="0">
                <a:solidFill>
                  <a:srgbClr val="C00000"/>
                </a:solidFill>
                <a:latin typeface="Calibri" pitchFamily="34" charset="0"/>
              </a:rPr>
              <a:t>sozialen Belange </a:t>
            </a:r>
            <a:endParaRPr lang="de-DE" sz="1200" b="1" i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de-DE" sz="1200" b="1" i="1" dirty="0" smtClean="0">
                <a:solidFill>
                  <a:srgbClr val="C00000"/>
                </a:solidFill>
                <a:latin typeface="Calibri" pitchFamily="34" charset="0"/>
              </a:rPr>
              <a:t>                                                                                  </a:t>
            </a:r>
            <a:r>
              <a:rPr lang="de-DE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der </a:t>
            </a:r>
            <a:r>
              <a:rPr lang="de-DE" sz="12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Mitarbeitenden zu fördern. </a:t>
            </a:r>
          </a:p>
        </p:txBody>
      </p:sp>
      <p:grpSp>
        <p:nvGrpSpPr>
          <p:cNvPr id="28" name="Gruppieren 27"/>
          <p:cNvGrpSpPr/>
          <p:nvPr/>
        </p:nvGrpSpPr>
        <p:grpSpPr>
          <a:xfrm>
            <a:off x="500034" y="357166"/>
            <a:ext cx="7286676" cy="1071570"/>
            <a:chOff x="500034" y="357166"/>
            <a:chExt cx="7286676" cy="1071570"/>
          </a:xfrm>
        </p:grpSpPr>
        <p:sp>
          <p:nvSpPr>
            <p:cNvPr id="29" name="Rechteck 28"/>
            <p:cNvSpPr/>
            <p:nvPr/>
          </p:nvSpPr>
          <p:spPr bwMode="auto">
            <a:xfrm>
              <a:off x="500034" y="785794"/>
              <a:ext cx="728667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0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571472" y="357166"/>
              <a:ext cx="2917052" cy="1071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5" name="Rechteck 1"/>
          <p:cNvSpPr>
            <a:spLocks noChangeArrowheads="1"/>
          </p:cNvSpPr>
          <p:nvPr/>
        </p:nvSpPr>
        <p:spPr bwMode="auto">
          <a:xfrm>
            <a:off x="3571868" y="785794"/>
            <a:ext cx="44291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 b="1" dirty="0">
                <a:solidFill>
                  <a:srgbClr val="C00000"/>
                </a:solidFill>
                <a:latin typeface="Calibri" pitchFamily="34" charset="0"/>
              </a:rPr>
              <a:t>§ 35  </a:t>
            </a:r>
            <a:r>
              <a:rPr lang="de-DE" sz="1400" b="1" dirty="0">
                <a:latin typeface="Calibri" pitchFamily="34" charset="0"/>
              </a:rPr>
              <a:t>Allgemeine Aufgaben der Mitarbeitervertretung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1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1"/>
          <p:cNvSpPr>
            <a:spLocks noChangeArrowheads="1"/>
          </p:cNvSpPr>
          <p:nvPr/>
        </p:nvSpPr>
        <p:spPr bwMode="auto">
          <a:xfrm>
            <a:off x="0" y="0"/>
            <a:ext cx="285748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45000"/>
                </a:schemeClr>
              </a:gs>
              <a:gs pos="80000">
                <a:srgbClr val="9CB86E"/>
              </a:gs>
              <a:gs pos="100000">
                <a:srgbClr val="156B13"/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>
              <a:latin typeface="Arial" charset="0"/>
            </a:endParaRPr>
          </a:p>
        </p:txBody>
      </p:sp>
      <p:pic>
        <p:nvPicPr>
          <p:cNvPr id="23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5286388"/>
            <a:ext cx="1135219" cy="1135219"/>
          </a:xfrm>
          <a:prstGeom prst="rect">
            <a:avLst/>
          </a:prstGeom>
          <a:noFill/>
        </p:spPr>
      </p:pic>
      <p:sp>
        <p:nvSpPr>
          <p:cNvPr id="19" name="Rechteck 18"/>
          <p:cNvSpPr/>
          <p:nvPr/>
        </p:nvSpPr>
        <p:spPr bwMode="auto">
          <a:xfrm>
            <a:off x="1785918" y="2571744"/>
            <a:ext cx="6715171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19"/>
          <p:cNvSpPr>
            <a:spLocks noChangeArrowheads="1"/>
          </p:cNvSpPr>
          <p:nvPr/>
        </p:nvSpPr>
        <p:spPr bwMode="auto">
          <a:xfrm>
            <a:off x="2428860" y="2643182"/>
            <a:ext cx="526060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 dirty="0">
                <a:cs typeface="Arial" pitchFamily="34" charset="0"/>
              </a:rPr>
              <a:t>Die MAV mischt sich nicht ein weil es ihr Spaß macht </a:t>
            </a:r>
          </a:p>
        </p:txBody>
      </p:sp>
      <p:sp>
        <p:nvSpPr>
          <p:cNvPr id="5" name="Rechteck 20"/>
          <p:cNvSpPr>
            <a:spLocks noChangeArrowheads="1"/>
          </p:cNvSpPr>
          <p:nvPr/>
        </p:nvSpPr>
        <p:spPr bwMode="auto">
          <a:xfrm>
            <a:off x="4786314" y="2928934"/>
            <a:ext cx="32351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 dirty="0">
                <a:cs typeface="Arial" pitchFamily="34" charset="0"/>
              </a:rPr>
              <a:t>oder um sich wichtig zu machen</a:t>
            </a:r>
          </a:p>
        </p:txBody>
      </p:sp>
      <p:grpSp>
        <p:nvGrpSpPr>
          <p:cNvPr id="24" name="Gruppieren 23"/>
          <p:cNvGrpSpPr/>
          <p:nvPr/>
        </p:nvGrpSpPr>
        <p:grpSpPr>
          <a:xfrm>
            <a:off x="1785918" y="3500436"/>
            <a:ext cx="6715172" cy="1571638"/>
            <a:chOff x="1607323" y="3407969"/>
            <a:chExt cx="6715172" cy="1571638"/>
          </a:xfrm>
        </p:grpSpPr>
        <p:sp>
          <p:nvSpPr>
            <p:cNvPr id="18" name="Rechteck 17"/>
            <p:cNvSpPr/>
            <p:nvPr/>
          </p:nvSpPr>
          <p:spPr bwMode="auto">
            <a:xfrm>
              <a:off x="1607323" y="3407971"/>
              <a:ext cx="6715172" cy="1571636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40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7" name="Gruppieren 80"/>
            <p:cNvGrpSpPr>
              <a:grpSpLocks/>
            </p:cNvGrpSpPr>
            <p:nvPr/>
          </p:nvGrpSpPr>
          <p:grpSpPr bwMode="auto">
            <a:xfrm>
              <a:off x="1821657" y="3407969"/>
              <a:ext cx="5960768" cy="1471650"/>
              <a:chOff x="2214550" y="2786044"/>
              <a:chExt cx="5960735" cy="1471764"/>
            </a:xfrm>
            <a:noFill/>
          </p:grpSpPr>
          <p:sp>
            <p:nvSpPr>
              <p:cNvPr id="8" name="Rechteck 12"/>
              <p:cNvSpPr>
                <a:spLocks noChangeArrowheads="1"/>
              </p:cNvSpPr>
              <p:nvPr/>
            </p:nvSpPr>
            <p:spPr bwMode="auto">
              <a:xfrm>
                <a:off x="2714593" y="3500478"/>
                <a:ext cx="4599183" cy="461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sz="1600" b="1" dirty="0">
                    <a:cs typeface="Arial" pitchFamily="34" charset="0"/>
                  </a:rPr>
                  <a:t>Aufgabe der MAV </a:t>
                </a:r>
                <a:r>
                  <a:rPr lang="de-DE" b="1" dirty="0">
                    <a:cs typeface="Arial" pitchFamily="34" charset="0"/>
                  </a:rPr>
                  <a:t>ist </a:t>
                </a:r>
                <a:r>
                  <a:rPr lang="de-DE" sz="2400" b="1" dirty="0">
                    <a:solidFill>
                      <a:srgbClr val="C00000"/>
                    </a:solidFill>
                    <a:cs typeface="Arial" pitchFamily="34" charset="0"/>
                  </a:rPr>
                  <a:t>nicht</a:t>
                </a:r>
                <a:r>
                  <a:rPr lang="de-DE" b="1" dirty="0">
                    <a:solidFill>
                      <a:srgbClr val="C00000"/>
                    </a:solidFill>
                    <a:cs typeface="Arial" pitchFamily="34" charset="0"/>
                  </a:rPr>
                  <a:t> </a:t>
                </a:r>
                <a:r>
                  <a:rPr lang="de-DE" b="1" dirty="0">
                    <a:cs typeface="Arial" pitchFamily="34" charset="0"/>
                  </a:rPr>
                  <a:t>die Kontrolle der GL</a:t>
                </a:r>
              </a:p>
            </p:txBody>
          </p:sp>
          <p:sp>
            <p:nvSpPr>
              <p:cNvPr id="9" name="Rechteck 15"/>
              <p:cNvSpPr>
                <a:spLocks noChangeArrowheads="1"/>
              </p:cNvSpPr>
              <p:nvPr/>
            </p:nvSpPr>
            <p:spPr bwMode="auto">
              <a:xfrm>
                <a:off x="2571718" y="3857697"/>
                <a:ext cx="5500696" cy="40011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de-DE" b="1" dirty="0">
                    <a:cs typeface="Arial" pitchFamily="34" charset="0"/>
                  </a:rPr>
                  <a:t>sondern die </a:t>
                </a:r>
                <a:r>
                  <a:rPr lang="de-DE" b="1" dirty="0" smtClean="0">
                    <a:solidFill>
                      <a:srgbClr val="0000FF"/>
                    </a:solidFill>
                    <a:cs typeface="Arial" pitchFamily="34" charset="0"/>
                  </a:rPr>
                  <a:t>Interessen</a:t>
                </a:r>
                <a:r>
                  <a:rPr lang="de-DE" sz="2000" b="1" dirty="0" smtClean="0">
                    <a:solidFill>
                      <a:srgbClr val="0000FF"/>
                    </a:solidFill>
                    <a:cs typeface="Arial" pitchFamily="34" charset="0"/>
                  </a:rPr>
                  <a:t>vertretung</a:t>
                </a:r>
                <a:r>
                  <a:rPr lang="de-DE" b="1" dirty="0" smtClean="0">
                    <a:cs typeface="Arial" pitchFamily="34" charset="0"/>
                  </a:rPr>
                  <a:t> </a:t>
                </a:r>
                <a:r>
                  <a:rPr lang="de-DE" b="1" dirty="0">
                    <a:cs typeface="Arial" pitchFamily="34" charset="0"/>
                  </a:rPr>
                  <a:t>der Mitarbeitenden</a:t>
                </a:r>
              </a:p>
            </p:txBody>
          </p:sp>
          <p:sp>
            <p:nvSpPr>
              <p:cNvPr id="10" name="Rechteck 21"/>
              <p:cNvSpPr>
                <a:spLocks noChangeArrowheads="1"/>
              </p:cNvSpPr>
              <p:nvPr/>
            </p:nvSpPr>
            <p:spPr bwMode="auto">
              <a:xfrm>
                <a:off x="2214550" y="2786044"/>
                <a:ext cx="5126632" cy="4617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b="1" dirty="0">
                    <a:cs typeface="Arial" pitchFamily="34" charset="0"/>
                  </a:rPr>
                  <a:t>Die MAV hat dazu einen </a:t>
                </a:r>
                <a:r>
                  <a:rPr lang="de-DE" sz="2400" b="1" dirty="0">
                    <a:solidFill>
                      <a:srgbClr val="C00000"/>
                    </a:solidFill>
                    <a:cs typeface="Arial" pitchFamily="34" charset="0"/>
                  </a:rPr>
                  <a:t>gesetzlichen Auftrag</a:t>
                </a:r>
              </a:p>
            </p:txBody>
          </p:sp>
          <p:sp>
            <p:nvSpPr>
              <p:cNvPr id="11" name="Rechteck 22"/>
              <p:cNvSpPr>
                <a:spLocks noChangeArrowheads="1"/>
              </p:cNvSpPr>
              <p:nvPr/>
            </p:nvSpPr>
            <p:spPr bwMode="auto">
              <a:xfrm>
                <a:off x="4357658" y="3143259"/>
                <a:ext cx="3817627" cy="40014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de-DE" b="1" dirty="0">
                    <a:cs typeface="Arial" pitchFamily="34" charset="0"/>
                  </a:rPr>
                  <a:t>und das </a:t>
                </a:r>
                <a:r>
                  <a:rPr lang="de-DE" sz="2000" b="1" dirty="0">
                    <a:solidFill>
                      <a:srgbClr val="0000FF"/>
                    </a:solidFill>
                    <a:cs typeface="Arial" pitchFamily="34" charset="0"/>
                  </a:rPr>
                  <a:t>Mandat </a:t>
                </a:r>
                <a:r>
                  <a:rPr lang="de-DE" b="1" dirty="0">
                    <a:cs typeface="Arial" pitchFamily="34" charset="0"/>
                  </a:rPr>
                  <a:t>der Mitarbeitenden </a:t>
                </a:r>
              </a:p>
            </p:txBody>
          </p:sp>
        </p:grpSp>
      </p:grpSp>
      <p:sp>
        <p:nvSpPr>
          <p:cNvPr id="13" name="Rechteck 23"/>
          <p:cNvSpPr>
            <a:spLocks noChangeArrowheads="1"/>
          </p:cNvSpPr>
          <p:nvPr/>
        </p:nvSpPr>
        <p:spPr bwMode="auto">
          <a:xfrm>
            <a:off x="2285985" y="1785926"/>
            <a:ext cx="5786478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b="1" dirty="0">
                <a:cs typeface="Arial" pitchFamily="34" charset="0"/>
              </a:rPr>
              <a:t>Die MAV steht in der </a:t>
            </a:r>
          </a:p>
          <a:p>
            <a:pPr algn="ctr"/>
            <a:r>
              <a:rPr lang="de-DE" sz="2000" b="1" dirty="0">
                <a:solidFill>
                  <a:srgbClr val="C00000"/>
                </a:solidFill>
                <a:cs typeface="Arial" pitchFamily="34" charset="0"/>
              </a:rPr>
              <a:t>Mitverantwortung</a:t>
            </a:r>
            <a:r>
              <a:rPr lang="de-DE" sz="2000" b="1" dirty="0">
                <a:cs typeface="Arial" pitchFamily="34" charset="0"/>
              </a:rPr>
              <a:t> </a:t>
            </a:r>
            <a:r>
              <a:rPr lang="de-DE" sz="2000" b="1" dirty="0" smtClean="0">
                <a:cs typeface="Arial" pitchFamily="34" charset="0"/>
              </a:rPr>
              <a:t> </a:t>
            </a:r>
            <a:r>
              <a:rPr lang="de-DE" sz="1600" b="1" dirty="0" smtClean="0">
                <a:cs typeface="Arial" pitchFamily="34" charset="0"/>
              </a:rPr>
              <a:t>für </a:t>
            </a:r>
            <a:r>
              <a:rPr lang="de-DE" sz="1600" b="1" dirty="0">
                <a:cs typeface="Arial" pitchFamily="34" charset="0"/>
              </a:rPr>
              <a:t>die Aufgaben der Dienststelle </a:t>
            </a:r>
            <a:endParaRPr lang="de-DE" sz="1600" dirty="0">
              <a:cs typeface="Arial" pitchFamily="34" charset="0"/>
            </a:endParaRPr>
          </a:p>
        </p:txBody>
      </p:sp>
      <p:sp>
        <p:nvSpPr>
          <p:cNvPr id="14" name="Rechteck 13"/>
          <p:cNvSpPr>
            <a:spLocks noChangeArrowheads="1"/>
          </p:cNvSpPr>
          <p:nvPr/>
        </p:nvSpPr>
        <p:spPr bwMode="auto">
          <a:xfrm>
            <a:off x="2571736" y="5214950"/>
            <a:ext cx="5929354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b="1" dirty="0">
                <a:cs typeface="Arial" pitchFamily="34" charset="0"/>
              </a:rPr>
              <a:t>zur Ausübung ihrer Aufgaben sind der MAV    </a:t>
            </a:r>
            <a:endParaRPr lang="de-DE" b="1" dirty="0" smtClean="0">
              <a:cs typeface="Arial" pitchFamily="34" charset="0"/>
            </a:endParaRPr>
          </a:p>
          <a:p>
            <a:r>
              <a:rPr lang="de-DE" b="1" dirty="0" smtClean="0">
                <a:cs typeface="Arial" pitchFamily="34" charset="0"/>
              </a:rPr>
              <a:t>                              im </a:t>
            </a:r>
            <a:r>
              <a:rPr lang="de-DE" sz="2000" b="1" dirty="0">
                <a:solidFill>
                  <a:srgbClr val="C00000"/>
                </a:solidFill>
                <a:cs typeface="Arial" pitchFamily="34" charset="0"/>
              </a:rPr>
              <a:t>M</a:t>
            </a:r>
            <a:r>
              <a:rPr lang="de-DE" b="1" dirty="0">
                <a:cs typeface="Arial" pitchFamily="34" charset="0"/>
              </a:rPr>
              <a:t>itarbeiter</a:t>
            </a:r>
            <a:r>
              <a:rPr lang="de-DE" sz="2000" b="1" dirty="0">
                <a:solidFill>
                  <a:srgbClr val="C00000"/>
                </a:solidFill>
                <a:cs typeface="Arial" pitchFamily="34" charset="0"/>
              </a:rPr>
              <a:t>V</a:t>
            </a:r>
            <a:r>
              <a:rPr lang="de-DE" b="1" dirty="0">
                <a:cs typeface="Arial" pitchFamily="34" charset="0"/>
              </a:rPr>
              <a:t>ertretungs</a:t>
            </a:r>
            <a:r>
              <a:rPr lang="de-DE" sz="2000" b="1" dirty="0">
                <a:solidFill>
                  <a:srgbClr val="C00000"/>
                </a:solidFill>
                <a:cs typeface="Arial" pitchFamily="34" charset="0"/>
              </a:rPr>
              <a:t>G</a:t>
            </a:r>
            <a:r>
              <a:rPr lang="de-DE" b="1" dirty="0">
                <a:cs typeface="Arial" pitchFamily="34" charset="0"/>
              </a:rPr>
              <a:t>esetz </a:t>
            </a:r>
            <a:endParaRPr lang="de-DE" b="1" dirty="0" smtClean="0">
              <a:cs typeface="Arial" pitchFamily="34" charset="0"/>
            </a:endParaRPr>
          </a:p>
          <a:p>
            <a:r>
              <a:rPr lang="de-DE" sz="2400" b="1" dirty="0" smtClean="0">
                <a:solidFill>
                  <a:srgbClr val="C00000"/>
                </a:solidFill>
                <a:cs typeface="Arial" pitchFamily="34" charset="0"/>
              </a:rPr>
              <a:t>              Rechte</a:t>
            </a:r>
            <a:r>
              <a:rPr lang="de-DE" sz="2400" b="1" dirty="0" smtClean="0">
                <a:solidFill>
                  <a:srgbClr val="0000FF"/>
                </a:solidFill>
                <a:cs typeface="Arial" pitchFamily="34" charset="0"/>
              </a:rPr>
              <a:t> </a:t>
            </a:r>
            <a:r>
              <a:rPr lang="de-DE" b="1" dirty="0" smtClean="0">
                <a:cs typeface="Arial" pitchFamily="34" charset="0"/>
              </a:rPr>
              <a:t>und</a:t>
            </a:r>
            <a:r>
              <a:rPr lang="de-DE" sz="2400" b="1" dirty="0" smtClean="0">
                <a:cs typeface="Arial" pitchFamily="34" charset="0"/>
              </a:rPr>
              <a:t> </a:t>
            </a:r>
            <a:r>
              <a:rPr lang="de-DE" sz="2400" b="1" dirty="0" smtClean="0">
                <a:solidFill>
                  <a:srgbClr val="0000FF"/>
                </a:solidFill>
                <a:cs typeface="Arial" pitchFamily="34" charset="0"/>
              </a:rPr>
              <a:t>Schutz </a:t>
            </a:r>
            <a:r>
              <a:rPr lang="de-DE" b="1" dirty="0" smtClean="0">
                <a:cs typeface="Arial" pitchFamily="34" charset="0"/>
              </a:rPr>
              <a:t>vorgegeben</a:t>
            </a:r>
            <a:endParaRPr lang="de-DE" b="1" dirty="0">
              <a:cs typeface="Arial" pitchFamily="34" charset="0"/>
            </a:endParaRPr>
          </a:p>
        </p:txBody>
      </p:sp>
      <p:grpSp>
        <p:nvGrpSpPr>
          <p:cNvPr id="20" name="Gruppieren 6"/>
          <p:cNvGrpSpPr/>
          <p:nvPr/>
        </p:nvGrpSpPr>
        <p:grpSpPr>
          <a:xfrm>
            <a:off x="642910" y="428604"/>
            <a:ext cx="6715172" cy="1285884"/>
            <a:chOff x="642910" y="285728"/>
            <a:chExt cx="6715172" cy="1285884"/>
          </a:xfrm>
        </p:grpSpPr>
        <p:sp>
          <p:nvSpPr>
            <p:cNvPr id="21" name="Rechteck 20"/>
            <p:cNvSpPr/>
            <p:nvPr/>
          </p:nvSpPr>
          <p:spPr bwMode="auto">
            <a:xfrm>
              <a:off x="642910" y="857232"/>
              <a:ext cx="6715172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2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flipH="1">
              <a:off x="714348" y="285728"/>
              <a:ext cx="3500462" cy="1285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6" name="Rechteck 15"/>
          <p:cNvSpPr/>
          <p:nvPr/>
        </p:nvSpPr>
        <p:spPr>
          <a:xfrm>
            <a:off x="4357686" y="1000108"/>
            <a:ext cx="27860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dirty="0" smtClean="0">
                <a:solidFill>
                  <a:srgbClr val="0033CC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MAV </a:t>
            </a:r>
            <a:r>
              <a:rPr lang="de-DE" sz="1400" b="1" dirty="0">
                <a:solidFill>
                  <a:srgbClr val="0033CC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in der Mitverantwortung </a:t>
            </a:r>
            <a:endParaRPr lang="de-DE" sz="1400" dirty="0">
              <a:solidFill>
                <a:srgbClr val="0033CC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hteck 47"/>
          <p:cNvSpPr>
            <a:spLocks noChangeArrowheads="1"/>
          </p:cNvSpPr>
          <p:nvPr/>
        </p:nvSpPr>
        <p:spPr bwMode="auto">
          <a:xfrm>
            <a:off x="-11783" y="0"/>
            <a:ext cx="328611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2714612" y="5000636"/>
            <a:ext cx="6000792" cy="64293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400"/>
          </a:p>
        </p:txBody>
      </p:sp>
      <p:sp>
        <p:nvSpPr>
          <p:cNvPr id="39" name="Rechteck 38"/>
          <p:cNvSpPr/>
          <p:nvPr/>
        </p:nvSpPr>
        <p:spPr bwMode="auto">
          <a:xfrm>
            <a:off x="2714612" y="3786190"/>
            <a:ext cx="6000792" cy="7143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 bwMode="auto">
          <a:xfrm>
            <a:off x="2714612" y="3214686"/>
            <a:ext cx="6000792" cy="50006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0" name="Rechteck 29"/>
          <p:cNvSpPr/>
          <p:nvPr/>
        </p:nvSpPr>
        <p:spPr bwMode="auto">
          <a:xfrm>
            <a:off x="2714612" y="2357430"/>
            <a:ext cx="6000792" cy="7143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11274" name="Rechteck 462"/>
          <p:cNvSpPr>
            <a:spLocks noChangeArrowheads="1"/>
          </p:cNvSpPr>
          <p:nvPr/>
        </p:nvSpPr>
        <p:spPr bwMode="auto">
          <a:xfrm>
            <a:off x="4572000" y="2357430"/>
            <a:ext cx="400052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/>
              <a:t>    5 – 15 </a:t>
            </a:r>
            <a:r>
              <a:rPr lang="de-DE" sz="1400" dirty="0" smtClean="0"/>
              <a:t> Wahlberechtigten </a:t>
            </a:r>
            <a:r>
              <a:rPr lang="de-DE" sz="1400" dirty="0"/>
              <a:t>aus </a:t>
            </a:r>
            <a:r>
              <a:rPr lang="de-DE" sz="1400" b="1" dirty="0">
                <a:solidFill>
                  <a:srgbClr val="C00000"/>
                </a:solidFill>
              </a:rPr>
              <a:t>einer</a:t>
            </a:r>
            <a:r>
              <a:rPr lang="de-DE" sz="1400" dirty="0"/>
              <a:t> Person,</a:t>
            </a:r>
          </a:p>
          <a:p>
            <a:r>
              <a:rPr lang="de-DE" sz="1400" dirty="0"/>
              <a:t>  16 – 50 </a:t>
            </a:r>
            <a:r>
              <a:rPr lang="de-DE" sz="1400" dirty="0" smtClean="0"/>
              <a:t> Wahlberechtigten </a:t>
            </a:r>
            <a:r>
              <a:rPr lang="de-DE" sz="1400" dirty="0"/>
              <a:t>aus </a:t>
            </a:r>
            <a:r>
              <a:rPr lang="de-DE" sz="1400" b="1" dirty="0">
                <a:solidFill>
                  <a:srgbClr val="C00000"/>
                </a:solidFill>
              </a:rPr>
              <a:t>drei </a:t>
            </a:r>
            <a:r>
              <a:rPr lang="de-DE" sz="1400" dirty="0"/>
              <a:t>Mitgliedern,</a:t>
            </a:r>
          </a:p>
          <a:p>
            <a:r>
              <a:rPr lang="de-DE" sz="1400" dirty="0"/>
              <a:t>51 – 150 </a:t>
            </a:r>
            <a:r>
              <a:rPr lang="de-DE" sz="1400" dirty="0" smtClean="0"/>
              <a:t> Wahlberechtigten </a:t>
            </a:r>
            <a:r>
              <a:rPr lang="de-DE" sz="1400" dirty="0"/>
              <a:t>aus </a:t>
            </a:r>
            <a:r>
              <a:rPr lang="de-DE" sz="1400" b="1" dirty="0">
                <a:solidFill>
                  <a:srgbClr val="C00000"/>
                </a:solidFill>
              </a:rPr>
              <a:t>fünf</a:t>
            </a:r>
            <a:r>
              <a:rPr lang="de-DE" sz="1400" dirty="0"/>
              <a:t> Mitgliedern,</a:t>
            </a:r>
          </a:p>
        </p:txBody>
      </p:sp>
      <p:sp>
        <p:nvSpPr>
          <p:cNvPr id="11275" name="Rechteck 463"/>
          <p:cNvSpPr>
            <a:spLocks noChangeArrowheads="1"/>
          </p:cNvSpPr>
          <p:nvPr/>
        </p:nvSpPr>
        <p:spPr bwMode="auto">
          <a:xfrm>
            <a:off x="4500562" y="3214686"/>
            <a:ext cx="40719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/>
              <a:t>151 – 300 </a:t>
            </a:r>
            <a:r>
              <a:rPr lang="de-DE" sz="1400" dirty="0" smtClean="0"/>
              <a:t> Wahlberechtigten </a:t>
            </a:r>
            <a:r>
              <a:rPr lang="de-DE" sz="1400" dirty="0"/>
              <a:t>aus </a:t>
            </a:r>
            <a:r>
              <a:rPr lang="de-DE" sz="1400" b="1" dirty="0">
                <a:solidFill>
                  <a:srgbClr val="C00000"/>
                </a:solidFill>
              </a:rPr>
              <a:t>sieben</a:t>
            </a:r>
            <a:r>
              <a:rPr lang="de-DE" sz="1400" dirty="0"/>
              <a:t> Mitgliedern,</a:t>
            </a:r>
          </a:p>
          <a:p>
            <a:r>
              <a:rPr lang="de-DE" sz="1400" dirty="0"/>
              <a:t>301 – 600 </a:t>
            </a:r>
            <a:r>
              <a:rPr lang="de-DE" sz="1400" dirty="0" smtClean="0"/>
              <a:t> Wahlberechtigten </a:t>
            </a:r>
            <a:r>
              <a:rPr lang="de-DE" sz="1400" dirty="0"/>
              <a:t>aus </a:t>
            </a:r>
            <a:r>
              <a:rPr lang="de-DE" sz="1400" b="1" dirty="0">
                <a:solidFill>
                  <a:srgbClr val="C00000"/>
                </a:solidFill>
              </a:rPr>
              <a:t>neun</a:t>
            </a:r>
            <a:r>
              <a:rPr lang="de-DE" sz="1400" dirty="0"/>
              <a:t> Mitgliedern,</a:t>
            </a:r>
          </a:p>
        </p:txBody>
      </p:sp>
      <p:sp>
        <p:nvSpPr>
          <p:cNvPr id="11276" name="Rechteck 464"/>
          <p:cNvSpPr>
            <a:spLocks noChangeArrowheads="1"/>
          </p:cNvSpPr>
          <p:nvPr/>
        </p:nvSpPr>
        <p:spPr bwMode="auto">
          <a:xfrm>
            <a:off x="4214810" y="3786190"/>
            <a:ext cx="45720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/>
              <a:t>   601 – 1.000 </a:t>
            </a:r>
            <a:r>
              <a:rPr lang="de-DE" sz="1400" dirty="0" smtClean="0"/>
              <a:t>  Wahlberechtigten </a:t>
            </a:r>
            <a:r>
              <a:rPr lang="de-DE" sz="1400" dirty="0"/>
              <a:t>aus </a:t>
            </a:r>
            <a:r>
              <a:rPr lang="de-DE" sz="1400" b="1" dirty="0"/>
              <a:t>elf</a:t>
            </a:r>
            <a:r>
              <a:rPr lang="de-DE" sz="1400" dirty="0"/>
              <a:t> Mitgliedern,</a:t>
            </a:r>
          </a:p>
          <a:p>
            <a:r>
              <a:rPr lang="de-DE" sz="1400" dirty="0"/>
              <a:t>1.001 – 1.500 </a:t>
            </a:r>
            <a:r>
              <a:rPr lang="de-DE" sz="1400" dirty="0" smtClean="0"/>
              <a:t> Wahlberechtigten </a:t>
            </a:r>
            <a:r>
              <a:rPr lang="de-DE" sz="1400" dirty="0"/>
              <a:t>aus </a:t>
            </a:r>
            <a:r>
              <a:rPr lang="de-DE" sz="1400" b="1" dirty="0"/>
              <a:t>dreizehn</a:t>
            </a:r>
            <a:r>
              <a:rPr lang="de-DE" sz="1400" dirty="0"/>
              <a:t> Mitgliedern,</a:t>
            </a:r>
          </a:p>
          <a:p>
            <a:r>
              <a:rPr lang="de-DE" sz="1400" dirty="0"/>
              <a:t>1.501 – 2.000 </a:t>
            </a:r>
            <a:r>
              <a:rPr lang="de-DE" sz="1400" dirty="0" smtClean="0"/>
              <a:t> Wahlberechtigten </a:t>
            </a:r>
            <a:r>
              <a:rPr lang="de-DE" sz="1400" dirty="0"/>
              <a:t>aus </a:t>
            </a:r>
            <a:r>
              <a:rPr lang="de-DE" sz="1400" b="1" dirty="0"/>
              <a:t>fünfzehn</a:t>
            </a:r>
            <a:r>
              <a:rPr lang="de-DE" sz="1400" dirty="0"/>
              <a:t> Mitgliedern.</a:t>
            </a:r>
          </a:p>
        </p:txBody>
      </p:sp>
      <p:sp>
        <p:nvSpPr>
          <p:cNvPr id="11277" name="Rechteck 465"/>
          <p:cNvSpPr>
            <a:spLocks noChangeArrowheads="1"/>
          </p:cNvSpPr>
          <p:nvPr/>
        </p:nvSpPr>
        <p:spPr bwMode="auto">
          <a:xfrm>
            <a:off x="3500430" y="4572008"/>
            <a:ext cx="54292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/>
              <a:t>Ab 2.000 erhöht sich die Zahl je angefangene 1.000 um zwei weitere Mitglieder.</a:t>
            </a:r>
          </a:p>
        </p:txBody>
      </p:sp>
      <p:sp>
        <p:nvSpPr>
          <p:cNvPr id="16398" name="Rechteck 466"/>
          <p:cNvSpPr>
            <a:spLocks noChangeArrowheads="1"/>
          </p:cNvSpPr>
          <p:nvPr/>
        </p:nvSpPr>
        <p:spPr bwMode="auto">
          <a:xfrm>
            <a:off x="2714612" y="5786454"/>
            <a:ext cx="600079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000" dirty="0" smtClean="0"/>
              <a:t>( 2 ) </a:t>
            </a:r>
            <a:r>
              <a:rPr lang="de-DE" sz="1400" b="1" dirty="0" smtClean="0">
                <a:solidFill>
                  <a:srgbClr val="C00000"/>
                </a:solidFill>
              </a:rPr>
              <a:t>Veränderungen </a:t>
            </a:r>
            <a:r>
              <a:rPr lang="de-DE" sz="1400" b="1" dirty="0">
                <a:solidFill>
                  <a:srgbClr val="0000FF"/>
                </a:solidFill>
              </a:rPr>
              <a:t>in der Zahl der Wahlberechtigten </a:t>
            </a:r>
            <a:r>
              <a:rPr lang="de-DE" sz="1400" b="1" dirty="0"/>
              <a:t>während der Amtszeit, </a:t>
            </a:r>
          </a:p>
          <a:p>
            <a:pPr>
              <a:defRPr/>
            </a:pPr>
            <a:r>
              <a:rPr lang="de-DE" sz="1400" b="1" dirty="0" smtClean="0">
                <a:solidFill>
                  <a:srgbClr val="C00000"/>
                </a:solidFill>
              </a:rPr>
              <a:t>       haben </a:t>
            </a:r>
            <a:r>
              <a:rPr lang="de-DE" sz="1400" b="1" dirty="0">
                <a:solidFill>
                  <a:srgbClr val="C00000"/>
                </a:solidFill>
              </a:rPr>
              <a:t>keinen Einfluss auf die Zahl </a:t>
            </a:r>
            <a:r>
              <a:rPr lang="de-DE" sz="1400" b="1" dirty="0"/>
              <a:t>der Mitglieder der MAV</a:t>
            </a:r>
          </a:p>
        </p:txBody>
      </p:sp>
      <p:sp>
        <p:nvSpPr>
          <p:cNvPr id="114" name="Rechteck 113"/>
          <p:cNvSpPr>
            <a:spLocks noChangeArrowheads="1"/>
          </p:cNvSpPr>
          <p:nvPr/>
        </p:nvSpPr>
        <p:spPr bwMode="auto">
          <a:xfrm>
            <a:off x="2786050" y="3214686"/>
            <a:ext cx="164305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de-DE" sz="1200" b="1" dirty="0">
                <a:solidFill>
                  <a:srgbClr val="C00000"/>
                </a:solidFill>
              </a:rPr>
              <a:t>…</a:t>
            </a:r>
            <a:r>
              <a:rPr lang="de-DE" sz="1200" b="1" dirty="0" smtClean="0">
                <a:solidFill>
                  <a:srgbClr val="C00000"/>
                </a:solidFill>
              </a:rPr>
              <a:t>mit geregeltem </a:t>
            </a:r>
          </a:p>
          <a:p>
            <a:pPr algn="r"/>
            <a:r>
              <a:rPr lang="de-DE" sz="1200" b="1" dirty="0" smtClean="0">
                <a:solidFill>
                  <a:srgbClr val="C00000"/>
                </a:solidFill>
              </a:rPr>
              <a:t>Freistellungsanspruch  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45073" name="Rechteck 114"/>
          <p:cNvSpPr>
            <a:spLocks noChangeArrowheads="1"/>
          </p:cNvSpPr>
          <p:nvPr/>
        </p:nvSpPr>
        <p:spPr bwMode="auto">
          <a:xfrm>
            <a:off x="2786050" y="2571744"/>
            <a:ext cx="17002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de-DE" sz="1200" b="1" dirty="0">
                <a:solidFill>
                  <a:srgbClr val="C00000"/>
                </a:solidFill>
              </a:rPr>
              <a:t>…</a:t>
            </a:r>
            <a:r>
              <a:rPr lang="de-DE" sz="1200" b="1" dirty="0" smtClean="0">
                <a:solidFill>
                  <a:srgbClr val="C00000"/>
                </a:solidFill>
              </a:rPr>
              <a:t>ohne geregeltem </a:t>
            </a:r>
          </a:p>
          <a:p>
            <a:pPr algn="r"/>
            <a:r>
              <a:rPr lang="de-DE" sz="1200" b="1" dirty="0" smtClean="0">
                <a:solidFill>
                  <a:srgbClr val="C00000"/>
                </a:solidFill>
              </a:rPr>
              <a:t>Freistellungsanspruch</a:t>
            </a: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786322"/>
            <a:ext cx="1122388" cy="682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Rechteck 14"/>
          <p:cNvSpPr/>
          <p:nvPr/>
        </p:nvSpPr>
        <p:spPr>
          <a:xfrm>
            <a:off x="2714612" y="5072074"/>
            <a:ext cx="5929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( 3 ) </a:t>
            </a:r>
            <a:r>
              <a:rPr lang="de-DE" sz="1400" dirty="0" smtClean="0"/>
              <a:t>Bei der Bildung von </a:t>
            </a:r>
            <a:r>
              <a:rPr lang="de-DE" sz="1400" b="1" dirty="0" smtClean="0">
                <a:solidFill>
                  <a:schemeClr val="accent5">
                    <a:lumMod val="50000"/>
                  </a:schemeClr>
                </a:solidFill>
              </a:rPr>
              <a:t>Gemeinsamen Mitarbeitervertretungen   </a:t>
            </a:r>
            <a:r>
              <a:rPr lang="de-DE" sz="1200" dirty="0" smtClean="0"/>
              <a:t>(§ 5 Absatz 2) </a:t>
            </a:r>
          </a:p>
          <a:p>
            <a:r>
              <a:rPr lang="de-DE" sz="1400" dirty="0" smtClean="0"/>
              <a:t>      </a:t>
            </a:r>
            <a:r>
              <a:rPr lang="de-DE" sz="1400" b="1" dirty="0" smtClean="0"/>
              <a:t>ist die </a:t>
            </a:r>
            <a:r>
              <a:rPr lang="de-DE" sz="1400" b="1" dirty="0" smtClean="0">
                <a:solidFill>
                  <a:srgbClr val="C00000"/>
                </a:solidFill>
              </a:rPr>
              <a:t>Gesamtzahl der Wahlberechtigten </a:t>
            </a:r>
            <a:r>
              <a:rPr lang="de-DE" sz="1400" b="1" dirty="0" smtClean="0"/>
              <a:t>dieser Dienststellen </a:t>
            </a:r>
            <a:r>
              <a:rPr lang="de-DE" sz="1400" dirty="0" smtClean="0"/>
              <a:t>maßgebend.</a:t>
            </a:r>
            <a:endParaRPr lang="de-DE" sz="1400" dirty="0"/>
          </a:p>
        </p:txBody>
      </p:sp>
      <p:sp>
        <p:nvSpPr>
          <p:cNvPr id="16" name="Rechteck 15"/>
          <p:cNvSpPr/>
          <p:nvPr/>
        </p:nvSpPr>
        <p:spPr>
          <a:xfrm>
            <a:off x="2643174" y="2000240"/>
            <a:ext cx="57864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b="1" dirty="0" smtClean="0"/>
              <a:t>Die Mitarbeitervertretung besteht bei Dienststellen mit in der Regel</a:t>
            </a:r>
            <a:endParaRPr lang="de-DE" sz="1400" b="1" dirty="0"/>
          </a:p>
        </p:txBody>
      </p:sp>
      <p:sp>
        <p:nvSpPr>
          <p:cNvPr id="23" name="Rechteck 22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5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1" y="3857628"/>
            <a:ext cx="1428339" cy="572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2" name="Rechteck 461"/>
          <p:cNvSpPr/>
          <p:nvPr/>
        </p:nvSpPr>
        <p:spPr>
          <a:xfrm>
            <a:off x="2714612" y="1714488"/>
            <a:ext cx="3571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b="1" dirty="0" smtClean="0"/>
              <a:t>§ 8  Zusammensetzung </a:t>
            </a:r>
            <a:r>
              <a:rPr lang="de-DE" b="1" dirty="0"/>
              <a:t>der MAV</a:t>
            </a:r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500298" y="2643182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500298" y="3357562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40" name="AutoShape 22"/>
          <p:cNvSpPr>
            <a:spLocks noChangeArrowheads="1"/>
          </p:cNvSpPr>
          <p:nvPr/>
        </p:nvSpPr>
        <p:spPr bwMode="auto">
          <a:xfrm rot="10800000" flipH="1">
            <a:off x="2500298" y="5357826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500298" y="6000768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33" name="Gruppieren 6"/>
          <p:cNvGrpSpPr/>
          <p:nvPr/>
        </p:nvGrpSpPr>
        <p:grpSpPr>
          <a:xfrm>
            <a:off x="642910" y="571480"/>
            <a:ext cx="6715172" cy="866004"/>
            <a:chOff x="642910" y="571480"/>
            <a:chExt cx="6715172" cy="866004"/>
          </a:xfrm>
        </p:grpSpPr>
        <p:sp>
          <p:nvSpPr>
            <p:cNvPr id="38" name="Rechteck 37"/>
            <p:cNvSpPr/>
            <p:nvPr/>
          </p:nvSpPr>
          <p:spPr bwMode="auto">
            <a:xfrm>
              <a:off x="642910" y="857232"/>
              <a:ext cx="6715172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45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flipH="1">
              <a:off x="714348" y="571480"/>
              <a:ext cx="2357454" cy="866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7" name="Rechteck 46"/>
            <p:cNvSpPr/>
            <p:nvPr/>
          </p:nvSpPr>
          <p:spPr>
            <a:xfrm>
              <a:off x="3357554" y="857232"/>
              <a:ext cx="3070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  <a:cs typeface="Arial" pitchFamily="34" charset="0"/>
                </a:rPr>
                <a:t>Mitarbeitervertretungsgesetz EKD</a:t>
              </a:r>
              <a:endParaRPr lang="de-DE" sz="1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" grpId="0"/>
      <p:bldP spid="11275" grpId="0"/>
      <p:bldP spid="11276" grpId="0"/>
      <p:bldP spid="11277" grpId="0"/>
      <p:bldP spid="16398" grpId="0"/>
      <p:bldP spid="114" grpId="0"/>
      <p:bldP spid="27" grpId="0" animBg="1"/>
      <p:bldP spid="29" grpId="0" animBg="1"/>
      <p:bldP spid="40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/>
          <p:cNvSpPr/>
          <p:nvPr/>
        </p:nvSpPr>
        <p:spPr>
          <a:xfrm>
            <a:off x="3000364" y="2500306"/>
            <a:ext cx="5214974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12" name="Rechteck 21"/>
          <p:cNvSpPr>
            <a:spLocks noChangeArrowheads="1"/>
          </p:cNvSpPr>
          <p:nvPr/>
        </p:nvSpPr>
        <p:spPr bwMode="auto">
          <a:xfrm>
            <a:off x="0" y="0"/>
            <a:ext cx="335755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3" name="Rechteck 22"/>
          <p:cNvSpPr/>
          <p:nvPr/>
        </p:nvSpPr>
        <p:spPr>
          <a:xfrm>
            <a:off x="2214546" y="4286256"/>
            <a:ext cx="6357982" cy="100013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400"/>
          </a:p>
        </p:txBody>
      </p:sp>
      <p:sp>
        <p:nvSpPr>
          <p:cNvPr id="17" name="Rechteck 16"/>
          <p:cNvSpPr/>
          <p:nvPr/>
        </p:nvSpPr>
        <p:spPr bwMode="auto">
          <a:xfrm>
            <a:off x="2214547" y="5500702"/>
            <a:ext cx="6357982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16" name="Rechteck 15"/>
          <p:cNvSpPr/>
          <p:nvPr/>
        </p:nvSpPr>
        <p:spPr bwMode="auto">
          <a:xfrm>
            <a:off x="2214546" y="3286124"/>
            <a:ext cx="6357982" cy="8572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/>
        </p:nvSpPr>
        <p:spPr bwMode="auto">
          <a:xfrm>
            <a:off x="2214546" y="2214554"/>
            <a:ext cx="657227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200" dirty="0" smtClean="0"/>
              <a:t>( 1 )  </a:t>
            </a:r>
            <a:r>
              <a:rPr lang="de-DE" sz="1600" b="1" dirty="0" smtClean="0"/>
              <a:t>Die </a:t>
            </a:r>
            <a:r>
              <a:rPr lang="de-DE" sz="1600" b="1" dirty="0"/>
              <a:t>Amtszeit der Mitarbeitervertretung beträgt vier Jahre</a:t>
            </a:r>
            <a:r>
              <a:rPr lang="de-DE" sz="1600" dirty="0"/>
              <a:t>.</a:t>
            </a:r>
          </a:p>
          <a:p>
            <a:pPr>
              <a:defRPr/>
            </a:pPr>
            <a:r>
              <a:rPr lang="de-DE" sz="1200" dirty="0" smtClean="0"/>
              <a:t>( 2 )  </a:t>
            </a:r>
            <a:r>
              <a:rPr lang="de-DE" sz="1400" dirty="0"/>
              <a:t>Die </a:t>
            </a:r>
            <a:r>
              <a:rPr lang="de-DE" sz="1400" b="1" dirty="0">
                <a:solidFill>
                  <a:srgbClr val="C00000"/>
                </a:solidFill>
              </a:rPr>
              <a:t>MAV-Wahlen</a:t>
            </a:r>
            <a:r>
              <a:rPr lang="de-DE" sz="1400" dirty="0"/>
              <a:t> finden alle vier Jahre in der Zeit vom </a:t>
            </a:r>
            <a:r>
              <a:rPr lang="de-DE" sz="1400" b="1" dirty="0">
                <a:solidFill>
                  <a:srgbClr val="C00000"/>
                </a:solidFill>
              </a:rPr>
              <a:t>1.Januar bis 30.April </a:t>
            </a:r>
            <a:r>
              <a:rPr lang="de-DE" sz="1400" dirty="0"/>
              <a:t>statt</a:t>
            </a:r>
          </a:p>
          <a:p>
            <a:pPr>
              <a:defRPr/>
            </a:pPr>
            <a:r>
              <a:rPr lang="de-DE" sz="1600" dirty="0"/>
              <a:t>        </a:t>
            </a:r>
            <a:r>
              <a:rPr lang="de-DE" sz="1400" b="1" dirty="0"/>
              <a:t>die Amtszeit der bisherigen Mitarbeitervertretung endet am 30. April.</a:t>
            </a:r>
          </a:p>
        </p:txBody>
      </p:sp>
      <p:sp>
        <p:nvSpPr>
          <p:cNvPr id="7" name="Rechteck 6"/>
          <p:cNvSpPr/>
          <p:nvPr/>
        </p:nvSpPr>
        <p:spPr>
          <a:xfrm>
            <a:off x="2214546" y="3357562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( 3 ) </a:t>
            </a:r>
            <a:r>
              <a:rPr lang="de-DE" sz="1400" dirty="0" smtClean="0"/>
              <a:t>Findet </a:t>
            </a:r>
            <a:r>
              <a:rPr lang="de-DE" sz="1400" b="1" dirty="0" smtClean="0">
                <a:solidFill>
                  <a:srgbClr val="C00000"/>
                </a:solidFill>
              </a:rPr>
              <a:t>außerhalb</a:t>
            </a:r>
            <a:r>
              <a:rPr lang="de-DE" sz="1400" b="1" dirty="0" smtClean="0"/>
              <a:t> der allgemeinen Wahlzeit </a:t>
            </a:r>
            <a:r>
              <a:rPr lang="de-DE" sz="1400" dirty="0" smtClean="0"/>
              <a:t>eine Mitarbeitervertretungswahl </a:t>
            </a:r>
          </a:p>
          <a:p>
            <a:r>
              <a:rPr lang="de-DE" sz="1400" dirty="0" smtClean="0"/>
              <a:t>       statt, so ist </a:t>
            </a:r>
            <a:r>
              <a:rPr lang="de-DE" sz="1400" b="1" dirty="0" smtClean="0">
                <a:solidFill>
                  <a:srgbClr val="C00000"/>
                </a:solidFill>
              </a:rPr>
              <a:t>unabhängig</a:t>
            </a:r>
            <a:r>
              <a:rPr lang="de-DE" sz="1400" b="1" dirty="0" smtClean="0">
                <a:solidFill>
                  <a:srgbClr val="0033CC"/>
                </a:solidFill>
              </a:rPr>
              <a:t> von der Amtszeit der MAV </a:t>
            </a:r>
            <a:r>
              <a:rPr lang="de-DE" sz="1400" dirty="0" smtClean="0"/>
              <a:t>in der nächsten allgemeinen</a:t>
            </a:r>
          </a:p>
          <a:p>
            <a:r>
              <a:rPr lang="de-DE" sz="1400" dirty="0" smtClean="0"/>
              <a:t>       Wahlzeit erneut zu wählen.</a:t>
            </a:r>
            <a:endParaRPr lang="de-DE" sz="1400" dirty="0"/>
          </a:p>
        </p:txBody>
      </p:sp>
      <p:sp>
        <p:nvSpPr>
          <p:cNvPr id="11" name="Rechteck 10"/>
          <p:cNvSpPr/>
          <p:nvPr/>
        </p:nvSpPr>
        <p:spPr>
          <a:xfrm>
            <a:off x="2214546" y="1928802"/>
            <a:ext cx="1857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15  Amtszeit</a:t>
            </a:r>
            <a:endParaRPr lang="de-DE" sz="1600" b="1" dirty="0"/>
          </a:p>
        </p:txBody>
      </p:sp>
      <p:sp>
        <p:nvSpPr>
          <p:cNvPr id="13" name="Rechteck 12"/>
          <p:cNvSpPr/>
          <p:nvPr/>
        </p:nvSpPr>
        <p:spPr>
          <a:xfrm>
            <a:off x="2500298" y="4286256"/>
            <a:ext cx="607223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Ist eine MAV </a:t>
            </a:r>
            <a:r>
              <a:rPr lang="de-DE" sz="1400" b="1" dirty="0" smtClean="0"/>
              <a:t>am 30. April des Jahres </a:t>
            </a:r>
          </a:p>
          <a:p>
            <a:r>
              <a:rPr lang="de-DE" sz="1400" dirty="0" smtClean="0"/>
              <a:t>der </a:t>
            </a:r>
            <a:r>
              <a:rPr lang="de-DE" sz="1400" b="1" dirty="0" smtClean="0"/>
              <a:t>regelmäßigen</a:t>
            </a:r>
            <a:r>
              <a:rPr lang="de-DE" sz="1400" dirty="0" smtClean="0"/>
              <a:t> Mitarbeitervertretungswahl </a:t>
            </a:r>
            <a:r>
              <a:rPr lang="de-DE" sz="1400" b="1" dirty="0" smtClean="0"/>
              <a:t>noch nicht </a:t>
            </a:r>
            <a:r>
              <a:rPr lang="de-DE" sz="1400" b="1" dirty="0" smtClean="0">
                <a:solidFill>
                  <a:srgbClr val="C00000"/>
                </a:solidFill>
              </a:rPr>
              <a:t>ein Jahr </a:t>
            </a:r>
            <a:r>
              <a:rPr lang="de-DE" sz="1400" b="1" dirty="0" smtClean="0"/>
              <a:t>im Amt</a:t>
            </a:r>
            <a:r>
              <a:rPr lang="de-DE" sz="1400" dirty="0" smtClean="0"/>
              <a:t>, </a:t>
            </a:r>
          </a:p>
          <a:p>
            <a:r>
              <a:rPr lang="de-DE" sz="1600" b="1" dirty="0" smtClean="0">
                <a:solidFill>
                  <a:srgbClr val="C00000"/>
                </a:solidFill>
              </a:rPr>
              <a:t>so ist nicht neu zu wählen</a:t>
            </a:r>
            <a:r>
              <a:rPr lang="de-DE" sz="1400" dirty="0" smtClean="0"/>
              <a:t>; die Amtszeit verlängert sich um die nächste regelmäßige Amtszeit.</a:t>
            </a:r>
            <a:endParaRPr lang="de-DE" sz="1400" dirty="0"/>
          </a:p>
        </p:txBody>
      </p:sp>
      <p:sp>
        <p:nvSpPr>
          <p:cNvPr id="15" name="Rechteck 14"/>
          <p:cNvSpPr/>
          <p:nvPr/>
        </p:nvSpPr>
        <p:spPr>
          <a:xfrm>
            <a:off x="2214546" y="5500702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( 4 ) </a:t>
            </a:r>
            <a:r>
              <a:rPr lang="de-DE" sz="1400" dirty="0" smtClean="0"/>
              <a:t>Die </a:t>
            </a:r>
            <a:r>
              <a:rPr lang="de-DE" sz="1400" b="1" dirty="0" smtClean="0"/>
              <a:t>bisherige MAV </a:t>
            </a:r>
            <a:r>
              <a:rPr lang="de-DE" sz="1400" dirty="0" smtClean="0"/>
              <a:t>führt die Geschäfte </a:t>
            </a:r>
            <a:r>
              <a:rPr lang="de-DE" sz="1400" b="1" dirty="0" smtClean="0">
                <a:solidFill>
                  <a:srgbClr val="C00000"/>
                </a:solidFill>
              </a:rPr>
              <a:t>bis zur Übernahme </a:t>
            </a:r>
          </a:p>
          <a:p>
            <a:r>
              <a:rPr lang="de-DE" sz="1400" dirty="0" smtClean="0"/>
              <a:t>       durch die neu gewählte MAV weiter, </a:t>
            </a:r>
            <a:r>
              <a:rPr lang="de-DE" sz="1400" b="1" dirty="0" smtClean="0"/>
              <a:t>längstens jedoch </a:t>
            </a:r>
            <a:r>
              <a:rPr lang="de-DE" sz="1400" b="1" dirty="0" smtClean="0">
                <a:solidFill>
                  <a:srgbClr val="C00000"/>
                </a:solidFill>
              </a:rPr>
              <a:t>sechs</a:t>
            </a:r>
            <a:r>
              <a:rPr lang="de-DE" sz="1400" b="1" dirty="0" smtClean="0"/>
              <a:t> Monate </a:t>
            </a:r>
            <a:r>
              <a:rPr lang="de-DE" sz="1400" dirty="0" smtClean="0"/>
              <a:t>über den</a:t>
            </a:r>
          </a:p>
          <a:p>
            <a:r>
              <a:rPr lang="de-DE" sz="1400" dirty="0" smtClean="0"/>
              <a:t>       Ablauf ihrer Amtszeit hinaus. </a:t>
            </a:r>
            <a:endParaRPr lang="de-DE" sz="1400" dirty="0"/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auto">
          <a:xfrm rot="10800000" flipH="1">
            <a:off x="2000232" y="5786454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2" name="AutoShape 22"/>
          <p:cNvSpPr>
            <a:spLocks noChangeArrowheads="1"/>
          </p:cNvSpPr>
          <p:nvPr/>
        </p:nvSpPr>
        <p:spPr bwMode="auto">
          <a:xfrm rot="10800000" flipH="1">
            <a:off x="2071670" y="4786322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10800000" flipH="1">
            <a:off x="1714480" y="4786322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000232" y="3643314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 bwMode="auto">
          <a:xfrm>
            <a:off x="642910" y="1000108"/>
            <a:ext cx="6715172" cy="285752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571480"/>
            <a:ext cx="291705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6" name="Rechteck 35"/>
          <p:cNvSpPr/>
          <p:nvPr/>
        </p:nvSpPr>
        <p:spPr>
          <a:xfrm>
            <a:off x="4214810" y="1000108"/>
            <a:ext cx="3143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0033CC"/>
                </a:solidFill>
              </a:rPr>
              <a:t>MVG EKD   IV. Abschnitt     </a:t>
            </a:r>
            <a:r>
              <a:rPr lang="de-DE" sz="1400" b="1" dirty="0" smtClean="0">
                <a:solidFill>
                  <a:schemeClr val="bg1">
                    <a:lumMod val="50000"/>
                  </a:schemeClr>
                </a:solidFill>
              </a:rPr>
              <a:t>Amtszeit</a:t>
            </a:r>
            <a:endParaRPr lang="de-DE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 animBg="1"/>
      <p:bldP spid="22" grpId="0" animBg="1"/>
      <p:bldP spid="26" grpId="0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21"/>
          <p:cNvSpPr>
            <a:spLocks noChangeArrowheads="1"/>
          </p:cNvSpPr>
          <p:nvPr/>
        </p:nvSpPr>
        <p:spPr bwMode="auto">
          <a:xfrm>
            <a:off x="0" y="0"/>
            <a:ext cx="328611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8" name="Rechteck 37"/>
          <p:cNvSpPr/>
          <p:nvPr/>
        </p:nvSpPr>
        <p:spPr bwMode="auto">
          <a:xfrm>
            <a:off x="2143108" y="2214554"/>
            <a:ext cx="6572296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0" name="Rechteck 29"/>
          <p:cNvSpPr/>
          <p:nvPr/>
        </p:nvSpPr>
        <p:spPr bwMode="auto">
          <a:xfrm>
            <a:off x="2143108" y="3071810"/>
            <a:ext cx="6572296" cy="107157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14" name="Rechteck 13"/>
          <p:cNvSpPr/>
          <p:nvPr/>
        </p:nvSpPr>
        <p:spPr bwMode="auto">
          <a:xfrm>
            <a:off x="2107080" y="4429132"/>
            <a:ext cx="6643734" cy="105169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hteck 4"/>
          <p:cNvSpPr/>
          <p:nvPr/>
        </p:nvSpPr>
        <p:spPr bwMode="auto">
          <a:xfrm>
            <a:off x="2107080" y="4480692"/>
            <a:ext cx="664373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200" dirty="0" smtClean="0"/>
              <a:t> ( 3 )  </a:t>
            </a:r>
            <a:r>
              <a:rPr lang="de-DE" sz="1400" dirty="0" smtClean="0"/>
              <a:t>Die </a:t>
            </a:r>
            <a:r>
              <a:rPr lang="de-DE" sz="1400" dirty="0"/>
              <a:t>MAV </a:t>
            </a:r>
            <a:r>
              <a:rPr lang="de-DE" sz="1400" dirty="0" smtClean="0"/>
              <a:t>ist </a:t>
            </a:r>
            <a:r>
              <a:rPr lang="de-DE" sz="1400" dirty="0"/>
              <a:t>vor Ablauf ihrer Amtszeit durch </a:t>
            </a:r>
            <a:r>
              <a:rPr lang="de-DE" sz="1600" b="1" dirty="0">
                <a:solidFill>
                  <a:srgbClr val="C00000"/>
                </a:solidFill>
              </a:rPr>
              <a:t>Nachwahl </a:t>
            </a:r>
            <a:r>
              <a:rPr lang="de-DE" sz="1400" dirty="0" smtClean="0"/>
              <a:t>auf </a:t>
            </a:r>
            <a:r>
              <a:rPr lang="de-DE" sz="1400" dirty="0"/>
              <a:t>die erforderliche </a:t>
            </a:r>
            <a:r>
              <a:rPr lang="de-DE" sz="1400" dirty="0" smtClean="0"/>
              <a:t>Zahl</a:t>
            </a:r>
          </a:p>
          <a:p>
            <a:pPr>
              <a:defRPr/>
            </a:pPr>
            <a:r>
              <a:rPr lang="de-DE" sz="1400" dirty="0" smtClean="0"/>
              <a:t>         </a:t>
            </a:r>
            <a:r>
              <a:rPr lang="de-DE" sz="1400" dirty="0"/>
              <a:t>der Mitglieder </a:t>
            </a:r>
            <a:r>
              <a:rPr lang="de-DE" sz="1400" b="1" dirty="0"/>
              <a:t>unverzüglich zu ergänzen</a:t>
            </a:r>
            <a:r>
              <a:rPr lang="de-DE" sz="1400" dirty="0"/>
              <a:t>, </a:t>
            </a:r>
            <a:r>
              <a:rPr lang="de-DE" sz="1400" dirty="0" smtClean="0"/>
              <a:t>wenn </a:t>
            </a:r>
            <a:r>
              <a:rPr lang="de-DE" sz="1400" dirty="0"/>
              <a:t>die </a:t>
            </a:r>
            <a:r>
              <a:rPr lang="de-DE" sz="1400" dirty="0" smtClean="0"/>
              <a:t>Zahl ihrer </a:t>
            </a:r>
            <a:r>
              <a:rPr lang="de-DE" sz="1400" dirty="0"/>
              <a:t>Mitglieder </a:t>
            </a:r>
            <a:r>
              <a:rPr lang="de-DE" sz="1400" dirty="0" smtClean="0"/>
              <a:t>nach</a:t>
            </a:r>
          </a:p>
          <a:p>
            <a:pPr>
              <a:defRPr/>
            </a:pPr>
            <a:r>
              <a:rPr lang="de-DE" sz="1400" dirty="0" smtClean="0"/>
              <a:t>         </a:t>
            </a:r>
            <a:r>
              <a:rPr lang="de-DE" sz="1400" dirty="0"/>
              <a:t>Eintreten sämtlicher Ersatzmitglieder um </a:t>
            </a:r>
            <a:r>
              <a:rPr lang="de-DE" sz="1400" b="1" dirty="0" smtClean="0">
                <a:solidFill>
                  <a:srgbClr val="C00000"/>
                </a:solidFill>
              </a:rPr>
              <a:t>mehr </a:t>
            </a:r>
            <a:r>
              <a:rPr lang="de-DE" sz="1400" b="1" dirty="0">
                <a:solidFill>
                  <a:srgbClr val="C00000"/>
                </a:solidFill>
              </a:rPr>
              <a:t>als ein Viertel </a:t>
            </a:r>
            <a:r>
              <a:rPr lang="de-DE" sz="1400" dirty="0"/>
              <a:t>der </a:t>
            </a:r>
            <a:r>
              <a:rPr lang="de-DE" sz="1400" dirty="0" smtClean="0"/>
              <a:t>vorgeschriebenen</a:t>
            </a:r>
          </a:p>
          <a:p>
            <a:pPr>
              <a:defRPr/>
            </a:pPr>
            <a:r>
              <a:rPr lang="de-DE" sz="1400" dirty="0" smtClean="0"/>
              <a:t>         </a:t>
            </a:r>
            <a:r>
              <a:rPr lang="de-DE" sz="1400" dirty="0"/>
              <a:t>Zahl </a:t>
            </a:r>
            <a:r>
              <a:rPr lang="de-DE" sz="1400" b="1" dirty="0">
                <a:solidFill>
                  <a:srgbClr val="C00000"/>
                </a:solidFill>
              </a:rPr>
              <a:t>gesunken ist</a:t>
            </a:r>
            <a:r>
              <a:rPr lang="de-DE" sz="1400" b="1" dirty="0"/>
              <a:t>. </a:t>
            </a:r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2000232" y="5000636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 rot="10800000" flipH="1">
            <a:off x="1643042" y="5000636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1428728" y="5786454"/>
            <a:ext cx="72867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400" dirty="0" smtClean="0"/>
              <a:t>Hat die Amtszeit der MAV bereits </a:t>
            </a:r>
            <a:r>
              <a:rPr lang="de-DE" sz="1400" b="1" dirty="0" smtClean="0">
                <a:solidFill>
                  <a:srgbClr val="C00000"/>
                </a:solidFill>
              </a:rPr>
              <a:t>mehr als drei Jahre </a:t>
            </a:r>
            <a:r>
              <a:rPr lang="de-DE" sz="1400" dirty="0" smtClean="0"/>
              <a:t>betragen, so findet anstelle einer Nachwahl </a:t>
            </a:r>
          </a:p>
          <a:p>
            <a:pPr algn="r"/>
            <a:r>
              <a:rPr lang="de-DE" sz="1400" b="1" dirty="0" smtClean="0">
                <a:solidFill>
                  <a:srgbClr val="C00000"/>
                </a:solidFill>
              </a:rPr>
              <a:t>eine Neuwahl </a:t>
            </a:r>
            <a:r>
              <a:rPr lang="de-DE" sz="1400" dirty="0" smtClean="0"/>
              <a:t>statt.</a:t>
            </a:r>
            <a:endParaRPr lang="de-DE" sz="1400" dirty="0"/>
          </a:p>
        </p:txBody>
      </p:sp>
      <p:sp>
        <p:nvSpPr>
          <p:cNvPr id="24" name="Rechteck 23"/>
          <p:cNvSpPr/>
          <p:nvPr/>
        </p:nvSpPr>
        <p:spPr>
          <a:xfrm>
            <a:off x="2071670" y="1857364"/>
            <a:ext cx="52149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16   Neu- und Nachwahl der MAV vor Ablauf der Amtszeit</a:t>
            </a:r>
            <a:endParaRPr lang="de-DE" sz="1600" b="1" dirty="0"/>
          </a:p>
        </p:txBody>
      </p:sp>
      <p:sp>
        <p:nvSpPr>
          <p:cNvPr id="25" name="Rechteck 24"/>
          <p:cNvSpPr/>
          <p:nvPr/>
        </p:nvSpPr>
        <p:spPr>
          <a:xfrm>
            <a:off x="2249956" y="2266114"/>
            <a:ext cx="62865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b="1" dirty="0" smtClean="0"/>
              <a:t>Die MAV ist vor Ablauf ihrer Amtszeit </a:t>
            </a:r>
            <a:r>
              <a:rPr lang="de-DE" sz="1400" b="1" dirty="0" smtClean="0">
                <a:solidFill>
                  <a:srgbClr val="C00000"/>
                </a:solidFill>
              </a:rPr>
              <a:t>unverzüglich</a:t>
            </a:r>
            <a:r>
              <a:rPr lang="de-DE" sz="1400" b="1" dirty="0" smtClean="0"/>
              <a:t> neu zu wählen, </a:t>
            </a:r>
          </a:p>
          <a:p>
            <a:r>
              <a:rPr lang="de-DE" sz="1400" b="1" dirty="0" smtClean="0"/>
              <a:t>       </a:t>
            </a:r>
            <a:r>
              <a:rPr lang="de-DE" sz="1400" dirty="0" smtClean="0"/>
              <a:t>wenn</a:t>
            </a:r>
            <a:r>
              <a:rPr lang="de-DE" sz="1400" b="1" dirty="0" smtClean="0"/>
              <a:t> </a:t>
            </a:r>
            <a:r>
              <a:rPr lang="de-DE" sz="1400" dirty="0" smtClean="0"/>
              <a:t>die MAV mit den Stimmen der Mehrheit der Mitglieder ihren </a:t>
            </a:r>
            <a:r>
              <a:rPr lang="de-DE" sz="1400" b="1" dirty="0" smtClean="0">
                <a:solidFill>
                  <a:srgbClr val="C00000"/>
                </a:solidFill>
              </a:rPr>
              <a:t>Rücktritt</a:t>
            </a:r>
            <a:r>
              <a:rPr lang="de-DE" sz="1400" dirty="0" smtClean="0"/>
              <a:t> </a:t>
            </a:r>
          </a:p>
          <a:p>
            <a:r>
              <a:rPr lang="de-DE" sz="1400" dirty="0" smtClean="0"/>
              <a:t>       beschlossen hat oder die Mitarbeitervertretung </a:t>
            </a:r>
            <a:r>
              <a:rPr lang="de-DE" sz="1400" b="1" dirty="0" smtClean="0"/>
              <a:t>nach § 17 </a:t>
            </a:r>
            <a:r>
              <a:rPr lang="de-DE" sz="1400" b="1" dirty="0" smtClean="0">
                <a:solidFill>
                  <a:srgbClr val="C00000"/>
                </a:solidFill>
              </a:rPr>
              <a:t>aufgelöst</a:t>
            </a:r>
            <a:r>
              <a:rPr lang="de-DE" sz="1400" dirty="0" smtClean="0"/>
              <a:t> worden ist.</a:t>
            </a:r>
            <a:endParaRPr lang="de-DE" sz="1400" dirty="0"/>
          </a:p>
        </p:txBody>
      </p:sp>
      <p:sp>
        <p:nvSpPr>
          <p:cNvPr id="26" name="Rechteck 25"/>
          <p:cNvSpPr/>
          <p:nvPr/>
        </p:nvSpPr>
        <p:spPr>
          <a:xfrm>
            <a:off x="2249956" y="3123370"/>
            <a:ext cx="63579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b="1" dirty="0" smtClean="0"/>
              <a:t>In den Fällen ist unverzüglich das Verfahren für die Neuwahl einzuleiten</a:t>
            </a:r>
            <a:r>
              <a:rPr lang="de-DE" sz="1400" dirty="0" smtClean="0"/>
              <a:t>. </a:t>
            </a:r>
          </a:p>
          <a:p>
            <a:r>
              <a:rPr lang="de-DE" sz="1400" dirty="0" smtClean="0"/>
              <a:t>       Bis zum Abschluss der Neuwahl nimmt der </a:t>
            </a:r>
            <a:r>
              <a:rPr lang="de-DE" sz="1400" b="1" dirty="0" smtClean="0">
                <a:solidFill>
                  <a:srgbClr val="C00000"/>
                </a:solidFill>
              </a:rPr>
              <a:t>Wahlvorstand </a:t>
            </a:r>
            <a:r>
              <a:rPr lang="de-DE" sz="1400" dirty="0" smtClean="0"/>
              <a:t>die Aufgaben der MAV</a:t>
            </a:r>
          </a:p>
          <a:p>
            <a:r>
              <a:rPr lang="de-DE" sz="1400" dirty="0" smtClean="0"/>
              <a:t>       wahr, längstens aber für einen Zeitraum von </a:t>
            </a:r>
            <a:r>
              <a:rPr lang="de-DE" sz="1400" b="1" dirty="0" smtClean="0"/>
              <a:t>sechs Monaten</a:t>
            </a:r>
            <a:r>
              <a:rPr lang="de-DE" sz="1400" dirty="0" smtClean="0"/>
              <a:t>, soweit nicht die </a:t>
            </a:r>
          </a:p>
          <a:p>
            <a:r>
              <a:rPr lang="de-DE" sz="1400" dirty="0" smtClean="0"/>
              <a:t>       Wahl im vereinfachten Verfahren durchgeführt wird.</a:t>
            </a:r>
            <a:endParaRPr lang="de-DE" sz="1400" dirty="0"/>
          </a:p>
        </p:txBody>
      </p:sp>
      <p:sp>
        <p:nvSpPr>
          <p:cNvPr id="27" name="Rechteck 26"/>
          <p:cNvSpPr/>
          <p:nvPr/>
        </p:nvSpPr>
        <p:spPr>
          <a:xfrm>
            <a:off x="2571736" y="5572140"/>
            <a:ext cx="61436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Für die Nachwahl gelten die Vorschriften über das Wahlverfahren entsprechend.</a:t>
            </a:r>
            <a:endParaRPr lang="de-DE" sz="1400" b="1" dirty="0"/>
          </a:p>
        </p:txBody>
      </p:sp>
      <p:sp>
        <p:nvSpPr>
          <p:cNvPr id="29" name="Rechteck 28"/>
          <p:cNvSpPr/>
          <p:nvPr/>
        </p:nvSpPr>
        <p:spPr>
          <a:xfrm>
            <a:off x="642910" y="4929198"/>
            <a:ext cx="9219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Nachwahl</a:t>
            </a:r>
            <a:endParaRPr lang="de-DE" sz="1400" dirty="0"/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000232" y="3500438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" name="Rechteck 34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1" name="Gruppieren 6"/>
          <p:cNvGrpSpPr/>
          <p:nvPr/>
        </p:nvGrpSpPr>
        <p:grpSpPr>
          <a:xfrm>
            <a:off x="642910" y="571480"/>
            <a:ext cx="6715172" cy="866004"/>
            <a:chOff x="642910" y="571480"/>
            <a:chExt cx="6715172" cy="866004"/>
          </a:xfrm>
        </p:grpSpPr>
        <p:sp>
          <p:nvSpPr>
            <p:cNvPr id="33" name="Rechteck 32"/>
            <p:cNvSpPr/>
            <p:nvPr/>
          </p:nvSpPr>
          <p:spPr bwMode="auto">
            <a:xfrm>
              <a:off x="642910" y="857232"/>
              <a:ext cx="6715172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714348" y="571480"/>
              <a:ext cx="2357454" cy="866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6" name="Rechteck 35"/>
            <p:cNvSpPr/>
            <p:nvPr/>
          </p:nvSpPr>
          <p:spPr>
            <a:xfrm>
              <a:off x="3357554" y="857232"/>
              <a:ext cx="30700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  <a:cs typeface="Arial" pitchFamily="34" charset="0"/>
                </a:rPr>
                <a:t>Mitarbeitervertretungsgesetz EKD</a:t>
              </a:r>
              <a:endParaRPr lang="de-DE" sz="1400" b="1" dirty="0">
                <a:solidFill>
                  <a:schemeClr val="bg1">
                    <a:lumMod val="50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7" name="AutoShape 22"/>
          <p:cNvSpPr>
            <a:spLocks noChangeArrowheads="1"/>
          </p:cNvSpPr>
          <p:nvPr/>
        </p:nvSpPr>
        <p:spPr bwMode="auto">
          <a:xfrm rot="10800000" flipH="1">
            <a:off x="2000232" y="2571744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5" grpId="0"/>
      <p:bldP spid="29" grpId="0"/>
      <p:bldP spid="32" grpId="0" animBg="1"/>
      <p:bldP spid="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21"/>
          <p:cNvSpPr>
            <a:spLocks noChangeArrowheads="1"/>
          </p:cNvSpPr>
          <p:nvPr/>
        </p:nvSpPr>
        <p:spPr bwMode="auto">
          <a:xfrm>
            <a:off x="0" y="0"/>
            <a:ext cx="307180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3" name="Rechteck 22"/>
          <p:cNvSpPr/>
          <p:nvPr/>
        </p:nvSpPr>
        <p:spPr bwMode="auto">
          <a:xfrm>
            <a:off x="2285984" y="2500306"/>
            <a:ext cx="6286544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2" name="Rechteck 21"/>
          <p:cNvSpPr/>
          <p:nvPr/>
        </p:nvSpPr>
        <p:spPr bwMode="auto">
          <a:xfrm>
            <a:off x="2285984" y="3429000"/>
            <a:ext cx="6286544" cy="78581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928662" y="2357430"/>
            <a:ext cx="1500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erlischt </a:t>
            </a:r>
            <a:r>
              <a:rPr lang="de-DE" sz="1400" b="1" dirty="0" smtClean="0">
                <a:solidFill>
                  <a:srgbClr val="C00000"/>
                </a:solidFill>
              </a:rPr>
              <a:t>durch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428860" y="2500306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a) </a:t>
            </a:r>
            <a:r>
              <a:rPr lang="de-DE" sz="1400" b="1" dirty="0" smtClean="0"/>
              <a:t>Ablauf</a:t>
            </a:r>
            <a:r>
              <a:rPr lang="de-DE" sz="1400" dirty="0" smtClean="0"/>
              <a:t> der Amtszeit,   b) </a:t>
            </a:r>
            <a:r>
              <a:rPr lang="de-DE" sz="1400" b="1" dirty="0" smtClean="0"/>
              <a:t>Niederlegung</a:t>
            </a:r>
            <a:r>
              <a:rPr lang="de-DE" sz="1400" dirty="0" smtClean="0"/>
              <a:t> des Amtes,</a:t>
            </a:r>
          </a:p>
          <a:p>
            <a:r>
              <a:rPr lang="de-DE" sz="1400" dirty="0" smtClean="0"/>
              <a:t>c) </a:t>
            </a:r>
            <a:r>
              <a:rPr lang="de-DE" sz="1400" b="1" dirty="0" smtClean="0"/>
              <a:t>Beendigung</a:t>
            </a:r>
            <a:r>
              <a:rPr lang="de-DE" sz="1400" dirty="0" smtClean="0"/>
              <a:t> des Arbeitsverhältnisses,   </a:t>
            </a:r>
            <a:r>
              <a:rPr lang="de-DE" sz="1400" b="1" dirty="0" smtClean="0">
                <a:solidFill>
                  <a:srgbClr val="C00000"/>
                </a:solidFill>
              </a:rPr>
              <a:t>d</a:t>
            </a:r>
            <a:r>
              <a:rPr lang="de-DE" sz="1400" dirty="0" smtClean="0"/>
              <a:t>) </a:t>
            </a:r>
            <a:r>
              <a:rPr lang="de-DE" sz="1400" b="1" dirty="0" smtClean="0"/>
              <a:t>Ausscheiden</a:t>
            </a:r>
            <a:r>
              <a:rPr lang="de-DE" sz="1400" dirty="0" smtClean="0">
                <a:solidFill>
                  <a:srgbClr val="C00000"/>
                </a:solidFill>
              </a:rPr>
              <a:t> </a:t>
            </a:r>
            <a:r>
              <a:rPr lang="de-DE" sz="1400" dirty="0" smtClean="0"/>
              <a:t>aus der Dienststelle,</a:t>
            </a:r>
          </a:p>
          <a:p>
            <a:r>
              <a:rPr lang="de-DE" sz="1400" dirty="0" smtClean="0"/>
              <a:t>e) </a:t>
            </a:r>
            <a:r>
              <a:rPr lang="de-DE" sz="1400" b="1" dirty="0" smtClean="0"/>
              <a:t>Verlust</a:t>
            </a:r>
            <a:r>
              <a:rPr lang="de-DE" sz="1400" dirty="0" smtClean="0"/>
              <a:t> der Wählbarkeit,   f) </a:t>
            </a:r>
            <a:r>
              <a:rPr lang="de-DE" sz="1400" b="1" dirty="0" smtClean="0"/>
              <a:t>Beschluss </a:t>
            </a:r>
            <a:r>
              <a:rPr lang="de-DE" sz="1400" dirty="0" smtClean="0"/>
              <a:t>nach § 17.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2428860" y="3429000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Abweichend von </a:t>
            </a:r>
            <a:r>
              <a:rPr lang="de-DE" sz="1400" dirty="0" smtClean="0">
                <a:solidFill>
                  <a:srgbClr val="C00000"/>
                </a:solidFill>
              </a:rPr>
              <a:t>Buchstabe </a:t>
            </a:r>
            <a:r>
              <a:rPr lang="de-DE" sz="1400" b="1" dirty="0" smtClean="0">
                <a:solidFill>
                  <a:srgbClr val="C00000"/>
                </a:solidFill>
              </a:rPr>
              <a:t>d</a:t>
            </a:r>
            <a:r>
              <a:rPr lang="de-DE" sz="1400" dirty="0" smtClean="0">
                <a:solidFill>
                  <a:srgbClr val="C00000"/>
                </a:solidFill>
              </a:rPr>
              <a:t> </a:t>
            </a:r>
            <a:r>
              <a:rPr lang="de-DE" sz="1400" dirty="0" smtClean="0"/>
              <a:t>erlischt die Mitgliedschaft nicht, </a:t>
            </a:r>
          </a:p>
          <a:p>
            <a:r>
              <a:rPr lang="de-DE" sz="1400" dirty="0" smtClean="0"/>
              <a:t>wenn </a:t>
            </a:r>
            <a:r>
              <a:rPr lang="de-DE" sz="1400" b="1" dirty="0" smtClean="0"/>
              <a:t>übergangslos</a:t>
            </a:r>
            <a:r>
              <a:rPr lang="de-DE" sz="1400" dirty="0" smtClean="0"/>
              <a:t> ein neues Arbeitsverhältnis zu einem anderen Arbeitgeber begründet wird, der zum Zuständigkeitsbereich derselben MAV gehört. </a:t>
            </a:r>
            <a:endParaRPr lang="de-DE" sz="1400" dirty="0"/>
          </a:p>
        </p:txBody>
      </p:sp>
      <p:sp>
        <p:nvSpPr>
          <p:cNvPr id="14" name="Rechteck 13"/>
          <p:cNvSpPr/>
          <p:nvPr/>
        </p:nvSpPr>
        <p:spPr>
          <a:xfrm>
            <a:off x="4429124" y="1785926"/>
            <a:ext cx="42148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18  Erlöschen und Ruhen der Mitgliedschaft, </a:t>
            </a:r>
          </a:p>
          <a:p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                                                   </a:t>
            </a:r>
            <a:r>
              <a:rPr lang="de-DE" sz="1400" b="1" dirty="0" smtClean="0">
                <a:solidFill>
                  <a:schemeClr val="bg1">
                    <a:lumMod val="65000"/>
                  </a:schemeClr>
                </a:solidFill>
              </a:rPr>
              <a:t>Ersatzmitgliedschaft</a:t>
            </a:r>
            <a:endParaRPr lang="de-DE" sz="1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Rechteck 16"/>
          <p:cNvSpPr/>
          <p:nvPr/>
        </p:nvSpPr>
        <p:spPr bwMode="auto">
          <a:xfrm>
            <a:off x="642910" y="1000108"/>
            <a:ext cx="6715172" cy="285752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571480"/>
            <a:ext cx="291705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Rechteck 18"/>
          <p:cNvSpPr/>
          <p:nvPr/>
        </p:nvSpPr>
        <p:spPr>
          <a:xfrm>
            <a:off x="3857620" y="1000108"/>
            <a:ext cx="3143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0033CC"/>
                </a:solidFill>
              </a:rPr>
              <a:t>MVG EKD   IV. Abschnitt     </a:t>
            </a:r>
            <a:r>
              <a:rPr lang="de-DE" sz="1400" b="1" dirty="0" smtClean="0">
                <a:solidFill>
                  <a:schemeClr val="bg1">
                    <a:lumMod val="50000"/>
                  </a:schemeClr>
                </a:solidFill>
              </a:rPr>
              <a:t>Amtszeit</a:t>
            </a:r>
            <a:endParaRPr lang="de-DE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Rechteck 25"/>
          <p:cNvSpPr/>
          <p:nvPr/>
        </p:nvSpPr>
        <p:spPr bwMode="auto">
          <a:xfrm>
            <a:off x="2285984" y="5715016"/>
            <a:ext cx="6286544" cy="57150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2285984" y="5715016"/>
            <a:ext cx="60722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c)   wenn ein Mitglied für länger als </a:t>
            </a:r>
            <a:r>
              <a:rPr lang="de-DE" sz="1400" b="1" dirty="0" smtClean="0"/>
              <a:t>drei Monate </a:t>
            </a:r>
            <a:r>
              <a:rPr lang="de-DE" sz="1400" b="1" dirty="0" smtClean="0">
                <a:solidFill>
                  <a:srgbClr val="C00000"/>
                </a:solidFill>
              </a:rPr>
              <a:t>beurlaubt </a:t>
            </a:r>
            <a:r>
              <a:rPr lang="de-DE" sz="1400" dirty="0" smtClean="0"/>
              <a:t>oder aufgrund einer</a:t>
            </a:r>
          </a:p>
          <a:p>
            <a:r>
              <a:rPr lang="de-DE" sz="1400" dirty="0" smtClean="0"/>
              <a:t>      Arbeitsrechtsregelung oder von gesetzlichen Vorschriften </a:t>
            </a:r>
            <a:r>
              <a:rPr lang="de-DE" sz="1400" b="1" dirty="0" smtClean="0"/>
              <a:t>freigestellt</a:t>
            </a:r>
            <a:r>
              <a:rPr lang="de-DE" sz="1400" dirty="0" smtClean="0"/>
              <a:t> wird.</a:t>
            </a:r>
            <a:endParaRPr lang="de-DE" sz="1400" dirty="0"/>
          </a:p>
        </p:txBody>
      </p:sp>
      <p:grpSp>
        <p:nvGrpSpPr>
          <p:cNvPr id="30" name="Gruppieren 29"/>
          <p:cNvGrpSpPr/>
          <p:nvPr/>
        </p:nvGrpSpPr>
        <p:grpSpPr>
          <a:xfrm>
            <a:off x="2285984" y="4572008"/>
            <a:ext cx="6286544" cy="523220"/>
            <a:chOff x="2285984" y="4572008"/>
            <a:chExt cx="6286544" cy="523220"/>
          </a:xfrm>
        </p:grpSpPr>
        <p:sp>
          <p:nvSpPr>
            <p:cNvPr id="24" name="Rechteck 23"/>
            <p:cNvSpPr/>
            <p:nvPr/>
          </p:nvSpPr>
          <p:spPr bwMode="auto">
            <a:xfrm>
              <a:off x="2285984" y="4572008"/>
              <a:ext cx="6286544" cy="5000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Arial" charset="0"/>
                <a:cs typeface="Arial" pitchFamily="34" charset="0"/>
              </a:endParaRPr>
            </a:p>
          </p:txBody>
        </p:sp>
        <p:sp>
          <p:nvSpPr>
            <p:cNvPr id="27" name="Rechteck 26"/>
            <p:cNvSpPr/>
            <p:nvPr/>
          </p:nvSpPr>
          <p:spPr>
            <a:xfrm>
              <a:off x="2285984" y="4572008"/>
              <a:ext cx="600079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/>
              <a:r>
                <a:rPr lang="de-DE" sz="1400" dirty="0" smtClean="0"/>
                <a:t>a)   solange einem Mitglied </a:t>
              </a:r>
            </a:p>
            <a:p>
              <a:pPr marL="342900" indent="-342900"/>
              <a:r>
                <a:rPr lang="de-DE" sz="1400" dirty="0" smtClean="0"/>
                <a:t>      die Wahrnehmung seiner dienstlichen Aufgaben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untersagt</a:t>
              </a:r>
              <a:r>
                <a:rPr lang="de-DE" sz="1400" dirty="0" smtClean="0"/>
                <a:t> ist,</a:t>
              </a:r>
              <a:endParaRPr lang="de-DE" sz="1400" dirty="0"/>
            </a:p>
          </p:txBody>
        </p:sp>
      </p:grpSp>
      <p:grpSp>
        <p:nvGrpSpPr>
          <p:cNvPr id="29" name="Gruppieren 28"/>
          <p:cNvGrpSpPr/>
          <p:nvPr/>
        </p:nvGrpSpPr>
        <p:grpSpPr>
          <a:xfrm>
            <a:off x="2285984" y="5143512"/>
            <a:ext cx="6286544" cy="523220"/>
            <a:chOff x="2285984" y="5143512"/>
            <a:chExt cx="6286544" cy="523220"/>
          </a:xfrm>
        </p:grpSpPr>
        <p:sp>
          <p:nvSpPr>
            <p:cNvPr id="25" name="Rechteck 24"/>
            <p:cNvSpPr/>
            <p:nvPr/>
          </p:nvSpPr>
          <p:spPr bwMode="auto">
            <a:xfrm>
              <a:off x="2285984" y="5143512"/>
              <a:ext cx="6286544" cy="5000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Arial" charset="0"/>
                <a:cs typeface="Arial" pitchFamily="34" charset="0"/>
              </a:endParaRPr>
            </a:p>
          </p:txBody>
        </p:sp>
        <p:sp>
          <p:nvSpPr>
            <p:cNvPr id="28" name="Rechteck 27"/>
            <p:cNvSpPr/>
            <p:nvPr/>
          </p:nvSpPr>
          <p:spPr>
            <a:xfrm>
              <a:off x="2285984" y="5143512"/>
              <a:ext cx="628654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dirty="0" smtClean="0"/>
                <a:t>b)   wenn ein Mitglied voraussichtlich </a:t>
              </a:r>
              <a:r>
                <a:rPr lang="de-DE" sz="1400" b="1" dirty="0" smtClean="0"/>
                <a:t>länger als drei Monate </a:t>
              </a:r>
              <a:r>
                <a:rPr lang="de-DE" sz="1400" dirty="0" smtClean="0"/>
                <a:t>an der Wahrnehmung</a:t>
              </a:r>
            </a:p>
            <a:p>
              <a:r>
                <a:rPr lang="de-DE" sz="1400" dirty="0" smtClean="0"/>
                <a:t>       seiner dienstlichen Aufgaben oder als Mitglied der MAV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gehindert</a:t>
              </a:r>
              <a:r>
                <a:rPr lang="de-DE" sz="1400" dirty="0" smtClean="0"/>
                <a:t> ist,</a:t>
              </a:r>
              <a:endParaRPr lang="de-DE" sz="1400" dirty="0"/>
            </a:p>
          </p:txBody>
        </p:sp>
      </p:grpSp>
      <p:grpSp>
        <p:nvGrpSpPr>
          <p:cNvPr id="35" name="Gruppieren 34"/>
          <p:cNvGrpSpPr/>
          <p:nvPr/>
        </p:nvGrpSpPr>
        <p:grpSpPr>
          <a:xfrm>
            <a:off x="428596" y="4357694"/>
            <a:ext cx="2143140" cy="440770"/>
            <a:chOff x="-32" y="4214818"/>
            <a:chExt cx="2428892" cy="440770"/>
          </a:xfrm>
        </p:grpSpPr>
        <p:sp>
          <p:nvSpPr>
            <p:cNvPr id="20" name="Rechteck 19"/>
            <p:cNvSpPr/>
            <p:nvPr/>
          </p:nvSpPr>
          <p:spPr>
            <a:xfrm>
              <a:off x="-32" y="4214818"/>
              <a:ext cx="192882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/>
                <a:t>( 2 ) </a:t>
              </a:r>
              <a:r>
                <a:rPr lang="de-DE" sz="1200" b="1" dirty="0" smtClean="0"/>
                <a:t>Die Mitgliedschaft </a:t>
              </a:r>
            </a:p>
          </p:txBody>
        </p:sp>
        <p:sp>
          <p:nvSpPr>
            <p:cNvPr id="31" name="Rechteck 30"/>
            <p:cNvSpPr/>
            <p:nvPr/>
          </p:nvSpPr>
          <p:spPr>
            <a:xfrm>
              <a:off x="500034" y="4286256"/>
              <a:ext cx="192882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200" b="1" dirty="0" smtClean="0"/>
                <a:t>in der MAV </a:t>
              </a:r>
              <a:r>
                <a:rPr lang="de-DE" b="1" dirty="0" smtClean="0">
                  <a:solidFill>
                    <a:srgbClr val="C00000"/>
                  </a:solidFill>
                </a:rPr>
                <a:t>ruht</a:t>
              </a:r>
              <a:endParaRPr lang="de-DE" dirty="0"/>
            </a:p>
          </p:txBody>
        </p:sp>
      </p:grp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1857356" y="5214950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 rot="10800000" flipH="1">
            <a:off x="1857356" y="5786454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4" name="AutoShape 22"/>
          <p:cNvSpPr>
            <a:spLocks noChangeArrowheads="1"/>
          </p:cNvSpPr>
          <p:nvPr/>
        </p:nvSpPr>
        <p:spPr bwMode="auto">
          <a:xfrm rot="10800000" flipH="1">
            <a:off x="1857356" y="3500438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6" name="AutoShape 22"/>
          <p:cNvSpPr>
            <a:spLocks noChangeArrowheads="1"/>
          </p:cNvSpPr>
          <p:nvPr/>
        </p:nvSpPr>
        <p:spPr bwMode="auto">
          <a:xfrm rot="10800000" flipH="1">
            <a:off x="1857356" y="4857760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7" name="Rechteck 36"/>
          <p:cNvSpPr/>
          <p:nvPr/>
        </p:nvSpPr>
        <p:spPr>
          <a:xfrm>
            <a:off x="714348" y="2214554"/>
            <a:ext cx="27146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200" b="1" dirty="0" smtClean="0"/>
              <a:t>Die Mitgliedschaft in der MAV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38" name="AutoShape 22"/>
          <p:cNvSpPr>
            <a:spLocks noChangeArrowheads="1"/>
          </p:cNvSpPr>
          <p:nvPr/>
        </p:nvSpPr>
        <p:spPr bwMode="auto">
          <a:xfrm rot="10800000" flipH="1">
            <a:off x="1857356" y="2786058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6" grpId="0" animBg="1"/>
      <p:bldP spid="3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21"/>
          <p:cNvSpPr>
            <a:spLocks noChangeArrowheads="1"/>
          </p:cNvSpPr>
          <p:nvPr/>
        </p:nvSpPr>
        <p:spPr bwMode="auto">
          <a:xfrm>
            <a:off x="0" y="0"/>
            <a:ext cx="307180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6" name="Rechteck 25"/>
          <p:cNvSpPr/>
          <p:nvPr/>
        </p:nvSpPr>
        <p:spPr bwMode="auto">
          <a:xfrm>
            <a:off x="2285984" y="4786322"/>
            <a:ext cx="6286544" cy="8572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7" name="Rechteck 26"/>
          <p:cNvSpPr/>
          <p:nvPr/>
        </p:nvSpPr>
        <p:spPr bwMode="auto">
          <a:xfrm>
            <a:off x="2285984" y="3643314"/>
            <a:ext cx="6286544" cy="78581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2285984" y="2571744"/>
            <a:ext cx="6286544" cy="92869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285984" y="2643182"/>
            <a:ext cx="61436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( 3 ) </a:t>
            </a:r>
            <a:r>
              <a:rPr lang="de-DE" sz="1400" b="1" dirty="0" smtClean="0"/>
              <a:t>bei </a:t>
            </a:r>
            <a:r>
              <a:rPr lang="de-DE" sz="1600" b="1" dirty="0" smtClean="0"/>
              <a:t>Erlöschen</a:t>
            </a:r>
            <a:r>
              <a:rPr lang="de-DE" sz="1400" b="1" dirty="0" smtClean="0"/>
              <a:t> </a:t>
            </a:r>
            <a:r>
              <a:rPr lang="de-DE" sz="1400" dirty="0" smtClean="0"/>
              <a:t>und/oder </a:t>
            </a:r>
            <a:r>
              <a:rPr lang="de-DE" sz="1600" b="1" dirty="0" smtClean="0">
                <a:solidFill>
                  <a:srgbClr val="0033CC"/>
                </a:solidFill>
              </a:rPr>
              <a:t>für die </a:t>
            </a:r>
            <a:r>
              <a:rPr lang="de-DE" sz="1600" b="1" dirty="0" smtClean="0">
                <a:solidFill>
                  <a:srgbClr val="C00000"/>
                </a:solidFill>
              </a:rPr>
              <a:t>Dauer</a:t>
            </a:r>
            <a:r>
              <a:rPr lang="de-DE" sz="1600" b="1" dirty="0" smtClean="0">
                <a:solidFill>
                  <a:srgbClr val="0033CC"/>
                </a:solidFill>
              </a:rPr>
              <a:t> des Ruhens </a:t>
            </a:r>
            <a:r>
              <a:rPr lang="de-DE" sz="1400" dirty="0" smtClean="0"/>
              <a:t>der Mitgliedschaft </a:t>
            </a:r>
          </a:p>
          <a:p>
            <a:r>
              <a:rPr lang="de-DE" sz="1400" dirty="0" smtClean="0"/>
              <a:t>       rückt die Person als </a:t>
            </a:r>
            <a:r>
              <a:rPr lang="de-DE" sz="1400" b="1" dirty="0" smtClean="0"/>
              <a:t>Ersatzmitglied </a:t>
            </a:r>
            <a:r>
              <a:rPr lang="de-DE" sz="1400" dirty="0" smtClean="0"/>
              <a:t>in die Mitarbeitervertretung nach, die bei </a:t>
            </a:r>
          </a:p>
          <a:p>
            <a:r>
              <a:rPr lang="de-DE" sz="1400" dirty="0" smtClean="0"/>
              <a:t>       der vorhergehenden Wahl die nächstniedrigere Stimmenzahl erreicht hat.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2285984" y="3643314"/>
            <a:ext cx="60722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( 4 ) </a:t>
            </a:r>
            <a:r>
              <a:rPr lang="de-DE" sz="1400" dirty="0" smtClean="0"/>
              <a:t>Das Ersatzmitglied nach tritt auch dann in die MAV ein,  wenn ein Mitglied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       verhindert</a:t>
            </a:r>
            <a:r>
              <a:rPr lang="de-DE" sz="1400" b="1" dirty="0" smtClean="0"/>
              <a:t> ist, an einer Sitzung teilzunehmen</a:t>
            </a:r>
            <a:r>
              <a:rPr lang="de-DE" sz="1400" dirty="0" smtClean="0"/>
              <a:t>, sofern dies zur Sicherstellung </a:t>
            </a:r>
          </a:p>
          <a:p>
            <a:r>
              <a:rPr lang="de-DE" sz="1400" dirty="0" smtClean="0"/>
              <a:t>       der Beschlussfähigkeit der Mitarbeitervertretung erforderlich ist.</a:t>
            </a:r>
            <a:endParaRPr lang="de-DE" sz="1400" dirty="0"/>
          </a:p>
        </p:txBody>
      </p:sp>
      <p:sp>
        <p:nvSpPr>
          <p:cNvPr id="14" name="Rechteck 13"/>
          <p:cNvSpPr/>
          <p:nvPr/>
        </p:nvSpPr>
        <p:spPr>
          <a:xfrm>
            <a:off x="2285984" y="4857760"/>
            <a:ext cx="64294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( 5 ) </a:t>
            </a:r>
            <a:r>
              <a:rPr lang="de-DE" sz="1400" dirty="0" smtClean="0"/>
              <a:t>Bei </a:t>
            </a:r>
            <a:r>
              <a:rPr lang="de-DE" sz="1600" b="1" dirty="0" smtClean="0"/>
              <a:t>Beendigung</a:t>
            </a:r>
            <a:r>
              <a:rPr lang="de-DE" sz="1400" b="1" dirty="0" smtClean="0"/>
              <a:t> der Mitgliedschaft </a:t>
            </a:r>
            <a:r>
              <a:rPr lang="de-DE" sz="1400" dirty="0" smtClean="0"/>
              <a:t>in der MAV haben die Mitarbeitenden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     alle  Unterlagen,</a:t>
            </a:r>
            <a:r>
              <a:rPr lang="de-DE" sz="1400" dirty="0" smtClean="0"/>
              <a:t> die sie in ihrer Eigenschaft als Mitglied der MAV erhalten haben,</a:t>
            </a:r>
          </a:p>
          <a:p>
            <a:r>
              <a:rPr lang="de-DE" sz="1400" dirty="0" smtClean="0"/>
              <a:t>       der Mitarbeitervertretung auszuhändigen. </a:t>
            </a:r>
            <a:endParaRPr lang="de-DE" sz="1400" dirty="0"/>
          </a:p>
        </p:txBody>
      </p:sp>
      <p:sp>
        <p:nvSpPr>
          <p:cNvPr id="16" name="Rechteck 15"/>
          <p:cNvSpPr/>
          <p:nvPr/>
        </p:nvSpPr>
        <p:spPr>
          <a:xfrm>
            <a:off x="3857620" y="1857364"/>
            <a:ext cx="4707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600" b="1" dirty="0" smtClean="0"/>
              <a:t>§ 18  </a:t>
            </a:r>
            <a:r>
              <a:rPr lang="de-DE" sz="1600" b="1" dirty="0" smtClean="0">
                <a:solidFill>
                  <a:schemeClr val="bg1">
                    <a:lumMod val="65000"/>
                  </a:schemeClr>
                </a:solidFill>
              </a:rPr>
              <a:t>Erlöschen und Ruhen der Mitgliedschaft,</a:t>
            </a:r>
            <a:r>
              <a:rPr lang="de-DE" sz="1600" b="1" dirty="0" smtClean="0"/>
              <a:t> Ersatzmitgliedschaft</a:t>
            </a:r>
            <a:endParaRPr lang="de-DE" sz="1600" b="1" dirty="0"/>
          </a:p>
        </p:txBody>
      </p:sp>
      <p:sp>
        <p:nvSpPr>
          <p:cNvPr id="21" name="Rechteck 20"/>
          <p:cNvSpPr/>
          <p:nvPr/>
        </p:nvSpPr>
        <p:spPr>
          <a:xfrm>
            <a:off x="928662" y="2714620"/>
            <a:ext cx="111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Nachrücken </a:t>
            </a:r>
          </a:p>
          <a:p>
            <a:pPr algn="r"/>
            <a:r>
              <a:rPr lang="de-DE" sz="1200" b="1" dirty="0" smtClean="0">
                <a:solidFill>
                  <a:srgbClr val="C00000"/>
                </a:solidFill>
              </a:rPr>
              <a:t>in die MAV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571472" y="3714752"/>
            <a:ext cx="15295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Sicherstellung der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Beschlussfähigkeit 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2571736" y="5715016"/>
            <a:ext cx="54292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Besteht die MAV  aus einer Person, </a:t>
            </a:r>
          </a:p>
          <a:p>
            <a:r>
              <a:rPr lang="de-DE" sz="1400" dirty="0" smtClean="0"/>
              <a:t>sind die Unterlagen der neuen Mitarbeitervertretung auszuhändigen.</a:t>
            </a:r>
            <a:endParaRPr lang="de-DE" sz="1400" dirty="0"/>
          </a:p>
        </p:txBody>
      </p:sp>
      <p:sp>
        <p:nvSpPr>
          <p:cNvPr id="24" name="Rechteck 23"/>
          <p:cNvSpPr/>
          <p:nvPr/>
        </p:nvSpPr>
        <p:spPr>
          <a:xfrm>
            <a:off x="714348" y="4929198"/>
            <a:ext cx="1394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Rückgabe der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MAV-Unterlagen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071670" y="3929066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071670" y="5143512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071670" y="2928934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1" name="Rechteck 30"/>
          <p:cNvSpPr/>
          <p:nvPr/>
        </p:nvSpPr>
        <p:spPr bwMode="auto">
          <a:xfrm>
            <a:off x="642910" y="1000108"/>
            <a:ext cx="6715172" cy="285752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714348" y="571480"/>
            <a:ext cx="291705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Rechteck 32"/>
          <p:cNvSpPr/>
          <p:nvPr/>
        </p:nvSpPr>
        <p:spPr>
          <a:xfrm>
            <a:off x="3857620" y="1000108"/>
            <a:ext cx="3143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0033CC"/>
                </a:solidFill>
              </a:rPr>
              <a:t>MVG EKD   IV. Abschnitt     </a:t>
            </a:r>
            <a:r>
              <a:rPr lang="de-DE" sz="1400" b="1" dirty="0" smtClean="0">
                <a:solidFill>
                  <a:schemeClr val="bg1">
                    <a:lumMod val="50000"/>
                  </a:schemeClr>
                </a:solidFill>
              </a:rPr>
              <a:t>Amtszeit</a:t>
            </a:r>
            <a:endParaRPr lang="de-DE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/>
      <p:bldP spid="28" grpId="0" animBg="1"/>
      <p:bldP spid="29" grpId="0" animBg="1"/>
      <p:bldP spid="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21"/>
          <p:cNvSpPr>
            <a:spLocks noChangeArrowheads="1"/>
          </p:cNvSpPr>
          <p:nvPr/>
        </p:nvSpPr>
        <p:spPr bwMode="auto">
          <a:xfrm>
            <a:off x="0" y="0"/>
            <a:ext cx="442912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2571736" y="3357562"/>
            <a:ext cx="561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rgbClr val="C00000"/>
                </a:solidFill>
                <a:latin typeface="Arial Black" pitchFamily="34" charset="0"/>
              </a:rPr>
              <a:t>Ausschluss</a:t>
            </a:r>
            <a:r>
              <a:rPr lang="de-DE" sz="2000" b="1" dirty="0">
                <a:latin typeface="Arial Black" pitchFamily="34" charset="0"/>
              </a:rPr>
              <a:t> </a:t>
            </a:r>
            <a:r>
              <a:rPr lang="de-DE" sz="2000" b="1" dirty="0" smtClean="0">
                <a:latin typeface="Arial Black" pitchFamily="34" charset="0"/>
              </a:rPr>
              <a:t>eines </a:t>
            </a:r>
            <a:r>
              <a:rPr lang="de-DE" sz="2000" b="1" dirty="0">
                <a:latin typeface="Arial Black" pitchFamily="34" charset="0"/>
              </a:rPr>
              <a:t>Mitgliedes </a:t>
            </a:r>
            <a:endParaRPr lang="de-DE" sz="2000" b="1" dirty="0" smtClean="0">
              <a:latin typeface="Arial Black" pitchFamily="34" charset="0"/>
            </a:endParaRPr>
          </a:p>
          <a:p>
            <a:r>
              <a:rPr lang="de-DE" sz="2000" b="1" dirty="0">
                <a:latin typeface="Arial Black" pitchFamily="34" charset="0"/>
              </a:rPr>
              <a:t> </a:t>
            </a:r>
            <a:r>
              <a:rPr lang="de-DE" sz="2000" b="1" dirty="0" smtClean="0">
                <a:latin typeface="Arial Black" pitchFamily="34" charset="0"/>
              </a:rPr>
              <a:t>               oder </a:t>
            </a:r>
            <a:r>
              <a:rPr lang="de-DE" sz="2400" b="1" dirty="0">
                <a:solidFill>
                  <a:srgbClr val="C00000"/>
                </a:solidFill>
                <a:latin typeface="Arial Black" pitchFamily="34" charset="0"/>
              </a:rPr>
              <a:t>Auflösung</a:t>
            </a:r>
            <a:r>
              <a:rPr lang="de-DE" sz="2000" b="1" dirty="0">
                <a:latin typeface="Arial Black" pitchFamily="34" charset="0"/>
              </a:rPr>
              <a:t> der MAV</a:t>
            </a:r>
          </a:p>
        </p:txBody>
      </p:sp>
      <p:sp>
        <p:nvSpPr>
          <p:cNvPr id="9" name="Rechteck 8"/>
          <p:cNvSpPr/>
          <p:nvPr/>
        </p:nvSpPr>
        <p:spPr>
          <a:xfrm>
            <a:off x="1357290" y="4286256"/>
            <a:ext cx="71185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rgbClr val="C00000"/>
                </a:solidFill>
                <a:latin typeface="Arial Black" pitchFamily="34" charset="0"/>
              </a:rPr>
              <a:t>Behinderungs-</a:t>
            </a:r>
            <a:r>
              <a:rPr lang="de-DE" sz="2400" b="1" dirty="0">
                <a:latin typeface="Arial Black" pitchFamily="34" charset="0"/>
              </a:rPr>
              <a:t> </a:t>
            </a:r>
            <a:r>
              <a:rPr lang="de-DE" sz="2000" b="1" dirty="0">
                <a:latin typeface="Arial Black" pitchFamily="34" charset="0"/>
              </a:rPr>
              <a:t>und</a:t>
            </a:r>
            <a:r>
              <a:rPr lang="de-DE" sz="2400" b="1" dirty="0">
                <a:latin typeface="Arial Black" pitchFamily="34" charset="0"/>
              </a:rPr>
              <a:t> Begünstigungsverbot</a:t>
            </a:r>
            <a:endParaRPr lang="de-DE" sz="2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3357554" y="4786322"/>
            <a:ext cx="47863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smtClean="0">
                <a:latin typeface="Arial Black" pitchFamily="34" charset="0"/>
              </a:rPr>
              <a:t>Abordnungs- </a:t>
            </a:r>
          </a:p>
          <a:p>
            <a:r>
              <a:rPr lang="de-DE" sz="2400" b="1" dirty="0" smtClean="0">
                <a:latin typeface="Arial Black" pitchFamily="34" charset="0"/>
              </a:rPr>
              <a:t>und Versetzungs</a:t>
            </a:r>
            <a:r>
              <a:rPr lang="de-DE" sz="2400" b="1" dirty="0" smtClean="0">
                <a:solidFill>
                  <a:srgbClr val="C00000"/>
                </a:solidFill>
                <a:latin typeface="Arial Black" pitchFamily="34" charset="0"/>
              </a:rPr>
              <a:t>verbot</a:t>
            </a:r>
            <a:r>
              <a:rPr lang="de-DE" sz="2400" b="1" dirty="0" smtClean="0">
                <a:latin typeface="Arial Black" pitchFamily="34" charset="0"/>
              </a:rPr>
              <a:t>, </a:t>
            </a:r>
            <a:r>
              <a:rPr lang="de-DE" sz="2400" b="1" dirty="0" smtClean="0">
                <a:solidFill>
                  <a:srgbClr val="C00000"/>
                </a:solidFill>
                <a:latin typeface="Arial Black" pitchFamily="34" charset="0"/>
              </a:rPr>
              <a:t>Kündigungsschutz</a:t>
            </a:r>
            <a:endParaRPr lang="de-DE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1" name="Picture 2" descr="C:\Users\Gisbert\Desktop\smiley-295353_6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928802"/>
            <a:ext cx="995348" cy="101275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000100" y="714356"/>
            <a:ext cx="3714776" cy="131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Gruppieren 9"/>
          <p:cNvGrpSpPr/>
          <p:nvPr/>
        </p:nvGrpSpPr>
        <p:grpSpPr>
          <a:xfrm>
            <a:off x="2285984" y="1714488"/>
            <a:ext cx="2910978" cy="1046440"/>
            <a:chOff x="590809" y="4796313"/>
            <a:chExt cx="2910978" cy="1046440"/>
          </a:xfrm>
        </p:grpSpPr>
        <p:sp>
          <p:nvSpPr>
            <p:cNvPr id="14" name="Rechteck 13"/>
            <p:cNvSpPr/>
            <p:nvPr/>
          </p:nvSpPr>
          <p:spPr>
            <a:xfrm>
              <a:off x="590809" y="479631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smtClean="0">
                  <a:solidFill>
                    <a:srgbClr val="C00000"/>
                  </a:solidFill>
                  <a:latin typeface="Arial Black" pitchFamily="34" charset="0"/>
                </a:rPr>
                <a:t>M</a:t>
              </a:r>
              <a:r>
                <a:rPr lang="de-DE" sz="2400" dirty="0" smtClean="0">
                  <a:latin typeface="Arial Black" pitchFamily="34" charset="0"/>
                </a:rPr>
                <a:t>itarbeiter</a:t>
              </a:r>
              <a:endParaRPr lang="de-DE" sz="2400" dirty="0">
                <a:latin typeface="Arial Black" pitchFamily="34" charset="0"/>
              </a:endParaRPr>
            </a:p>
          </p:txBody>
        </p:sp>
        <p:sp>
          <p:nvSpPr>
            <p:cNvPr id="15" name="Rechteck 14"/>
            <p:cNvSpPr/>
            <p:nvPr/>
          </p:nvSpPr>
          <p:spPr>
            <a:xfrm>
              <a:off x="755359" y="505792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err="1" smtClean="0">
                  <a:solidFill>
                    <a:srgbClr val="C00000"/>
                  </a:solidFill>
                  <a:latin typeface="Arial Black" pitchFamily="34" charset="0"/>
                </a:rPr>
                <a:t>V</a:t>
              </a:r>
              <a:r>
                <a:rPr lang="de-DE" sz="2400" dirty="0" err="1" smtClean="0">
                  <a:latin typeface="Arial Black" pitchFamily="34" charset="0"/>
                </a:rPr>
                <a:t>ertretungs</a:t>
              </a:r>
              <a:endParaRPr lang="de-DE" sz="2400" dirty="0">
                <a:latin typeface="Arial Black" pitchFamily="34" charset="0"/>
              </a:endParaRPr>
            </a:p>
          </p:txBody>
        </p:sp>
        <p:sp>
          <p:nvSpPr>
            <p:cNvPr id="16" name="Rechteck 15"/>
            <p:cNvSpPr/>
            <p:nvPr/>
          </p:nvSpPr>
          <p:spPr>
            <a:xfrm>
              <a:off x="899592" y="531953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smtClean="0">
                  <a:solidFill>
                    <a:srgbClr val="C00000"/>
                  </a:solidFill>
                  <a:latin typeface="Arial Black" pitchFamily="34" charset="0"/>
                </a:rPr>
                <a:t>G</a:t>
              </a:r>
              <a:r>
                <a:rPr lang="de-DE" sz="2400" dirty="0" smtClean="0">
                  <a:latin typeface="Arial Black" pitchFamily="34" charset="0"/>
                </a:rPr>
                <a:t>esetz</a:t>
              </a:r>
              <a:endParaRPr lang="de-DE" sz="2400" dirty="0">
                <a:latin typeface="Arial Black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21"/>
          <p:cNvSpPr>
            <a:spLocks noChangeArrowheads="1"/>
          </p:cNvSpPr>
          <p:nvPr/>
        </p:nvSpPr>
        <p:spPr bwMode="auto">
          <a:xfrm rot="5400000">
            <a:off x="2393153" y="-2393153"/>
            <a:ext cx="4357694" cy="9144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1" name="Rechteck 40"/>
          <p:cNvSpPr/>
          <p:nvPr/>
        </p:nvSpPr>
        <p:spPr bwMode="auto">
          <a:xfrm>
            <a:off x="2643174" y="2857496"/>
            <a:ext cx="6143668" cy="92869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grpSp>
        <p:nvGrpSpPr>
          <p:cNvPr id="36" name="Gruppieren 35"/>
          <p:cNvGrpSpPr/>
          <p:nvPr/>
        </p:nvGrpSpPr>
        <p:grpSpPr>
          <a:xfrm>
            <a:off x="642910" y="4500570"/>
            <a:ext cx="2071702" cy="1143008"/>
            <a:chOff x="642910" y="4429132"/>
            <a:chExt cx="2071702" cy="1143008"/>
          </a:xfrm>
        </p:grpSpPr>
        <p:pic>
          <p:nvPicPr>
            <p:cNvPr id="21" name="Picture 1" descr="C:\Users\Gisbert\Desktop\Seminare in Aprath 2016\Bilder ua für Seminare\freie Bilder_pixabay\3d Männchen\question-mark-1019820_640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71604" y="4429132"/>
              <a:ext cx="1143008" cy="1143008"/>
            </a:xfrm>
            <a:prstGeom prst="rect">
              <a:avLst/>
            </a:prstGeom>
            <a:noFill/>
          </p:spPr>
        </p:pic>
        <p:sp>
          <p:nvSpPr>
            <p:cNvPr id="27" name="Rechteck 1"/>
            <p:cNvSpPr>
              <a:spLocks noChangeArrowheads="1"/>
            </p:cNvSpPr>
            <p:nvPr/>
          </p:nvSpPr>
          <p:spPr bwMode="auto">
            <a:xfrm>
              <a:off x="642910" y="4714884"/>
              <a:ext cx="135732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de-DE" sz="1400" dirty="0" smtClean="0">
                  <a:solidFill>
                    <a:srgbClr val="C00000"/>
                  </a:solidFill>
                  <a:latin typeface="Arial Black" pitchFamily="34" charset="0"/>
                </a:rPr>
                <a:t>…noch </a:t>
              </a:r>
            </a:p>
            <a:p>
              <a:r>
                <a:rPr lang="de-DE" sz="1400" dirty="0" smtClean="0">
                  <a:solidFill>
                    <a:srgbClr val="C00000"/>
                  </a:solidFill>
                  <a:latin typeface="Arial Black" pitchFamily="34" charset="0"/>
                </a:rPr>
                <a:t>      Fragen</a:t>
              </a:r>
              <a:endParaRPr lang="de-DE" sz="1400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sp>
        <p:nvSpPr>
          <p:cNvPr id="35" name="Rechteck 34"/>
          <p:cNvSpPr/>
          <p:nvPr/>
        </p:nvSpPr>
        <p:spPr>
          <a:xfrm>
            <a:off x="3428992" y="4500570"/>
            <a:ext cx="4786346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32" name="Rechteck 31"/>
          <p:cNvSpPr/>
          <p:nvPr/>
        </p:nvSpPr>
        <p:spPr bwMode="auto">
          <a:xfrm>
            <a:off x="2428860" y="5715016"/>
            <a:ext cx="6357982" cy="428628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hteck 18"/>
          <p:cNvSpPr/>
          <p:nvPr/>
        </p:nvSpPr>
        <p:spPr bwMode="auto">
          <a:xfrm>
            <a:off x="2643174" y="2143116"/>
            <a:ext cx="6143668" cy="64294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2786018" y="2214554"/>
            <a:ext cx="607226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Auf schriftlichen Antrag </a:t>
            </a:r>
            <a:r>
              <a:rPr lang="de-DE" sz="1600" b="1" dirty="0" smtClean="0">
                <a:solidFill>
                  <a:srgbClr val="C00000"/>
                </a:solidFill>
              </a:rPr>
              <a:t>eines Viertels </a:t>
            </a:r>
            <a:r>
              <a:rPr lang="de-DE" sz="1400" b="1" dirty="0" smtClean="0"/>
              <a:t>der Wahlberechtigten, </a:t>
            </a:r>
          </a:p>
          <a:p>
            <a:r>
              <a:rPr lang="de-DE" sz="1400" b="1" dirty="0" smtClean="0"/>
              <a:t>                                                                     der MAV oder der </a:t>
            </a:r>
            <a:r>
              <a:rPr lang="de-DE" sz="1400" b="1" dirty="0" smtClean="0">
                <a:solidFill>
                  <a:srgbClr val="C00000"/>
                </a:solidFill>
              </a:rPr>
              <a:t>Dienststellenleitung…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2571736" y="1785926"/>
            <a:ext cx="58579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17  Ausschluss eines Mitgliedes oder Auflösung der MAV</a:t>
            </a:r>
            <a:endParaRPr lang="de-DE" sz="1600" b="1" dirty="0"/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357422" y="2928934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357422" y="2285992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500034" y="2714620"/>
            <a:ext cx="19288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…</a:t>
            </a:r>
            <a:r>
              <a:rPr lang="de-DE" sz="1200" b="1" dirty="0" smtClean="0"/>
              <a:t>Entscheiden kann </a:t>
            </a:r>
            <a:r>
              <a:rPr lang="de-DE" sz="1200" b="1" dirty="0" smtClean="0">
                <a:solidFill>
                  <a:srgbClr val="C00000"/>
                </a:solidFill>
              </a:rPr>
              <a:t>nur</a:t>
            </a:r>
            <a:r>
              <a:rPr lang="de-DE" sz="1200" b="1" dirty="0" smtClean="0"/>
              <a:t> </a:t>
            </a:r>
          </a:p>
          <a:p>
            <a:r>
              <a:rPr lang="de-DE" sz="1200" b="1" dirty="0" smtClean="0"/>
              <a:t>          das </a:t>
            </a:r>
            <a:r>
              <a:rPr lang="de-DE" sz="1400" b="1" dirty="0" smtClean="0">
                <a:solidFill>
                  <a:srgbClr val="C00000"/>
                </a:solidFill>
              </a:rPr>
              <a:t>Kirchengericht</a:t>
            </a:r>
            <a:endParaRPr lang="de-DE" sz="1400" dirty="0"/>
          </a:p>
        </p:txBody>
      </p:sp>
      <p:sp>
        <p:nvSpPr>
          <p:cNvPr id="20" name="Rechteck 19"/>
          <p:cNvSpPr/>
          <p:nvPr/>
        </p:nvSpPr>
        <p:spPr>
          <a:xfrm>
            <a:off x="2571736" y="4143380"/>
            <a:ext cx="60007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</a:t>
            </a:r>
            <a:r>
              <a:rPr lang="de-DE" sz="1600" b="1" dirty="0" smtClean="0">
                <a:solidFill>
                  <a:srgbClr val="C00000"/>
                </a:solidFill>
              </a:rPr>
              <a:t>einzige</a:t>
            </a:r>
            <a:r>
              <a:rPr lang="de-DE" sz="1400" dirty="0" smtClean="0"/>
              <a:t> Möglichkeit, </a:t>
            </a:r>
          </a:p>
          <a:p>
            <a:r>
              <a:rPr lang="de-DE" sz="1400" dirty="0" smtClean="0"/>
              <a:t>die MAV oder einzelne Mitglieder </a:t>
            </a:r>
            <a:r>
              <a:rPr lang="de-DE" sz="1400" b="1" dirty="0" smtClean="0"/>
              <a:t>vor Ablauf der Amtszeit </a:t>
            </a:r>
            <a:r>
              <a:rPr lang="de-DE" sz="1400" b="1" dirty="0" smtClean="0">
                <a:solidFill>
                  <a:srgbClr val="C00000"/>
                </a:solidFill>
              </a:rPr>
              <a:t>gegen ihren Willen </a:t>
            </a:r>
          </a:p>
          <a:p>
            <a:r>
              <a:rPr lang="de-DE" sz="1400" b="1" dirty="0" smtClean="0"/>
              <a:t>aus dem Amt zu entfernen</a:t>
            </a:r>
            <a:r>
              <a:rPr lang="de-DE" sz="1400" dirty="0" smtClean="0"/>
              <a:t>, ist ein Antrag nach § 17 an das Kirchengericht. </a:t>
            </a:r>
          </a:p>
        </p:txBody>
      </p:sp>
      <p:sp>
        <p:nvSpPr>
          <p:cNvPr id="22" name="Rechteck 21"/>
          <p:cNvSpPr/>
          <p:nvPr/>
        </p:nvSpPr>
        <p:spPr>
          <a:xfrm>
            <a:off x="2571736" y="4857760"/>
            <a:ext cx="60008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Dabei geht es </a:t>
            </a:r>
            <a:r>
              <a:rPr lang="de-DE" sz="1400" b="1" dirty="0" smtClean="0"/>
              <a:t>ausschließlich </a:t>
            </a:r>
          </a:p>
          <a:p>
            <a:r>
              <a:rPr lang="de-DE" sz="1400" b="1" dirty="0" smtClean="0"/>
              <a:t>um die Entfernung aus der MAV oder Auflösung der MAV </a:t>
            </a:r>
            <a:r>
              <a:rPr lang="de-DE" sz="1400" dirty="0" smtClean="0"/>
              <a:t>– ohne jeden Bezug </a:t>
            </a:r>
          </a:p>
          <a:p>
            <a:r>
              <a:rPr lang="de-DE" sz="1400" dirty="0" smtClean="0"/>
              <a:t>und </a:t>
            </a:r>
            <a:r>
              <a:rPr lang="de-DE" sz="1400" b="1" dirty="0" smtClean="0">
                <a:solidFill>
                  <a:srgbClr val="C00000"/>
                </a:solidFill>
              </a:rPr>
              <a:t>ohne Auswirkung auf das Arbeitsverhältnis</a:t>
            </a:r>
            <a:r>
              <a:rPr lang="de-DE" sz="1400" dirty="0" smtClean="0"/>
              <a:t>.  </a:t>
            </a:r>
            <a:endParaRPr lang="de-DE" sz="1400" dirty="0"/>
          </a:p>
        </p:txBody>
      </p:sp>
      <p:sp>
        <p:nvSpPr>
          <p:cNvPr id="33" name="Rechteck 32"/>
          <p:cNvSpPr/>
          <p:nvPr/>
        </p:nvSpPr>
        <p:spPr>
          <a:xfrm>
            <a:off x="2143108" y="5572140"/>
            <a:ext cx="67866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>
                <a:ea typeface="Calibri" pitchFamily="34" charset="0"/>
                <a:cs typeface="Times New Roman" pitchFamily="18" charset="0"/>
              </a:rPr>
              <a:t>So ist </a:t>
            </a:r>
            <a:r>
              <a:rPr lang="de-DE" sz="1400" dirty="0" err="1" smtClean="0">
                <a:ea typeface="Calibri" pitchFamily="34" charset="0"/>
                <a:cs typeface="Times New Roman" pitchFamily="18" charset="0"/>
              </a:rPr>
              <a:t>zb</a:t>
            </a:r>
            <a:r>
              <a:rPr lang="de-DE" sz="1400" dirty="0" smtClean="0">
                <a:ea typeface="Calibri" pitchFamily="34" charset="0"/>
                <a:cs typeface="Times New Roman" pitchFamily="18" charset="0"/>
              </a:rPr>
              <a:t>. eine Abmahnung wegen Verletzung  von Amtspflichten als MAV-Mitglied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>
                <a:ea typeface="Calibri" pitchFamily="34" charset="0"/>
                <a:cs typeface="Times New Roman" pitchFamily="18" charset="0"/>
              </a:rPr>
              <a:t>unzulässig, wenn diese mit der Androhung arbeitsrechtlicher Konsequenzen 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>
                <a:ea typeface="Calibri" pitchFamily="34" charset="0"/>
                <a:cs typeface="Times New Roman" pitchFamily="18" charset="0"/>
              </a:rPr>
              <a:t>in </a:t>
            </a:r>
            <a:r>
              <a:rPr lang="de-DE" sz="1400" b="1" dirty="0" smtClean="0">
                <a:ea typeface="Calibri" pitchFamily="34" charset="0"/>
                <a:cs typeface="Times New Roman" pitchFamily="18" charset="0"/>
              </a:rPr>
              <a:t>Bezug auf sein Arbeitsverhältnis </a:t>
            </a:r>
            <a:r>
              <a:rPr lang="de-DE" sz="1400" dirty="0" smtClean="0">
                <a:ea typeface="Calibri" pitchFamily="34" charset="0"/>
                <a:cs typeface="Times New Roman" pitchFamily="18" charset="0"/>
              </a:rPr>
              <a:t>verknüpft ist.</a:t>
            </a:r>
            <a:endParaRPr lang="de-DE" sz="1400" dirty="0" smtClean="0"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642910" y="5643578"/>
            <a:ext cx="17992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49263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000" b="1" dirty="0" smtClean="0">
                <a:ea typeface="Calibri" pitchFamily="34" charset="0"/>
                <a:cs typeface="Times New Roman" pitchFamily="18" charset="0"/>
              </a:rPr>
              <a:t>Bundesarbeitsgericht </a:t>
            </a:r>
          </a:p>
          <a:p>
            <a:pPr lvl="0" indent="449263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000" b="1" dirty="0" smtClean="0">
                <a:ea typeface="Calibri" pitchFamily="34" charset="0"/>
                <a:cs typeface="Times New Roman" pitchFamily="18" charset="0"/>
              </a:rPr>
              <a:t>vom 9.9.2015 </a:t>
            </a:r>
          </a:p>
        </p:txBody>
      </p:sp>
      <p:sp>
        <p:nvSpPr>
          <p:cNvPr id="37" name="Rechteck 36"/>
          <p:cNvSpPr/>
          <p:nvPr/>
        </p:nvSpPr>
        <p:spPr bwMode="auto">
          <a:xfrm>
            <a:off x="642910" y="857232"/>
            <a:ext cx="6715172" cy="285752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714348" y="428604"/>
            <a:ext cx="291705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Rechteck 38"/>
          <p:cNvSpPr/>
          <p:nvPr/>
        </p:nvSpPr>
        <p:spPr>
          <a:xfrm>
            <a:off x="3857620" y="857232"/>
            <a:ext cx="3143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0033CC"/>
                </a:solidFill>
              </a:rPr>
              <a:t>MVG EKD   IV. Abschnitt     </a:t>
            </a:r>
            <a:r>
              <a:rPr lang="de-DE" sz="1400" b="1" dirty="0" smtClean="0">
                <a:solidFill>
                  <a:schemeClr val="bg1">
                    <a:lumMod val="50000"/>
                  </a:schemeClr>
                </a:solidFill>
              </a:rPr>
              <a:t>Amtszeit</a:t>
            </a:r>
            <a:endParaRPr lang="de-DE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2786050" y="2857496"/>
            <a:ext cx="60722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…kann kirchengerichtlich der </a:t>
            </a:r>
            <a:r>
              <a:rPr lang="de-DE" sz="1400" b="1" dirty="0" smtClean="0">
                <a:solidFill>
                  <a:srgbClr val="C00000"/>
                </a:solidFill>
              </a:rPr>
              <a:t>Ausschluss eines Mitgliedes </a:t>
            </a:r>
            <a:r>
              <a:rPr lang="de-DE" sz="1400" b="1" dirty="0" smtClean="0"/>
              <a:t>der MAV oder die </a:t>
            </a:r>
            <a:r>
              <a:rPr lang="de-DE" sz="1400" b="1" dirty="0" smtClean="0">
                <a:solidFill>
                  <a:srgbClr val="C00000"/>
                </a:solidFill>
              </a:rPr>
              <a:t>Auflösung der MAV </a:t>
            </a:r>
            <a:r>
              <a:rPr lang="de-DE" sz="1400" b="1" dirty="0" smtClean="0"/>
              <a:t>wegen groben Missbrauchs von Befugnissen oder wegen grober Verletzung von Pflichten, die sich aus diesem Kirchengesetz ergeben, beschlossen werden</a:t>
            </a:r>
            <a:endParaRPr lang="de-DE" sz="1400" b="1" dirty="0"/>
          </a:p>
        </p:txBody>
      </p:sp>
      <p:sp>
        <p:nvSpPr>
          <p:cNvPr id="42" name="Rechteck 41"/>
          <p:cNvSpPr/>
          <p:nvPr/>
        </p:nvSpPr>
        <p:spPr>
          <a:xfrm>
            <a:off x="571472" y="2071678"/>
            <a:ext cx="19288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…</a:t>
            </a:r>
            <a:r>
              <a:rPr lang="de-DE" sz="1200" b="1" dirty="0" smtClean="0"/>
              <a:t>der Antrag geht an </a:t>
            </a:r>
          </a:p>
          <a:p>
            <a:r>
              <a:rPr lang="de-DE" sz="1200" b="1" dirty="0" smtClean="0"/>
              <a:t>       das </a:t>
            </a:r>
            <a:r>
              <a:rPr lang="de-DE" sz="1400" b="1" dirty="0" smtClean="0">
                <a:solidFill>
                  <a:srgbClr val="C00000"/>
                </a:solidFill>
              </a:rPr>
              <a:t>Kirchengericht</a:t>
            </a:r>
            <a:endParaRPr lang="de-DE" sz="1400" dirty="0"/>
          </a:p>
        </p:txBody>
      </p:sp>
    </p:spTree>
    <p:extLst>
      <p:ext uri="{BB962C8B-B14F-4D97-AF65-F5344CB8AC3E}">
        <p14:creationId xmlns="" xmlns:p14="http://schemas.microsoft.com/office/powerpoint/2010/main" val="263325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2" grpId="0" animBg="1"/>
      <p:bldP spid="28" grpId="0" animBg="1"/>
      <p:bldP spid="29" grpId="0" animBg="1"/>
      <p:bldP spid="2" grpId="0"/>
      <p:bldP spid="20" grpId="0"/>
      <p:bldP spid="22" grpId="0"/>
      <p:bldP spid="33" grpId="0"/>
      <p:bldP spid="34" grpId="0"/>
      <p:bldP spid="4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2500298" y="4643446"/>
            <a:ext cx="5286412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0" name="Rechteck 19"/>
          <p:cNvSpPr/>
          <p:nvPr/>
        </p:nvSpPr>
        <p:spPr>
          <a:xfrm>
            <a:off x="2786050" y="2143116"/>
            <a:ext cx="5214974" cy="21431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3" name="Rechteck 21"/>
          <p:cNvSpPr>
            <a:spLocks noChangeArrowheads="1"/>
          </p:cNvSpPr>
          <p:nvPr/>
        </p:nvSpPr>
        <p:spPr bwMode="auto">
          <a:xfrm>
            <a:off x="0" y="0"/>
            <a:ext cx="2857488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2285984" y="4429132"/>
            <a:ext cx="63579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dass das Vergehen </a:t>
            </a:r>
            <a:r>
              <a:rPr lang="de-DE" sz="1400" b="1" dirty="0" smtClean="0">
                <a:solidFill>
                  <a:srgbClr val="C00000"/>
                </a:solidFill>
              </a:rPr>
              <a:t>so schwerwiegend </a:t>
            </a:r>
            <a:r>
              <a:rPr lang="de-DE" sz="1400" dirty="0" smtClean="0"/>
              <a:t>sein muss, dass eine weitere Amtsausübung </a:t>
            </a:r>
            <a:r>
              <a:rPr lang="de-DE" sz="1400" b="1" dirty="0" smtClean="0">
                <a:solidFill>
                  <a:srgbClr val="C00000"/>
                </a:solidFill>
              </a:rPr>
              <a:t>untragbar</a:t>
            </a:r>
            <a:r>
              <a:rPr lang="de-DE" sz="1400" dirty="0" smtClean="0"/>
              <a:t> erscheint, also das </a:t>
            </a:r>
            <a:r>
              <a:rPr lang="de-DE" sz="1400" b="1" dirty="0" smtClean="0"/>
              <a:t>Vertrauen der Mitarbeiterschaft</a:t>
            </a:r>
            <a:r>
              <a:rPr lang="de-DE" sz="1400" dirty="0" smtClean="0"/>
              <a:t>, </a:t>
            </a:r>
            <a:r>
              <a:rPr lang="de-DE" sz="1400" b="1" dirty="0" smtClean="0">
                <a:solidFill>
                  <a:srgbClr val="C00000"/>
                </a:solidFill>
              </a:rPr>
              <a:t>der MAV </a:t>
            </a:r>
            <a:r>
              <a:rPr lang="de-DE" sz="1400" dirty="0" smtClean="0"/>
              <a:t>oder der Dienststellenleitung nachhaltig zerstört ist</a:t>
            </a:r>
            <a:endParaRPr lang="de-DE" sz="1400" dirty="0"/>
          </a:p>
        </p:txBody>
      </p:sp>
      <p:sp>
        <p:nvSpPr>
          <p:cNvPr id="8" name="Rechteck 7"/>
          <p:cNvSpPr/>
          <p:nvPr/>
        </p:nvSpPr>
        <p:spPr>
          <a:xfrm>
            <a:off x="2285984" y="1785926"/>
            <a:ext cx="62151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Nach der Rechtsprechung des Bundesarbeitsgerichts </a:t>
            </a:r>
          </a:p>
          <a:p>
            <a:r>
              <a:rPr lang="de-DE" sz="1400" dirty="0" smtClean="0"/>
              <a:t>gilt eine </a:t>
            </a:r>
            <a:r>
              <a:rPr lang="de-DE" sz="1400" b="1" dirty="0" smtClean="0"/>
              <a:t>Pflichtverletzung des Betriebsrats </a:t>
            </a:r>
            <a:r>
              <a:rPr lang="de-DE" sz="1400" dirty="0" smtClean="0"/>
              <a:t>als </a:t>
            </a:r>
            <a:r>
              <a:rPr lang="de-DE" sz="1400" b="1" dirty="0" smtClean="0">
                <a:solidFill>
                  <a:srgbClr val="C00000"/>
                </a:solidFill>
              </a:rPr>
              <a:t>grob</a:t>
            </a:r>
            <a:r>
              <a:rPr lang="de-DE" sz="1400" dirty="0" smtClean="0"/>
              <a:t>, wenn sie </a:t>
            </a:r>
            <a:r>
              <a:rPr lang="de-DE" sz="1400" b="1" dirty="0" smtClean="0">
                <a:solidFill>
                  <a:srgbClr val="0033CC"/>
                </a:solidFill>
              </a:rPr>
              <a:t>objektiv erheblich </a:t>
            </a:r>
          </a:p>
          <a:p>
            <a:r>
              <a:rPr lang="de-DE" sz="1400" dirty="0" smtClean="0"/>
              <a:t>und </a:t>
            </a:r>
            <a:r>
              <a:rPr lang="de-DE" sz="1400" b="1" dirty="0" smtClean="0">
                <a:solidFill>
                  <a:srgbClr val="C00000"/>
                </a:solidFill>
              </a:rPr>
              <a:t>offensichtlich</a:t>
            </a:r>
            <a:r>
              <a:rPr lang="de-DE" sz="1400" b="1" dirty="0" smtClean="0">
                <a:solidFill>
                  <a:srgbClr val="0033CC"/>
                </a:solidFill>
              </a:rPr>
              <a:t> schwerwiegend </a:t>
            </a:r>
            <a:r>
              <a:rPr lang="de-DE" sz="1400" dirty="0" smtClean="0"/>
              <a:t>ist und die weitere Amtsausübung unter Berücksichtigung aller Umstände des Einzelfalls </a:t>
            </a:r>
            <a:r>
              <a:rPr lang="de-DE" sz="1400" b="1" dirty="0" smtClean="0">
                <a:solidFill>
                  <a:srgbClr val="C00000"/>
                </a:solidFill>
              </a:rPr>
              <a:t>untragbar </a:t>
            </a:r>
            <a:r>
              <a:rPr lang="de-DE" sz="1400" dirty="0" smtClean="0"/>
              <a:t>erscheint. </a:t>
            </a:r>
            <a:endParaRPr lang="de-DE" sz="1400" dirty="0"/>
          </a:p>
        </p:txBody>
      </p:sp>
      <p:sp>
        <p:nvSpPr>
          <p:cNvPr id="9" name="Rechteck 8"/>
          <p:cNvSpPr/>
          <p:nvPr/>
        </p:nvSpPr>
        <p:spPr>
          <a:xfrm>
            <a:off x="2285984" y="5214950"/>
            <a:ext cx="607223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öffentliche bewusste </a:t>
            </a:r>
            <a:r>
              <a:rPr lang="de-DE" sz="1400" b="1" dirty="0" smtClean="0">
                <a:solidFill>
                  <a:srgbClr val="C00000"/>
                </a:solidFill>
              </a:rPr>
              <a:t>Diffamierung</a:t>
            </a:r>
          </a:p>
          <a:p>
            <a:r>
              <a:rPr lang="de-DE" sz="1400" dirty="0" smtClean="0"/>
              <a:t>oder </a:t>
            </a:r>
            <a:r>
              <a:rPr lang="de-DE" sz="1400" b="1" dirty="0" smtClean="0">
                <a:solidFill>
                  <a:srgbClr val="C00000"/>
                </a:solidFill>
              </a:rPr>
              <a:t>Beleidigung</a:t>
            </a:r>
            <a:r>
              <a:rPr lang="de-DE" sz="1400" dirty="0" smtClean="0"/>
              <a:t> der Dienststellenleitung </a:t>
            </a:r>
            <a:r>
              <a:rPr lang="de-DE" sz="1400" b="1" dirty="0" smtClean="0"/>
              <a:t>oder Mitgliedern der MAV</a:t>
            </a:r>
            <a:r>
              <a:rPr lang="de-DE" sz="1400" dirty="0" smtClean="0"/>
              <a:t>,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Weigerung</a:t>
            </a:r>
            <a:r>
              <a:rPr lang="de-DE" sz="1400" dirty="0" smtClean="0"/>
              <a:t>, sich der </a:t>
            </a:r>
            <a:r>
              <a:rPr lang="de-DE" sz="1400" b="1" dirty="0" smtClean="0"/>
              <a:t>Anliegen aus der Mitarbeiterschaft </a:t>
            </a:r>
            <a:r>
              <a:rPr lang="de-DE" sz="1400" dirty="0" smtClean="0"/>
              <a:t>anzunehmen,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Drangsalierung</a:t>
            </a:r>
            <a:r>
              <a:rPr lang="de-DE" sz="1400" dirty="0" smtClean="0"/>
              <a:t> von Kolleginnen und Kollegen im Amt</a:t>
            </a:r>
          </a:p>
          <a:p>
            <a:r>
              <a:rPr lang="de-DE" sz="1400" dirty="0" smtClean="0"/>
              <a:t>Handgreiflichkeiten während einer MAV-Sitzung</a:t>
            </a:r>
            <a:endParaRPr lang="de-DE" sz="1400" dirty="0"/>
          </a:p>
        </p:txBody>
      </p:sp>
      <p:sp>
        <p:nvSpPr>
          <p:cNvPr id="11" name="Rechteck 10"/>
          <p:cNvSpPr/>
          <p:nvPr/>
        </p:nvSpPr>
        <p:spPr>
          <a:xfrm>
            <a:off x="1571604" y="2786058"/>
            <a:ext cx="25003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Als grobe Pflichtverletzung gilt</a:t>
            </a:r>
            <a:endParaRPr lang="de-DE" sz="1400" b="1" dirty="0"/>
          </a:p>
        </p:txBody>
      </p:sp>
      <p:sp>
        <p:nvSpPr>
          <p:cNvPr id="12" name="Rechteck 11"/>
          <p:cNvSpPr/>
          <p:nvPr/>
        </p:nvSpPr>
        <p:spPr>
          <a:xfrm>
            <a:off x="2285984" y="3000372"/>
            <a:ext cx="62865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Nichteinberufung </a:t>
            </a:r>
            <a:r>
              <a:rPr lang="de-DE" sz="1400" dirty="0" smtClean="0"/>
              <a:t>von verpflichtenden </a:t>
            </a:r>
            <a:r>
              <a:rPr lang="de-DE" sz="1400" b="1" dirty="0" smtClean="0"/>
              <a:t>Mitarbeiterversammlungen</a:t>
            </a:r>
          </a:p>
          <a:p>
            <a:r>
              <a:rPr lang="de-DE" sz="1400" b="1" dirty="0" smtClean="0"/>
              <a:t>Nichtausübung</a:t>
            </a:r>
            <a:r>
              <a:rPr lang="de-DE" sz="1400" dirty="0" smtClean="0"/>
              <a:t> gesetzlicher Mitwirkungs- und Mitbestimmungsrechte</a:t>
            </a:r>
          </a:p>
          <a:p>
            <a:r>
              <a:rPr lang="de-DE" sz="1400" dirty="0" smtClean="0"/>
              <a:t>Nichtbestellung eines Vorsitzenden oder stellvertretenden Vorsitzenden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Alleingänge des/der Vorsitzenden </a:t>
            </a:r>
          </a:p>
          <a:p>
            <a:r>
              <a:rPr lang="de-DE" sz="1400" dirty="0" smtClean="0"/>
              <a:t>Veröffentlichung </a:t>
            </a:r>
            <a:r>
              <a:rPr lang="de-DE" sz="1400" b="1" dirty="0" smtClean="0"/>
              <a:t>vertraulicher </a:t>
            </a:r>
            <a:r>
              <a:rPr lang="de-DE" sz="1400" dirty="0" smtClean="0"/>
              <a:t>Unterlagen </a:t>
            </a:r>
          </a:p>
        </p:txBody>
      </p:sp>
      <p:sp>
        <p:nvSpPr>
          <p:cNvPr id="13" name="Rechteck 12"/>
          <p:cNvSpPr/>
          <p:nvPr/>
        </p:nvSpPr>
        <p:spPr>
          <a:xfrm>
            <a:off x="1428728" y="5214950"/>
            <a:ext cx="9076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Beispiele:</a:t>
            </a:r>
            <a:endParaRPr lang="de-DE" sz="1400" b="1" dirty="0">
              <a:solidFill>
                <a:srgbClr val="C00000"/>
              </a:solidFill>
            </a:endParaRPr>
          </a:p>
        </p:txBody>
      </p:sp>
      <p:grpSp>
        <p:nvGrpSpPr>
          <p:cNvPr id="14" name="Gruppieren 16"/>
          <p:cNvGrpSpPr/>
          <p:nvPr/>
        </p:nvGrpSpPr>
        <p:grpSpPr>
          <a:xfrm flipH="1">
            <a:off x="571472" y="285728"/>
            <a:ext cx="6786610" cy="928694"/>
            <a:chOff x="301250" y="428604"/>
            <a:chExt cx="8557030" cy="928694"/>
          </a:xfrm>
        </p:grpSpPr>
        <p:sp>
          <p:nvSpPr>
            <p:cNvPr id="15" name="Rechteck 14"/>
            <p:cNvSpPr/>
            <p:nvPr/>
          </p:nvSpPr>
          <p:spPr bwMode="auto">
            <a:xfrm>
              <a:off x="301250" y="785794"/>
              <a:ext cx="855703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7" name="Picture 5" descr="C:\Users\Gisbert\Desktop\Bild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500042"/>
            <a:ext cx="783259" cy="1285884"/>
          </a:xfrm>
          <a:prstGeom prst="rect">
            <a:avLst/>
          </a:prstGeom>
          <a:noFill/>
        </p:spPr>
      </p:pic>
      <p:sp>
        <p:nvSpPr>
          <p:cNvPr id="18" name="Rechteck 17"/>
          <p:cNvSpPr/>
          <p:nvPr/>
        </p:nvSpPr>
        <p:spPr>
          <a:xfrm>
            <a:off x="2428860" y="642918"/>
            <a:ext cx="42862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§ 17  Ausschluss eines Mitgliedes oder Auflösung der MAV</a:t>
            </a:r>
            <a:endParaRPr lang="de-DE" sz="1200" b="1" dirty="0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auto">
          <a:xfrm>
            <a:off x="4714876" y="1071546"/>
            <a:ext cx="16452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grober Missbrauch</a:t>
            </a:r>
            <a:endParaRPr lang="de-DE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4286248" y="1285860"/>
            <a:ext cx="19513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grobe Pflichtverletzung 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1714480" y="4214818"/>
            <a:ext cx="24021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Grober Missbrauch bedeutet, </a:t>
            </a:r>
            <a:endParaRPr lang="de-DE" sz="1400" b="1" dirty="0"/>
          </a:p>
        </p:txBody>
      </p:sp>
      <p:sp>
        <p:nvSpPr>
          <p:cNvPr id="24" name="Rechteck 23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/>
          <p:cNvSpPr/>
          <p:nvPr/>
        </p:nvSpPr>
        <p:spPr>
          <a:xfrm>
            <a:off x="5857884" y="6500834"/>
            <a:ext cx="314327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800" dirty="0" smtClean="0"/>
              <a:t>https://</a:t>
            </a:r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www.betriebsrat.com/lexikon/betriebsratsvorsitzender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0" grpId="0" animBg="1"/>
      <p:bldP spid="9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/>
          <p:nvPr/>
        </p:nvSpPr>
        <p:spPr>
          <a:xfrm>
            <a:off x="2928926" y="2928934"/>
            <a:ext cx="5429288" cy="21431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33" name="Rechteck 21"/>
          <p:cNvSpPr>
            <a:spLocks noChangeArrowheads="1"/>
          </p:cNvSpPr>
          <p:nvPr/>
        </p:nvSpPr>
        <p:spPr bwMode="auto">
          <a:xfrm>
            <a:off x="0" y="0"/>
            <a:ext cx="307180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7" name="Rechteck 26"/>
          <p:cNvSpPr/>
          <p:nvPr/>
        </p:nvSpPr>
        <p:spPr bwMode="auto">
          <a:xfrm>
            <a:off x="2428860" y="5072074"/>
            <a:ext cx="6143668" cy="107157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2428860" y="4143380"/>
            <a:ext cx="6143668" cy="8572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 bwMode="auto">
          <a:xfrm>
            <a:off x="642910" y="1000108"/>
            <a:ext cx="6929486" cy="285752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4286248" y="1000108"/>
            <a:ext cx="2571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0033CC"/>
                </a:solidFill>
              </a:rPr>
              <a:t>MVG EKD   V. Abschnitt</a:t>
            </a:r>
            <a:endParaRPr lang="de-DE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2143108" y="2071678"/>
            <a:ext cx="5857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19  Ehrenamt, </a:t>
            </a:r>
          </a:p>
          <a:p>
            <a:r>
              <a:rPr lang="de-DE" sz="1600" b="1" dirty="0" smtClean="0"/>
              <a:t>          Behinderungs- und Begünstigungsverbot, Arbeitsbefreiung</a:t>
            </a:r>
            <a:endParaRPr lang="de-DE" sz="1600" b="1" dirty="0"/>
          </a:p>
        </p:txBody>
      </p:sp>
      <p:sp>
        <p:nvSpPr>
          <p:cNvPr id="16" name="Rechteck 15"/>
          <p:cNvSpPr/>
          <p:nvPr/>
        </p:nvSpPr>
        <p:spPr>
          <a:xfrm>
            <a:off x="2321703" y="2685396"/>
            <a:ext cx="628652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b="1" dirty="0" smtClean="0"/>
              <a:t>Die Mitglieder der MAV üben ihr Amt </a:t>
            </a:r>
            <a:r>
              <a:rPr lang="de-DE" b="1" dirty="0" smtClean="0">
                <a:solidFill>
                  <a:srgbClr val="0033CC"/>
                </a:solidFill>
              </a:rPr>
              <a:t>unentgeltlich</a:t>
            </a:r>
            <a:r>
              <a:rPr lang="de-DE" sz="1400" b="1" dirty="0" smtClean="0"/>
              <a:t> </a:t>
            </a:r>
            <a:r>
              <a:rPr lang="de-DE" sz="1400" b="1" dirty="0" smtClean="0">
                <a:solidFill>
                  <a:srgbClr val="0000FF"/>
                </a:solidFill>
              </a:rPr>
              <a:t>als Ehrenamt </a:t>
            </a:r>
            <a:r>
              <a:rPr lang="de-DE" sz="1400" b="1" dirty="0" smtClean="0"/>
              <a:t>aus. </a:t>
            </a:r>
          </a:p>
          <a:p>
            <a:r>
              <a:rPr lang="de-DE" sz="1400" b="1" dirty="0" smtClean="0"/>
              <a:t>       Sie dürfen weder in der Ausübung ihrer Aufgaben oder Befugnisse </a:t>
            </a:r>
            <a:r>
              <a:rPr lang="de-DE" sz="1400" b="1" dirty="0" smtClean="0">
                <a:solidFill>
                  <a:srgbClr val="C00000"/>
                </a:solidFill>
              </a:rPr>
              <a:t>behindert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       </a:t>
            </a:r>
            <a:r>
              <a:rPr lang="de-DE" sz="1400" b="1" dirty="0" smtClean="0"/>
              <a:t>noch wegen ihrer Tätigkeit </a:t>
            </a:r>
            <a:r>
              <a:rPr lang="de-DE" sz="1400" b="1" dirty="0" smtClean="0">
                <a:solidFill>
                  <a:srgbClr val="C00000"/>
                </a:solidFill>
              </a:rPr>
              <a:t>benachteiligt </a:t>
            </a:r>
            <a:r>
              <a:rPr lang="de-DE" sz="1400" b="1" dirty="0" smtClean="0"/>
              <a:t>oder </a:t>
            </a:r>
            <a:r>
              <a:rPr lang="de-DE" sz="1400" b="1" dirty="0" smtClean="0">
                <a:solidFill>
                  <a:srgbClr val="C00000"/>
                </a:solidFill>
              </a:rPr>
              <a:t>begünstigt </a:t>
            </a:r>
            <a:r>
              <a:rPr lang="de-DE" sz="1400" b="1" dirty="0" smtClean="0"/>
              <a:t>werden.</a:t>
            </a:r>
            <a:endParaRPr lang="de-DE" sz="1400" b="1" dirty="0"/>
          </a:p>
        </p:txBody>
      </p:sp>
      <p:sp>
        <p:nvSpPr>
          <p:cNvPr id="17" name="Rechteck 16"/>
          <p:cNvSpPr/>
          <p:nvPr/>
        </p:nvSpPr>
        <p:spPr>
          <a:xfrm>
            <a:off x="535753" y="2899710"/>
            <a:ext cx="15339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Behinderungs- und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Begünstigungsverbot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2393141" y="4169076"/>
            <a:ext cx="62151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dirty="0" smtClean="0"/>
              <a:t>Die für die Tätigkeit </a:t>
            </a:r>
            <a:r>
              <a:rPr lang="de-DE" sz="1600" b="1" dirty="0" smtClean="0">
                <a:solidFill>
                  <a:srgbClr val="0000FF"/>
                </a:solidFill>
              </a:rPr>
              <a:t>notwendige</a:t>
            </a:r>
            <a:r>
              <a:rPr lang="de-DE" sz="1400" b="1" dirty="0" smtClean="0">
                <a:solidFill>
                  <a:srgbClr val="0000FF"/>
                </a:solidFill>
              </a:rPr>
              <a:t> Zeit </a:t>
            </a:r>
            <a:r>
              <a:rPr lang="de-DE" sz="2000" b="1" dirty="0" smtClean="0">
                <a:solidFill>
                  <a:srgbClr val="C00000"/>
                </a:solidFill>
              </a:rPr>
              <a:t>ist </a:t>
            </a:r>
            <a:r>
              <a:rPr lang="de-DE" sz="1400" dirty="0" smtClean="0"/>
              <a:t>den Mitgliedern der MAV ohne </a:t>
            </a:r>
          </a:p>
          <a:p>
            <a:r>
              <a:rPr lang="de-DE" sz="1400" dirty="0" smtClean="0"/>
              <a:t>       Minderung ihrer Bezüge </a:t>
            </a:r>
            <a:r>
              <a:rPr lang="de-DE" sz="1400" b="1" dirty="0" smtClean="0"/>
              <a:t>innerhalb der allgemeinen Arbeitszeit </a:t>
            </a:r>
            <a:r>
              <a:rPr lang="de-DE" sz="1400" dirty="0" smtClean="0"/>
              <a:t>zu gewähren, </a:t>
            </a:r>
          </a:p>
          <a:p>
            <a:r>
              <a:rPr lang="de-DE" sz="1200" i="1" dirty="0" smtClean="0"/>
              <a:t>        soweit die Aufgaben nicht in der Zeit der Freistellung nach § 20 erledigt werden können</a:t>
            </a:r>
            <a:r>
              <a:rPr lang="de-DE" sz="1400" i="1" dirty="0" smtClean="0"/>
              <a:t>.</a:t>
            </a:r>
            <a:endParaRPr lang="de-DE" sz="1400" i="1" dirty="0"/>
          </a:p>
        </p:txBody>
      </p:sp>
      <p:sp>
        <p:nvSpPr>
          <p:cNvPr id="20" name="Rechteck 19"/>
          <p:cNvSpPr/>
          <p:nvPr/>
        </p:nvSpPr>
        <p:spPr>
          <a:xfrm>
            <a:off x="2643174" y="5143512"/>
            <a:ext cx="59293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Ist einem Mitglied der MAV die </a:t>
            </a:r>
            <a:r>
              <a:rPr lang="de-DE" sz="1400" b="1" dirty="0" smtClean="0"/>
              <a:t>volle Ausübung </a:t>
            </a:r>
            <a:r>
              <a:rPr lang="de-DE" sz="1400" dirty="0" smtClean="0"/>
              <a:t>seines Amtes </a:t>
            </a:r>
            <a:r>
              <a:rPr lang="de-DE" sz="1400" b="1" dirty="0" smtClean="0">
                <a:solidFill>
                  <a:srgbClr val="C00000"/>
                </a:solidFill>
              </a:rPr>
              <a:t>in der Regel </a:t>
            </a:r>
          </a:p>
          <a:p>
            <a:r>
              <a:rPr lang="de-DE" sz="1400" dirty="0" smtClean="0"/>
              <a:t>innerhalb seiner Arbeitszeit nicht möglich, so </a:t>
            </a:r>
            <a:r>
              <a:rPr lang="de-DE" sz="1400" b="1" dirty="0" smtClean="0">
                <a:solidFill>
                  <a:srgbClr val="C00000"/>
                </a:solidFill>
              </a:rPr>
              <a:t>ist es </a:t>
            </a:r>
            <a:r>
              <a:rPr lang="de-DE" sz="1400" b="1" dirty="0" smtClean="0"/>
              <a:t>auf Antrag </a:t>
            </a:r>
            <a:r>
              <a:rPr lang="de-DE" sz="1400" dirty="0" smtClean="0"/>
              <a:t>von den ihm obliegenden Aufgaben in angemessenem Umfang zu entlasten. </a:t>
            </a:r>
            <a:r>
              <a:rPr lang="de-DE" sz="1200" i="1" dirty="0" smtClean="0"/>
              <a:t>Dabei sind die </a:t>
            </a:r>
          </a:p>
          <a:p>
            <a:r>
              <a:rPr lang="de-DE" sz="1200" b="1" i="1" dirty="0" smtClean="0"/>
              <a:t>besonderen Gegebenheiten des Dienstes </a:t>
            </a:r>
            <a:r>
              <a:rPr lang="de-DE" sz="1200" b="1" i="1" dirty="0" smtClean="0">
                <a:solidFill>
                  <a:srgbClr val="C00000"/>
                </a:solidFill>
              </a:rPr>
              <a:t>und der Dienststelle </a:t>
            </a:r>
            <a:r>
              <a:rPr lang="de-DE" sz="1200" i="1" dirty="0" smtClean="0"/>
              <a:t>zu berücksichtigen</a:t>
            </a:r>
            <a:r>
              <a:rPr lang="de-DE" sz="1400" dirty="0" smtClean="0"/>
              <a:t>. </a:t>
            </a:r>
            <a:endParaRPr lang="de-DE" sz="1400" dirty="0"/>
          </a:p>
        </p:txBody>
      </p:sp>
      <p:sp>
        <p:nvSpPr>
          <p:cNvPr id="24" name="Rechteck 23"/>
          <p:cNvSpPr/>
          <p:nvPr/>
        </p:nvSpPr>
        <p:spPr>
          <a:xfrm>
            <a:off x="857224" y="5072074"/>
            <a:ext cx="1319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MAV-Arbeit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und Schichtdienst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214546" y="4500570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214546" y="5286388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107389" y="3114024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4" name="Rechteck 14"/>
          <p:cNvSpPr>
            <a:spLocks noChangeArrowheads="1"/>
          </p:cNvSpPr>
          <p:nvPr/>
        </p:nvSpPr>
        <p:spPr bwMode="auto">
          <a:xfrm>
            <a:off x="6000760" y="3500438"/>
            <a:ext cx="2571768" cy="27699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1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 gibt leider keine MAV-Zulage</a:t>
            </a: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571480"/>
            <a:ext cx="291705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Rechteck 20"/>
          <p:cNvSpPr/>
          <p:nvPr/>
        </p:nvSpPr>
        <p:spPr>
          <a:xfrm>
            <a:off x="928662" y="4286256"/>
            <a:ext cx="128060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200" b="1" dirty="0" smtClean="0"/>
              <a:t>ungeregelte </a:t>
            </a:r>
          </a:p>
          <a:p>
            <a:pPr>
              <a:defRPr/>
            </a:pPr>
            <a:r>
              <a:rPr lang="de-DE" sz="1200" b="1" dirty="0" smtClean="0"/>
              <a:t>          Freistellung</a:t>
            </a:r>
            <a:endParaRPr lang="de-DE" sz="1200" b="1" dirty="0"/>
          </a:p>
        </p:txBody>
      </p:sp>
      <p:sp>
        <p:nvSpPr>
          <p:cNvPr id="23" name="Rechteck 22"/>
          <p:cNvSpPr/>
          <p:nvPr/>
        </p:nvSpPr>
        <p:spPr>
          <a:xfrm>
            <a:off x="3714744" y="1285860"/>
            <a:ext cx="38576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chemeClr val="bg1">
                    <a:lumMod val="65000"/>
                  </a:schemeClr>
                </a:solidFill>
              </a:rPr>
              <a:t>Rechtsstellung der Mitglieder der Mitarbeitervertretung</a:t>
            </a:r>
            <a:endParaRPr lang="de-DE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7" grpId="0"/>
      <p:bldP spid="24" grpId="0"/>
      <p:bldP spid="28" grpId="0" animBg="1"/>
      <p:bldP spid="29" grpId="0" animBg="1"/>
      <p:bldP spid="30" grpId="0" animBg="1"/>
      <p:bldP spid="34" grpId="0" animBg="1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21"/>
          <p:cNvSpPr>
            <a:spLocks noChangeArrowheads="1"/>
          </p:cNvSpPr>
          <p:nvPr/>
        </p:nvSpPr>
        <p:spPr bwMode="auto">
          <a:xfrm>
            <a:off x="0" y="-8846"/>
            <a:ext cx="307180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4" name="Rechteck 43"/>
          <p:cNvSpPr/>
          <p:nvPr/>
        </p:nvSpPr>
        <p:spPr bwMode="auto">
          <a:xfrm>
            <a:off x="3203779" y="3563970"/>
            <a:ext cx="5446631" cy="338554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hteck 25"/>
          <p:cNvSpPr/>
          <p:nvPr/>
        </p:nvSpPr>
        <p:spPr bwMode="auto">
          <a:xfrm>
            <a:off x="2357422" y="2713782"/>
            <a:ext cx="6286544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 bwMode="auto">
          <a:xfrm>
            <a:off x="642910" y="1000108"/>
            <a:ext cx="6929486" cy="285752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4286248" y="1000108"/>
            <a:ext cx="2571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0033CC"/>
                </a:solidFill>
              </a:rPr>
              <a:t>MVG EKD   V. Abschnitt</a:t>
            </a:r>
            <a:endParaRPr lang="de-DE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2571736" y="2713782"/>
            <a:ext cx="62151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Soweit erforderlich soll die Dienststellenleitung für eine </a:t>
            </a:r>
            <a:r>
              <a:rPr lang="de-DE" sz="1600" b="1" dirty="0" smtClean="0">
                <a:solidFill>
                  <a:srgbClr val="C00000"/>
                </a:solidFill>
              </a:rPr>
              <a:t>Ersatzkraft </a:t>
            </a:r>
            <a:r>
              <a:rPr lang="de-DE" sz="1400" b="1" dirty="0" smtClean="0"/>
              <a:t>sorgen</a:t>
            </a:r>
            <a:r>
              <a:rPr lang="de-DE" sz="1400" dirty="0" smtClean="0"/>
              <a:t>. </a:t>
            </a:r>
          </a:p>
          <a:p>
            <a:r>
              <a:rPr lang="de-DE" sz="1400" dirty="0" smtClean="0"/>
              <a:t>Können die Aufgaben der MAV </a:t>
            </a:r>
            <a:r>
              <a:rPr lang="de-DE" sz="1400" b="1" dirty="0" smtClean="0"/>
              <a:t>aus dienstlichen Gründen </a:t>
            </a:r>
            <a:r>
              <a:rPr lang="de-DE" sz="1400" dirty="0" smtClean="0"/>
              <a:t>nicht innerhalb der Arbeitszeit wahrgenommen werden, </a:t>
            </a:r>
            <a:endParaRPr lang="de-DE" sz="1400" dirty="0"/>
          </a:p>
        </p:txBody>
      </p:sp>
      <p:sp>
        <p:nvSpPr>
          <p:cNvPr id="23" name="Rechteck 22"/>
          <p:cNvSpPr/>
          <p:nvPr/>
        </p:nvSpPr>
        <p:spPr>
          <a:xfrm>
            <a:off x="1071538" y="2928934"/>
            <a:ext cx="8969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Ersatzkraft </a:t>
            </a: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019101" y="2955320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571480"/>
            <a:ext cx="291705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Rechteck 34"/>
          <p:cNvSpPr/>
          <p:nvPr/>
        </p:nvSpPr>
        <p:spPr bwMode="auto">
          <a:xfrm>
            <a:off x="2357422" y="5643578"/>
            <a:ext cx="6286544" cy="57150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hteck 35"/>
          <p:cNvSpPr/>
          <p:nvPr/>
        </p:nvSpPr>
        <p:spPr bwMode="auto">
          <a:xfrm>
            <a:off x="2357422" y="4286256"/>
            <a:ext cx="6286544" cy="121444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7" name="Rechteck 36"/>
          <p:cNvSpPr/>
          <p:nvPr/>
        </p:nvSpPr>
        <p:spPr>
          <a:xfrm>
            <a:off x="2357422" y="4286256"/>
            <a:ext cx="628654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( 3 ) </a:t>
            </a:r>
            <a:r>
              <a:rPr lang="de-DE" sz="1400" dirty="0" smtClean="0"/>
              <a:t>Den MAV-Mitgliedern </a:t>
            </a:r>
            <a:r>
              <a:rPr lang="de-DE" b="1" dirty="0" smtClean="0">
                <a:solidFill>
                  <a:srgbClr val="C00000"/>
                </a:solidFill>
              </a:rPr>
              <a:t>ist </a:t>
            </a:r>
            <a:r>
              <a:rPr lang="de-DE" sz="1400" dirty="0" smtClean="0"/>
              <a:t>für die </a:t>
            </a:r>
            <a:r>
              <a:rPr lang="de-DE" sz="1400" b="1" dirty="0" smtClean="0"/>
              <a:t>Teilnahme an Tagungen und Lehrgängen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       die ihnen für die Tätigkeit in der MAV </a:t>
            </a:r>
            <a:r>
              <a:rPr lang="de-DE" sz="1400" b="1" dirty="0" smtClean="0">
                <a:solidFill>
                  <a:srgbClr val="0000FF"/>
                </a:solidFill>
              </a:rPr>
              <a:t>erforderliche Kenntnisse </a:t>
            </a:r>
            <a:r>
              <a:rPr lang="de-DE" sz="1400" dirty="0" smtClean="0"/>
              <a:t>vermitteln,</a:t>
            </a:r>
          </a:p>
          <a:p>
            <a:r>
              <a:rPr lang="de-DE" sz="1400" dirty="0" smtClean="0"/>
              <a:t>       die dafür notwendige Arbeitsbefreiung ohne Minderung der Bezüge oder des </a:t>
            </a:r>
          </a:p>
          <a:p>
            <a:r>
              <a:rPr lang="de-DE" sz="1400" dirty="0" smtClean="0"/>
              <a:t>       Erholungsurlaubs </a:t>
            </a:r>
            <a:r>
              <a:rPr lang="de-DE" sz="1400" b="1" dirty="0" smtClean="0">
                <a:solidFill>
                  <a:srgbClr val="C00000"/>
                </a:solidFill>
              </a:rPr>
              <a:t>bis zur Dauer von insgesamt vier Wochen </a:t>
            </a:r>
            <a:r>
              <a:rPr lang="de-DE" sz="1400" dirty="0" smtClean="0"/>
              <a:t>während einer</a:t>
            </a:r>
          </a:p>
          <a:p>
            <a:r>
              <a:rPr lang="de-DE" sz="1400" dirty="0" smtClean="0"/>
              <a:t>       Amtszeit zu gewähren.</a:t>
            </a:r>
            <a:endParaRPr lang="de-DE" sz="1400" dirty="0"/>
          </a:p>
        </p:txBody>
      </p:sp>
      <p:sp>
        <p:nvSpPr>
          <p:cNvPr id="38" name="Rechteck 37"/>
          <p:cNvSpPr/>
          <p:nvPr/>
        </p:nvSpPr>
        <p:spPr>
          <a:xfrm>
            <a:off x="2571736" y="5643578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Berücksichtigt wird die </a:t>
            </a:r>
            <a:r>
              <a:rPr lang="de-DE" sz="1400" b="1" dirty="0" smtClean="0"/>
              <a:t>tatsächliche zeitliche Inanspruchnahme</a:t>
            </a:r>
            <a:r>
              <a:rPr lang="de-DE" sz="1400" dirty="0" smtClean="0"/>
              <a:t>, höchstens </a:t>
            </a:r>
          </a:p>
          <a:p>
            <a:r>
              <a:rPr lang="de-DE" sz="1400" dirty="0" smtClean="0"/>
              <a:t>aber die bis zur täglichen Arbeitszeit eines vollzeitbeschäftigten Mitarbeitenden</a:t>
            </a:r>
            <a:endParaRPr lang="de-DE" sz="1400" dirty="0"/>
          </a:p>
        </p:txBody>
      </p:sp>
      <p:sp>
        <p:nvSpPr>
          <p:cNvPr id="39" name="Rechteck 38"/>
          <p:cNvSpPr/>
          <p:nvPr/>
        </p:nvSpPr>
        <p:spPr>
          <a:xfrm>
            <a:off x="571472" y="4786322"/>
            <a:ext cx="15422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vier Wochen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für MAV-Fortbildung 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40" name="AutoShape 22"/>
          <p:cNvSpPr>
            <a:spLocks noChangeArrowheads="1"/>
          </p:cNvSpPr>
          <p:nvPr/>
        </p:nvSpPr>
        <p:spPr bwMode="auto">
          <a:xfrm rot="10800000" flipH="1">
            <a:off x="2143108" y="5000636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41" name="AutoShape 22"/>
          <p:cNvSpPr>
            <a:spLocks noChangeArrowheads="1"/>
          </p:cNvSpPr>
          <p:nvPr/>
        </p:nvSpPr>
        <p:spPr bwMode="auto">
          <a:xfrm rot="10800000" flipH="1">
            <a:off x="2143108" y="5715016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3700648" y="3563970"/>
            <a:ext cx="50861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…so </a:t>
            </a:r>
            <a:r>
              <a:rPr lang="de-DE" sz="1600" b="1" dirty="0"/>
              <a:t>ist hierfür auf Antrag </a:t>
            </a:r>
            <a:r>
              <a:rPr lang="de-DE" sz="1600" b="1" dirty="0">
                <a:solidFill>
                  <a:srgbClr val="C00000"/>
                </a:solidFill>
              </a:rPr>
              <a:t>Freizeitausgleich </a:t>
            </a:r>
            <a:r>
              <a:rPr lang="de-DE" sz="1600" b="1" dirty="0" smtClean="0"/>
              <a:t>zu </a:t>
            </a:r>
            <a:r>
              <a:rPr lang="de-DE" sz="1600" b="1" dirty="0"/>
              <a:t>gewähren.</a:t>
            </a:r>
          </a:p>
        </p:txBody>
      </p:sp>
      <p:sp>
        <p:nvSpPr>
          <p:cNvPr id="42" name="Rechteck 41"/>
          <p:cNvSpPr/>
          <p:nvPr/>
        </p:nvSpPr>
        <p:spPr>
          <a:xfrm>
            <a:off x="1571604" y="3643314"/>
            <a:ext cx="12782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Freizeitausgleich 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43" name="AutoShape 22"/>
          <p:cNvSpPr>
            <a:spLocks noChangeArrowheads="1"/>
          </p:cNvSpPr>
          <p:nvPr/>
        </p:nvSpPr>
        <p:spPr bwMode="auto">
          <a:xfrm rot="10800000" flipH="1">
            <a:off x="3334752" y="3661333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45" name="AutoShape 22"/>
          <p:cNvSpPr>
            <a:spLocks noChangeArrowheads="1"/>
          </p:cNvSpPr>
          <p:nvPr/>
        </p:nvSpPr>
        <p:spPr bwMode="auto">
          <a:xfrm rot="10800000" flipH="1">
            <a:off x="2981809" y="3658522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2143108" y="2071678"/>
            <a:ext cx="5857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19  Ehrenamt, </a:t>
            </a:r>
          </a:p>
          <a:p>
            <a:r>
              <a:rPr lang="de-DE" sz="1600" b="1" dirty="0" smtClean="0"/>
              <a:t>          Behinderungs- und Begünstigungsverbot, Arbeitsbefreiung</a:t>
            </a:r>
            <a:endParaRPr lang="de-DE" sz="1600" b="1" dirty="0"/>
          </a:p>
        </p:txBody>
      </p:sp>
      <p:sp>
        <p:nvSpPr>
          <p:cNvPr id="25" name="Rechteck 24"/>
          <p:cNvSpPr/>
          <p:nvPr/>
        </p:nvSpPr>
        <p:spPr>
          <a:xfrm>
            <a:off x="3714744" y="1285860"/>
            <a:ext cx="38576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chemeClr val="bg1">
                    <a:lumMod val="65000"/>
                  </a:schemeClr>
                </a:solidFill>
              </a:rPr>
              <a:t>Rechtsstellung der Mitglieder der Mitarbeitervertretung</a:t>
            </a:r>
            <a:endParaRPr lang="de-DE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76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2" grpId="0" animBg="1"/>
      <p:bldP spid="39" grpId="0"/>
      <p:bldP spid="40" grpId="0" animBg="1"/>
      <p:bldP spid="41" grpId="0" animBg="1"/>
      <p:bldP spid="2" grpId="0"/>
      <p:bldP spid="42" grpId="0"/>
      <p:bldP spid="43" grpId="0" animBg="1"/>
      <p:bldP spid="4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 23"/>
          <p:cNvSpPr/>
          <p:nvPr/>
        </p:nvSpPr>
        <p:spPr bwMode="auto">
          <a:xfrm>
            <a:off x="2214546" y="5715016"/>
            <a:ext cx="6143668" cy="285752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hteck 21"/>
          <p:cNvSpPr>
            <a:spLocks noChangeArrowheads="1"/>
          </p:cNvSpPr>
          <p:nvPr/>
        </p:nvSpPr>
        <p:spPr bwMode="auto">
          <a:xfrm rot="5400000">
            <a:off x="2357434" y="-2357434"/>
            <a:ext cx="4429132" cy="9144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3" name="Rechteck 42"/>
          <p:cNvSpPr/>
          <p:nvPr/>
        </p:nvSpPr>
        <p:spPr bwMode="auto">
          <a:xfrm>
            <a:off x="2500298" y="3286124"/>
            <a:ext cx="6286544" cy="57150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hteck 29"/>
          <p:cNvSpPr/>
          <p:nvPr/>
        </p:nvSpPr>
        <p:spPr bwMode="auto">
          <a:xfrm>
            <a:off x="2492144" y="2334276"/>
            <a:ext cx="6286544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7" name="Gruppieren 6"/>
          <p:cNvGrpSpPr/>
          <p:nvPr/>
        </p:nvGrpSpPr>
        <p:grpSpPr>
          <a:xfrm>
            <a:off x="642910" y="285728"/>
            <a:ext cx="6929486" cy="1285884"/>
            <a:chOff x="642910" y="285728"/>
            <a:chExt cx="6929486" cy="1285884"/>
          </a:xfrm>
        </p:grpSpPr>
        <p:sp>
          <p:nvSpPr>
            <p:cNvPr id="18" name="Rechteck 17"/>
            <p:cNvSpPr/>
            <p:nvPr/>
          </p:nvSpPr>
          <p:spPr bwMode="auto">
            <a:xfrm>
              <a:off x="642910" y="857232"/>
              <a:ext cx="6929486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714348" y="285728"/>
              <a:ext cx="3500462" cy="12858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0" name="Rechteck 19"/>
          <p:cNvSpPr/>
          <p:nvPr/>
        </p:nvSpPr>
        <p:spPr>
          <a:xfrm>
            <a:off x="4286248" y="857232"/>
            <a:ext cx="2571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0033CC"/>
                </a:solidFill>
              </a:rPr>
              <a:t>MVG EKD   V. Abschnitt</a:t>
            </a:r>
            <a:endParaRPr lang="de-DE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3428992" y="1142984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b="1" dirty="0" smtClean="0">
                <a:solidFill>
                  <a:schemeClr val="accent5">
                    <a:lumMod val="50000"/>
                  </a:schemeClr>
                </a:solidFill>
              </a:rPr>
              <a:t>Rechtsstellung der Mitglieder der Mitarbeitervertretung</a:t>
            </a:r>
            <a:endParaRPr lang="de-DE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2428860" y="2000240"/>
            <a:ext cx="59293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§ 19  Arbeitsbefreiung,  </a:t>
            </a:r>
            <a:r>
              <a:rPr lang="de-DE" sz="1400" b="1" dirty="0" smtClean="0">
                <a:solidFill>
                  <a:schemeClr val="bg1">
                    <a:lumMod val="50000"/>
                  </a:schemeClr>
                </a:solidFill>
              </a:rPr>
              <a:t>Ehrenamt, Behinderungs- und Begünstigungsverbot</a:t>
            </a:r>
          </a:p>
        </p:txBody>
      </p:sp>
      <p:sp>
        <p:nvSpPr>
          <p:cNvPr id="26" name="Rechteck 25"/>
          <p:cNvSpPr/>
          <p:nvPr/>
        </p:nvSpPr>
        <p:spPr>
          <a:xfrm>
            <a:off x="2706458" y="2334276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Über die </a:t>
            </a:r>
            <a:r>
              <a:rPr lang="de-DE" sz="1400" b="1" dirty="0" smtClean="0">
                <a:solidFill>
                  <a:srgbClr val="C00000"/>
                </a:solidFill>
              </a:rPr>
              <a:t>Aufteilung </a:t>
            </a:r>
            <a:r>
              <a:rPr lang="de-DE" sz="1400" b="1" dirty="0" smtClean="0"/>
              <a:t>des Anspruchs </a:t>
            </a:r>
            <a:r>
              <a:rPr lang="de-DE" sz="1400" dirty="0" smtClean="0"/>
              <a:t>auf Arbeitsbefreiung </a:t>
            </a:r>
          </a:p>
          <a:p>
            <a:r>
              <a:rPr lang="de-DE" sz="1400" dirty="0" smtClean="0"/>
              <a:t>zur Teilnahme an Tagungen und Lehrgängen </a:t>
            </a:r>
            <a:r>
              <a:rPr lang="de-DE" sz="1400" b="1" dirty="0" smtClean="0"/>
              <a:t>auf die einzelnen Mitglieder </a:t>
            </a:r>
            <a:r>
              <a:rPr lang="de-DE" sz="1400" b="1" dirty="0" smtClean="0">
                <a:solidFill>
                  <a:srgbClr val="C00000"/>
                </a:solidFill>
              </a:rPr>
              <a:t>kann</a:t>
            </a:r>
            <a:r>
              <a:rPr lang="de-DE" sz="1400" dirty="0" smtClean="0"/>
              <a:t> </a:t>
            </a:r>
          </a:p>
          <a:p>
            <a:r>
              <a:rPr lang="de-DE" sz="1400" dirty="0" smtClean="0"/>
              <a:t>eine </a:t>
            </a:r>
            <a:r>
              <a:rPr lang="de-DE" sz="1400" b="1" dirty="0" smtClean="0"/>
              <a:t>Dienstvereinbarung</a:t>
            </a:r>
            <a:r>
              <a:rPr lang="de-DE" sz="1400" dirty="0" smtClean="0"/>
              <a:t> abgeschlossen werden.</a:t>
            </a:r>
            <a:endParaRPr lang="de-DE" sz="1400" dirty="0"/>
          </a:p>
        </p:txBody>
      </p:sp>
      <p:sp>
        <p:nvSpPr>
          <p:cNvPr id="27" name="Rechteck 26"/>
          <p:cNvSpPr/>
          <p:nvPr/>
        </p:nvSpPr>
        <p:spPr>
          <a:xfrm>
            <a:off x="2599301" y="3271520"/>
            <a:ext cx="628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Dienststellenleitung kann die Arbeitsbefreiung versagen, </a:t>
            </a:r>
            <a:r>
              <a:rPr lang="de-DE" sz="1400" b="1" dirty="0" smtClean="0">
                <a:solidFill>
                  <a:srgbClr val="0000FF"/>
                </a:solidFill>
              </a:rPr>
              <a:t>wenn </a:t>
            </a:r>
          </a:p>
          <a:p>
            <a:r>
              <a:rPr lang="de-DE" sz="1400" b="1" dirty="0" smtClean="0">
                <a:solidFill>
                  <a:srgbClr val="0000FF"/>
                </a:solidFill>
              </a:rPr>
              <a:t>dienstliche Notwendigkeiten </a:t>
            </a:r>
            <a:r>
              <a:rPr lang="de-DE" sz="1400" b="1" dirty="0" smtClean="0">
                <a:solidFill>
                  <a:srgbClr val="C00000"/>
                </a:solidFill>
              </a:rPr>
              <a:t>nicht ausreichend </a:t>
            </a:r>
            <a:r>
              <a:rPr lang="de-DE" sz="1400" b="1" dirty="0" smtClean="0"/>
              <a:t>berücksichtigt worden sind</a:t>
            </a:r>
            <a:r>
              <a:rPr lang="de-DE" sz="1400" dirty="0" smtClean="0"/>
              <a:t>.</a:t>
            </a:r>
            <a:endParaRPr lang="de-DE" sz="1400" dirty="0"/>
          </a:p>
        </p:txBody>
      </p:sp>
      <p:sp>
        <p:nvSpPr>
          <p:cNvPr id="34" name="Rechteck 33"/>
          <p:cNvSpPr/>
          <p:nvPr/>
        </p:nvSpPr>
        <p:spPr>
          <a:xfrm>
            <a:off x="821505" y="2365980"/>
            <a:ext cx="13966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Arbeitsteilung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          in der MAV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36" name="AutoShape 22"/>
          <p:cNvSpPr>
            <a:spLocks noChangeArrowheads="1"/>
          </p:cNvSpPr>
          <p:nvPr/>
        </p:nvSpPr>
        <p:spPr bwMode="auto">
          <a:xfrm rot="10800000" flipH="1">
            <a:off x="2214546" y="2571744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42" name="AutoShape 22"/>
          <p:cNvSpPr>
            <a:spLocks noChangeArrowheads="1"/>
          </p:cNvSpPr>
          <p:nvPr/>
        </p:nvSpPr>
        <p:spPr bwMode="auto">
          <a:xfrm rot="10800000" flipH="1">
            <a:off x="2242111" y="3414396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2500298" y="5857892"/>
            <a:ext cx="55007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…für die MAV-Tätigkeit notwendige Zeit  	   </a:t>
            </a:r>
            <a:r>
              <a:rPr lang="de-DE" sz="1400" b="1" dirty="0" smtClean="0">
                <a:solidFill>
                  <a:srgbClr val="C00000"/>
                </a:solidFill>
              </a:rPr>
              <a:t>…wer stellt das fest  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2500298" y="5643578"/>
            <a:ext cx="54128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i="1" dirty="0" smtClean="0"/>
              <a:t>…für die MAV-Tätigkeit erforderliche Kenntnisse      </a:t>
            </a:r>
            <a:r>
              <a:rPr lang="de-DE" sz="1400" b="1" dirty="0" smtClean="0">
                <a:solidFill>
                  <a:srgbClr val="C00000"/>
                </a:solidFill>
              </a:rPr>
              <a:t>…wer bestimmt die</a:t>
            </a:r>
            <a:endParaRPr lang="de-DE" sz="1400" b="1" i="1" dirty="0"/>
          </a:p>
        </p:txBody>
      </p:sp>
      <p:grpSp>
        <p:nvGrpSpPr>
          <p:cNvPr id="25" name="Gruppieren 24"/>
          <p:cNvGrpSpPr/>
          <p:nvPr/>
        </p:nvGrpSpPr>
        <p:grpSpPr>
          <a:xfrm>
            <a:off x="642910" y="4357694"/>
            <a:ext cx="2071702" cy="1143008"/>
            <a:chOff x="642910" y="4357694"/>
            <a:chExt cx="2071702" cy="1143008"/>
          </a:xfrm>
        </p:grpSpPr>
        <p:pic>
          <p:nvPicPr>
            <p:cNvPr id="46" name="Picture 1" descr="C:\Users\Gisbert\Desktop\Seminare in Aprath 2016\Bilder ua für Seminare\freie Bilder_pixabay\3d Männchen\question-mark-1019820_64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71604" y="4357694"/>
              <a:ext cx="1143008" cy="1143008"/>
            </a:xfrm>
            <a:prstGeom prst="rect">
              <a:avLst/>
            </a:prstGeom>
            <a:noFill/>
          </p:spPr>
        </p:pic>
        <p:sp>
          <p:nvSpPr>
            <p:cNvPr id="47" name="Rechteck 1"/>
            <p:cNvSpPr>
              <a:spLocks noChangeArrowheads="1"/>
            </p:cNvSpPr>
            <p:nvPr/>
          </p:nvSpPr>
          <p:spPr bwMode="auto">
            <a:xfrm>
              <a:off x="642910" y="4714884"/>
              <a:ext cx="135732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de-DE" sz="1400" dirty="0" smtClean="0">
                  <a:solidFill>
                    <a:srgbClr val="C00000"/>
                  </a:solidFill>
                  <a:latin typeface="Arial Black" pitchFamily="34" charset="0"/>
                </a:rPr>
                <a:t>…noch </a:t>
              </a:r>
            </a:p>
            <a:p>
              <a:r>
                <a:rPr lang="de-DE" sz="1400" dirty="0" smtClean="0">
                  <a:solidFill>
                    <a:srgbClr val="C00000"/>
                  </a:solidFill>
                  <a:latin typeface="Arial Black" pitchFamily="34" charset="0"/>
                </a:rPr>
                <a:t>      Fragen</a:t>
              </a:r>
              <a:endParaRPr lang="de-DE" sz="1400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sp>
        <p:nvSpPr>
          <p:cNvPr id="35" name="Rechteck 34"/>
          <p:cNvSpPr/>
          <p:nvPr/>
        </p:nvSpPr>
        <p:spPr>
          <a:xfrm>
            <a:off x="2500298" y="4643446"/>
            <a:ext cx="62151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   Rücksichtnahme </a:t>
            </a:r>
          </a:p>
          <a:p>
            <a:r>
              <a:rPr lang="de-DE" sz="1400" b="1" i="1" dirty="0" smtClean="0"/>
              <a:t>…auf die besonderen Gegebenheiten des Dienstes und der Dienststelle 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				  …was ist zu beachten 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2500298" y="5072074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…ausreichende Berücksichtigung </a:t>
            </a:r>
          </a:p>
          <a:p>
            <a:r>
              <a:rPr lang="de-DE" sz="1400" b="1" i="1" dirty="0" smtClean="0"/>
              <a:t>                            dienstlicher Notwendigkeiten            </a:t>
            </a:r>
            <a:r>
              <a:rPr lang="de-DE" sz="1400" b="1" dirty="0" smtClean="0">
                <a:solidFill>
                  <a:srgbClr val="C00000"/>
                </a:solidFill>
              </a:rPr>
              <a:t>…wer entscheidet das </a:t>
            </a:r>
            <a:endParaRPr lang="de-DE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172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4" grpId="0"/>
      <p:bldP spid="36" grpId="0" animBg="1"/>
      <p:bldP spid="42" grpId="0" animBg="1"/>
      <p:bldP spid="33" grpId="0"/>
      <p:bldP spid="38" grpId="0"/>
      <p:bldP spid="35" grpId="0"/>
      <p:bldP spid="3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 23"/>
          <p:cNvSpPr/>
          <p:nvPr/>
        </p:nvSpPr>
        <p:spPr>
          <a:xfrm>
            <a:off x="3357554" y="2857496"/>
            <a:ext cx="4786346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37" name="Rechteck 21"/>
          <p:cNvSpPr>
            <a:spLocks noChangeArrowheads="1"/>
          </p:cNvSpPr>
          <p:nvPr/>
        </p:nvSpPr>
        <p:spPr bwMode="auto">
          <a:xfrm>
            <a:off x="0" y="0"/>
            <a:ext cx="335755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2" name="Rechteck 41"/>
          <p:cNvSpPr/>
          <p:nvPr/>
        </p:nvSpPr>
        <p:spPr bwMode="auto">
          <a:xfrm>
            <a:off x="2786050" y="5357826"/>
            <a:ext cx="6072230" cy="71438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6" name="Rechteck 35"/>
          <p:cNvSpPr/>
          <p:nvPr/>
        </p:nvSpPr>
        <p:spPr bwMode="auto">
          <a:xfrm>
            <a:off x="2786050" y="3571876"/>
            <a:ext cx="6072230" cy="150019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 bwMode="auto">
          <a:xfrm>
            <a:off x="642910" y="928670"/>
            <a:ext cx="6929486" cy="285752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286248" y="928670"/>
            <a:ext cx="2571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0033CC"/>
                </a:solidFill>
              </a:rPr>
              <a:t>MVG EKD   V. Abschnitt</a:t>
            </a:r>
            <a:endParaRPr lang="de-DE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714744" y="1214422"/>
            <a:ext cx="38576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chemeClr val="bg1">
                    <a:lumMod val="65000"/>
                  </a:schemeClr>
                </a:solidFill>
              </a:rPr>
              <a:t>Rechtsstellung der Mitglieder der Mitarbeitervertretung</a:t>
            </a:r>
            <a:endParaRPr lang="de-DE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928926" y="2143116"/>
            <a:ext cx="3500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20  Freistellung von der Arbeit</a:t>
            </a:r>
            <a:endParaRPr lang="de-DE" b="1" dirty="0"/>
          </a:p>
        </p:txBody>
      </p:sp>
      <p:sp>
        <p:nvSpPr>
          <p:cNvPr id="16" name="Rechteck 15"/>
          <p:cNvSpPr/>
          <p:nvPr/>
        </p:nvSpPr>
        <p:spPr>
          <a:xfrm>
            <a:off x="2928926" y="2500306"/>
            <a:ext cx="564360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 </a:t>
            </a:r>
            <a:r>
              <a:rPr lang="de-DE" sz="1400" b="1" dirty="0" smtClean="0"/>
              <a:t>Über die </a:t>
            </a:r>
            <a:r>
              <a:rPr lang="de-DE" b="1" dirty="0" smtClean="0"/>
              <a:t>Freistellung</a:t>
            </a:r>
            <a:r>
              <a:rPr lang="de-DE" sz="1400" b="1" dirty="0" smtClean="0"/>
              <a:t> von MAV-Mitgliedern von der Arbeit </a:t>
            </a:r>
          </a:p>
          <a:p>
            <a:r>
              <a:rPr lang="de-DE" b="1" dirty="0" smtClean="0">
                <a:solidFill>
                  <a:srgbClr val="C00000"/>
                </a:solidFill>
              </a:rPr>
              <a:t>soll</a:t>
            </a:r>
            <a:r>
              <a:rPr lang="de-DE" sz="1400" b="1" dirty="0" smtClean="0"/>
              <a:t> </a:t>
            </a:r>
            <a:r>
              <a:rPr lang="de-DE" sz="1600" b="1" dirty="0" smtClean="0"/>
              <a:t>eine </a:t>
            </a:r>
            <a:r>
              <a:rPr lang="de-DE" sz="1600" b="1" dirty="0" smtClean="0">
                <a:solidFill>
                  <a:srgbClr val="0033CC"/>
                </a:solidFill>
              </a:rPr>
              <a:t>Vereinbarung</a:t>
            </a:r>
            <a:r>
              <a:rPr lang="de-DE" sz="1600" b="1" dirty="0" smtClean="0"/>
              <a:t> </a:t>
            </a:r>
            <a:r>
              <a:rPr lang="de-DE" sz="1400" b="1" dirty="0" smtClean="0"/>
              <a:t>zwischen der MAV und der Dienststellenleitung</a:t>
            </a:r>
          </a:p>
          <a:p>
            <a:r>
              <a:rPr lang="de-DE" sz="1400" b="1" dirty="0" smtClean="0"/>
              <a:t>      </a:t>
            </a:r>
            <a:r>
              <a:rPr lang="de-DE" sz="1400" b="1" dirty="0" smtClean="0">
                <a:solidFill>
                  <a:srgbClr val="C00000"/>
                </a:solidFill>
              </a:rPr>
              <a:t>für die Dauer der Amtszeit </a:t>
            </a:r>
            <a:r>
              <a:rPr lang="de-DE" sz="1400" b="1" dirty="0" smtClean="0"/>
              <a:t>der  MAV getroffen werden.</a:t>
            </a:r>
            <a:endParaRPr lang="de-DE" sz="1400" b="1" dirty="0"/>
          </a:p>
        </p:txBody>
      </p:sp>
      <p:sp>
        <p:nvSpPr>
          <p:cNvPr id="23" name="Rechteck 22"/>
          <p:cNvSpPr/>
          <p:nvPr/>
        </p:nvSpPr>
        <p:spPr>
          <a:xfrm>
            <a:off x="1214414" y="4143380"/>
            <a:ext cx="121700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 smtClean="0">
                <a:solidFill>
                  <a:srgbClr val="C00000"/>
                </a:solidFill>
              </a:rPr>
              <a:t>      geregelter</a:t>
            </a:r>
            <a:r>
              <a:rPr lang="de-DE" sz="1200" b="1" dirty="0" smtClean="0">
                <a:solidFill>
                  <a:srgbClr val="C00000"/>
                </a:solidFill>
              </a:rPr>
              <a:t> </a:t>
            </a:r>
          </a:p>
          <a:p>
            <a:pPr>
              <a:defRPr/>
            </a:pPr>
            <a:r>
              <a:rPr lang="de-DE" sz="1200" b="1" dirty="0" smtClean="0">
                <a:solidFill>
                  <a:srgbClr val="C00000"/>
                </a:solidFill>
              </a:rPr>
              <a:t> </a:t>
            </a:r>
            <a:r>
              <a:rPr lang="de-DE" sz="1400" b="1" dirty="0" smtClean="0">
                <a:solidFill>
                  <a:srgbClr val="C00000"/>
                </a:solidFill>
              </a:rPr>
              <a:t>Anspruch </a:t>
            </a:r>
            <a:endParaRPr lang="de-DE" sz="1400" b="1" dirty="0">
              <a:solidFill>
                <a:srgbClr val="C00000"/>
              </a:solidFill>
            </a:endParaRPr>
          </a:p>
        </p:txBody>
      </p:sp>
      <p:grpSp>
        <p:nvGrpSpPr>
          <p:cNvPr id="2" name="Gruppieren 15"/>
          <p:cNvGrpSpPr/>
          <p:nvPr/>
        </p:nvGrpSpPr>
        <p:grpSpPr>
          <a:xfrm>
            <a:off x="571472" y="4714884"/>
            <a:ext cx="2286016" cy="1104607"/>
            <a:chOff x="4500562" y="2857496"/>
            <a:chExt cx="2416645" cy="1104607"/>
          </a:xfrm>
          <a:noFill/>
        </p:grpSpPr>
        <p:sp>
          <p:nvSpPr>
            <p:cNvPr id="25" name="Rechteck 24"/>
            <p:cNvSpPr/>
            <p:nvPr/>
          </p:nvSpPr>
          <p:spPr>
            <a:xfrm>
              <a:off x="4500562" y="2857496"/>
              <a:ext cx="2286016" cy="6463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 sz="1200" b="1" dirty="0" smtClean="0"/>
                <a:t>ab 151 – </a:t>
              </a:r>
              <a:r>
                <a:rPr lang="de-DE" sz="1200" b="1" dirty="0" smtClean="0">
                  <a:solidFill>
                    <a:srgbClr val="C00000"/>
                  </a:solidFill>
                </a:rPr>
                <a:t>1 halbe </a:t>
              </a:r>
              <a:r>
                <a:rPr lang="de-DE" sz="1200" dirty="0" smtClean="0">
                  <a:solidFill>
                    <a:srgbClr val="C00000"/>
                  </a:solidFill>
                </a:rPr>
                <a:t>Freistellung</a:t>
              </a:r>
            </a:p>
            <a:p>
              <a:pPr>
                <a:defRPr/>
              </a:pPr>
              <a:r>
                <a:rPr lang="de-DE" sz="1200" b="1" dirty="0" smtClean="0"/>
                <a:t>ab </a:t>
              </a:r>
              <a:r>
                <a:rPr lang="de-DE" sz="1200" b="1" dirty="0"/>
                <a:t>301 </a:t>
              </a:r>
              <a:r>
                <a:rPr lang="de-DE" sz="1200" b="1" dirty="0" smtClean="0"/>
                <a:t>– </a:t>
              </a:r>
              <a:r>
                <a:rPr lang="de-DE" sz="1200" b="1" dirty="0">
                  <a:solidFill>
                    <a:srgbClr val="C00000"/>
                  </a:solidFill>
                </a:rPr>
                <a:t>2 halbe </a:t>
              </a:r>
              <a:r>
                <a:rPr lang="de-DE" sz="1200" dirty="0">
                  <a:solidFill>
                    <a:srgbClr val="C00000"/>
                  </a:solidFill>
                </a:rPr>
                <a:t>Freistellungen</a:t>
              </a:r>
            </a:p>
            <a:p>
              <a:pPr>
                <a:defRPr/>
              </a:pPr>
              <a:r>
                <a:rPr lang="de-DE" sz="1200" b="1" dirty="0"/>
                <a:t>ab 601 </a:t>
              </a:r>
              <a:r>
                <a:rPr lang="de-DE" sz="1200" b="1" dirty="0" smtClean="0"/>
                <a:t>– </a:t>
              </a:r>
              <a:r>
                <a:rPr lang="de-DE" sz="1200" b="1" dirty="0">
                  <a:solidFill>
                    <a:srgbClr val="C00000"/>
                  </a:solidFill>
                </a:rPr>
                <a:t>4 halbe </a:t>
              </a:r>
              <a:r>
                <a:rPr lang="de-DE" sz="1200" dirty="0">
                  <a:solidFill>
                    <a:srgbClr val="C00000"/>
                  </a:solidFill>
                </a:rPr>
                <a:t>Freistellungen </a:t>
              </a:r>
            </a:p>
          </p:txBody>
        </p:sp>
        <p:sp>
          <p:nvSpPr>
            <p:cNvPr id="26" name="Rechteck 25"/>
            <p:cNvSpPr/>
            <p:nvPr/>
          </p:nvSpPr>
          <p:spPr>
            <a:xfrm>
              <a:off x="4500562" y="3500438"/>
              <a:ext cx="2416645" cy="46166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 sz="1200" b="1" dirty="0"/>
                <a:t>ab 1000 </a:t>
              </a:r>
              <a:r>
                <a:rPr lang="de-DE" sz="1200" b="1" dirty="0" smtClean="0"/>
                <a:t>- </a:t>
              </a:r>
              <a:r>
                <a:rPr lang="de-DE" sz="1200" b="1" dirty="0"/>
                <a:t>je angefangene 500 </a:t>
              </a:r>
            </a:p>
            <a:p>
              <a:pPr>
                <a:defRPr/>
              </a:pPr>
              <a:r>
                <a:rPr lang="de-DE" sz="1200" dirty="0" smtClean="0">
                  <a:solidFill>
                    <a:srgbClr val="C00000"/>
                  </a:solidFill>
                </a:rPr>
                <a:t>eine </a:t>
              </a:r>
              <a:r>
                <a:rPr lang="de-DE" sz="1200" dirty="0">
                  <a:solidFill>
                    <a:srgbClr val="C00000"/>
                  </a:solidFill>
                </a:rPr>
                <a:t>weitere halbe Freistellung </a:t>
              </a:r>
            </a:p>
          </p:txBody>
        </p:sp>
      </p:grp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428860" y="2857496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428860" y="4143380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500042"/>
            <a:ext cx="291705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Rechteck 37"/>
          <p:cNvSpPr/>
          <p:nvPr/>
        </p:nvSpPr>
        <p:spPr>
          <a:xfrm>
            <a:off x="2857488" y="3571876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b="1" dirty="0" smtClean="0"/>
              <a:t>Kommt eine Vereinbarung nicht zu Stande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       sind </a:t>
            </a:r>
            <a:r>
              <a:rPr lang="de-DE" sz="1400" b="1" dirty="0" smtClean="0">
                <a:solidFill>
                  <a:srgbClr val="C00000"/>
                </a:solidFill>
              </a:rPr>
              <a:t>auf Antrag </a:t>
            </a:r>
            <a:r>
              <a:rPr lang="de-DE" sz="1400" dirty="0" smtClean="0"/>
              <a:t>der MAV in Dienststellen mit </a:t>
            </a:r>
            <a:r>
              <a:rPr lang="de-DE" sz="1400" b="1" dirty="0" smtClean="0">
                <a:solidFill>
                  <a:srgbClr val="C00000"/>
                </a:solidFill>
              </a:rPr>
              <a:t>mehr als 150 </a:t>
            </a:r>
            <a:r>
              <a:rPr lang="de-DE" sz="1400" dirty="0" smtClean="0"/>
              <a:t>Mitarbeitenden, </a:t>
            </a:r>
            <a:endParaRPr lang="de-DE" sz="1400" dirty="0"/>
          </a:p>
        </p:txBody>
      </p:sp>
      <p:sp>
        <p:nvSpPr>
          <p:cNvPr id="39" name="Rechteck 38"/>
          <p:cNvSpPr/>
          <p:nvPr/>
        </p:nvSpPr>
        <p:spPr>
          <a:xfrm>
            <a:off x="2857488" y="4071942"/>
            <a:ext cx="57150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ein Mitglied der MAV </a:t>
            </a:r>
          </a:p>
          <a:p>
            <a:r>
              <a:rPr lang="de-DE" sz="1400" dirty="0" smtClean="0"/>
              <a:t>       jeweils </a:t>
            </a:r>
            <a:r>
              <a:rPr lang="de-DE" sz="1400" b="1" dirty="0" smtClean="0"/>
              <a:t>mit der Hälfte der wöchentlichen Arbeitszeit Vollbeschäftigter </a:t>
            </a:r>
          </a:p>
          <a:p>
            <a:r>
              <a:rPr lang="de-DE" sz="1400" b="1" dirty="0" smtClean="0"/>
              <a:t>       </a:t>
            </a:r>
            <a:r>
              <a:rPr lang="de-DE" sz="1400" dirty="0" smtClean="0"/>
              <a:t>zur Wahrnehmung der MAV-Aufgaben </a:t>
            </a:r>
            <a:r>
              <a:rPr lang="de-DE" sz="1400" b="1" dirty="0" smtClean="0"/>
              <a:t>von ihrer übrigen dienstlichen </a:t>
            </a:r>
          </a:p>
          <a:p>
            <a:r>
              <a:rPr lang="de-DE" sz="1400" b="1" dirty="0" smtClean="0"/>
              <a:t>       Tätigkeit</a:t>
            </a:r>
            <a:r>
              <a:rPr lang="de-DE" sz="1400" b="1" dirty="0" smtClean="0">
                <a:solidFill>
                  <a:srgbClr val="C00000"/>
                </a:solidFill>
              </a:rPr>
              <a:t> freizustellen</a:t>
            </a:r>
            <a:r>
              <a:rPr lang="de-DE" sz="1400" b="1" dirty="0" smtClean="0"/>
              <a:t>.</a:t>
            </a:r>
            <a:endParaRPr lang="de-DE" sz="1400" dirty="0"/>
          </a:p>
        </p:txBody>
      </p:sp>
      <p:sp>
        <p:nvSpPr>
          <p:cNvPr id="40" name="Rechteck 39"/>
          <p:cNvSpPr/>
          <p:nvPr/>
        </p:nvSpPr>
        <p:spPr>
          <a:xfrm>
            <a:off x="3714744" y="5429264"/>
            <a:ext cx="50006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( 3 ) </a:t>
            </a:r>
            <a:r>
              <a:rPr lang="de-DE" sz="1400" dirty="0" smtClean="0"/>
              <a:t>An Stelle von </a:t>
            </a:r>
            <a:r>
              <a:rPr lang="de-DE" sz="1400" b="1" dirty="0" smtClean="0"/>
              <a:t>je zwei </a:t>
            </a:r>
            <a:r>
              <a:rPr lang="de-DE" sz="1400" dirty="0" smtClean="0"/>
              <a:t>Freizustellenden ist </a:t>
            </a:r>
            <a:r>
              <a:rPr lang="de-DE" sz="1400" b="1" dirty="0" smtClean="0"/>
              <a:t>auf Antrag </a:t>
            </a:r>
            <a:r>
              <a:rPr lang="de-DE" sz="1400" dirty="0" smtClean="0"/>
              <a:t>der MAV </a:t>
            </a:r>
          </a:p>
          <a:p>
            <a:r>
              <a:rPr lang="de-DE" sz="1400" b="1" dirty="0" smtClean="0"/>
              <a:t>       ein Mitglied </a:t>
            </a:r>
            <a:r>
              <a:rPr lang="de-DE" sz="1400" b="1" dirty="0" smtClean="0">
                <a:solidFill>
                  <a:srgbClr val="C00000"/>
                </a:solidFill>
              </a:rPr>
              <a:t>ganz </a:t>
            </a:r>
            <a:r>
              <a:rPr lang="de-DE" sz="1400" dirty="0" smtClean="0"/>
              <a:t>freizustellen.</a:t>
            </a:r>
            <a:endParaRPr lang="de-DE" sz="1400" dirty="0"/>
          </a:p>
        </p:txBody>
      </p:sp>
      <p:pic>
        <p:nvPicPr>
          <p:cNvPr id="103426" name="Picture 2" descr="C:\Users\Gisbert\Desktop\Bil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5429264"/>
            <a:ext cx="560832" cy="926592"/>
          </a:xfrm>
          <a:prstGeom prst="rect">
            <a:avLst/>
          </a:prstGeom>
          <a:noFill/>
        </p:spPr>
      </p:pic>
      <p:sp>
        <p:nvSpPr>
          <p:cNvPr id="45" name="Rechteck 44"/>
          <p:cNvSpPr/>
          <p:nvPr/>
        </p:nvSpPr>
        <p:spPr>
          <a:xfrm>
            <a:off x="1214414" y="2643182"/>
            <a:ext cx="11968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MAV-Zeit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ist Arbeitszeit</a:t>
            </a:r>
            <a:endParaRPr lang="de-DE" sz="1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7" grpId="0" animBg="1"/>
      <p:bldP spid="28" grpId="0" animBg="1"/>
      <p:bldP spid="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2357422" y="4143380"/>
            <a:ext cx="6286544" cy="1000132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21"/>
          <p:cNvSpPr>
            <a:spLocks noChangeArrowheads="1"/>
          </p:cNvSpPr>
          <p:nvPr/>
        </p:nvSpPr>
        <p:spPr bwMode="auto">
          <a:xfrm rot="5400000">
            <a:off x="2571748" y="-2571748"/>
            <a:ext cx="4000504" cy="9144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3" name="Rechteck 32"/>
          <p:cNvSpPr/>
          <p:nvPr/>
        </p:nvSpPr>
        <p:spPr bwMode="auto">
          <a:xfrm>
            <a:off x="2571736" y="2143116"/>
            <a:ext cx="6143668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2571736" y="3000372"/>
            <a:ext cx="6143668" cy="35719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 bwMode="auto">
          <a:xfrm>
            <a:off x="642910" y="785794"/>
            <a:ext cx="6929486" cy="285752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286248" y="785794"/>
            <a:ext cx="2571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0033CC"/>
                </a:solidFill>
              </a:rPr>
              <a:t>MVG EKD   V. Abschnitt</a:t>
            </a:r>
            <a:endParaRPr lang="de-DE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857620" y="1071546"/>
            <a:ext cx="400052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0033CC"/>
                </a:solidFill>
              </a:rPr>
              <a:t>Rechtsstellung der Mitglieder der Mitarbeitervertretung</a:t>
            </a:r>
            <a:endParaRPr lang="de-DE" sz="1200" b="1" dirty="0">
              <a:solidFill>
                <a:srgbClr val="0033CC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2571736" y="2214554"/>
            <a:ext cx="61436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100" dirty="0" smtClean="0"/>
              <a:t>( 4 ) </a:t>
            </a:r>
            <a:r>
              <a:rPr lang="de-DE" sz="1400" b="1" dirty="0" smtClean="0"/>
              <a:t>Die freizustellenden Mitglieder werden </a:t>
            </a:r>
            <a:r>
              <a:rPr lang="de-DE" sz="1400" dirty="0" smtClean="0"/>
              <a:t>nach Erörterung mit der </a:t>
            </a:r>
          </a:p>
          <a:p>
            <a:r>
              <a:rPr lang="de-DE" sz="1400" dirty="0" smtClean="0"/>
              <a:t>       Dienststellenleitung </a:t>
            </a:r>
            <a:r>
              <a:rPr lang="de-DE" sz="1400" b="1" dirty="0" smtClean="0"/>
              <a:t>unter Berücksichtigung der dienstlichen Notwendigkeit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       von der MAV bestimmt</a:t>
            </a:r>
            <a:r>
              <a:rPr lang="de-DE" sz="1400" dirty="0" smtClean="0"/>
              <a:t>. </a:t>
            </a:r>
            <a:endParaRPr lang="de-DE" sz="1400" dirty="0"/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285984" y="2714620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2786050" y="3000372"/>
            <a:ext cx="60007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Aufgaben der MAV sind </a:t>
            </a:r>
            <a:r>
              <a:rPr lang="de-DE" sz="1400" b="1" dirty="0" smtClean="0">
                <a:solidFill>
                  <a:srgbClr val="C00000"/>
                </a:solidFill>
              </a:rPr>
              <a:t>vorrangig</a:t>
            </a:r>
            <a:r>
              <a:rPr lang="de-DE" sz="1400" b="1" dirty="0" smtClean="0"/>
              <a:t> in der Zeit der Freistellung zu erledigen.</a:t>
            </a:r>
            <a:endParaRPr lang="de-DE" sz="1400" b="1" dirty="0"/>
          </a:p>
        </p:txBody>
      </p:sp>
      <p:sp>
        <p:nvSpPr>
          <p:cNvPr id="34" name="AutoShape 22"/>
          <p:cNvSpPr>
            <a:spLocks noChangeArrowheads="1"/>
          </p:cNvSpPr>
          <p:nvPr/>
        </p:nvSpPr>
        <p:spPr bwMode="auto">
          <a:xfrm rot="10800000" flipH="1">
            <a:off x="2285984" y="3071810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" name="Rechteck 34"/>
          <p:cNvSpPr/>
          <p:nvPr/>
        </p:nvSpPr>
        <p:spPr>
          <a:xfrm>
            <a:off x="3714744" y="3429000"/>
            <a:ext cx="50720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Die Regelungen gelten nicht für Mitglieder der Gesamtmitarbeitervertretung</a:t>
            </a:r>
            <a:endParaRPr lang="de-DE" sz="1200" i="1" dirty="0"/>
          </a:p>
        </p:txBody>
      </p:sp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357166"/>
            <a:ext cx="291705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9" name="Rechteck 38"/>
          <p:cNvSpPr/>
          <p:nvPr/>
        </p:nvSpPr>
        <p:spPr>
          <a:xfrm>
            <a:off x="2500298" y="1785926"/>
            <a:ext cx="35004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20  Freistellung von der Arbeit</a:t>
            </a:r>
            <a:endParaRPr lang="de-DE" sz="1600" b="1" dirty="0"/>
          </a:p>
        </p:txBody>
      </p:sp>
      <p:grpSp>
        <p:nvGrpSpPr>
          <p:cNvPr id="27" name="Gruppieren 26"/>
          <p:cNvGrpSpPr/>
          <p:nvPr/>
        </p:nvGrpSpPr>
        <p:grpSpPr>
          <a:xfrm>
            <a:off x="571472" y="4071942"/>
            <a:ext cx="2500330" cy="1285884"/>
            <a:chOff x="571472" y="4071942"/>
            <a:chExt cx="2500330" cy="1285884"/>
          </a:xfrm>
        </p:grpSpPr>
        <p:pic>
          <p:nvPicPr>
            <p:cNvPr id="40" name="Picture 1" descr="C:\Users\Gisbert\Desktop\Seminare in Aprath 2016\Bilder ua für Seminare\freie Bilder_pixabay\3d Männchen\question-mark-1019820_64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85918" y="4071942"/>
              <a:ext cx="1285884" cy="1285884"/>
            </a:xfrm>
            <a:prstGeom prst="rect">
              <a:avLst/>
            </a:prstGeom>
            <a:noFill/>
          </p:spPr>
        </p:pic>
        <p:sp>
          <p:nvSpPr>
            <p:cNvPr id="41" name="Rechteck 1"/>
            <p:cNvSpPr>
              <a:spLocks noChangeArrowheads="1"/>
            </p:cNvSpPr>
            <p:nvPr/>
          </p:nvSpPr>
          <p:spPr bwMode="auto">
            <a:xfrm>
              <a:off x="571472" y="4572008"/>
              <a:ext cx="17145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de-DE" sz="1400" dirty="0" smtClean="0">
                  <a:solidFill>
                    <a:srgbClr val="C00000"/>
                  </a:solidFill>
                  <a:latin typeface="Arial Black" pitchFamily="34" charset="0"/>
                </a:rPr>
                <a:t>…noch Fragen</a:t>
              </a:r>
              <a:endParaRPr lang="de-DE" sz="1400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sp>
        <p:nvSpPr>
          <p:cNvPr id="43" name="Rechteck 42"/>
          <p:cNvSpPr/>
          <p:nvPr/>
        </p:nvSpPr>
        <p:spPr>
          <a:xfrm>
            <a:off x="2714612" y="4786322"/>
            <a:ext cx="55721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…warum die „</a:t>
            </a:r>
            <a:r>
              <a:rPr lang="de-DE" sz="1400" b="1" dirty="0" smtClean="0"/>
              <a:t>Hälfte</a:t>
            </a:r>
            <a:r>
              <a:rPr lang="de-DE" sz="1400" dirty="0" smtClean="0"/>
              <a:t> der wöchentlichen Arbeitszeit Vollbeschäftigter“   </a:t>
            </a:r>
            <a:endParaRPr lang="de-DE" sz="1400" dirty="0"/>
          </a:p>
        </p:txBody>
      </p:sp>
      <p:sp>
        <p:nvSpPr>
          <p:cNvPr id="45" name="Rechteck 44"/>
          <p:cNvSpPr/>
          <p:nvPr/>
        </p:nvSpPr>
        <p:spPr>
          <a:xfrm>
            <a:off x="2714612" y="4286256"/>
            <a:ext cx="57150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…wie kann eine </a:t>
            </a:r>
            <a:r>
              <a:rPr lang="de-DE" sz="1400" b="1" dirty="0" smtClean="0"/>
              <a:t>Regelung zur Freistellung </a:t>
            </a:r>
            <a:r>
              <a:rPr lang="de-DE" sz="1400" dirty="0" smtClean="0"/>
              <a:t>für </a:t>
            </a:r>
            <a:r>
              <a:rPr lang="de-DE" sz="1400" dirty="0" err="1" smtClean="0"/>
              <a:t>MAVen</a:t>
            </a:r>
            <a:r>
              <a:rPr lang="de-DE" sz="1400" dirty="0" smtClean="0"/>
              <a:t> in Dienststellen </a:t>
            </a:r>
          </a:p>
          <a:p>
            <a:r>
              <a:rPr lang="de-DE" sz="1400" dirty="0" smtClean="0"/>
              <a:t>   mit </a:t>
            </a:r>
            <a:r>
              <a:rPr lang="de-DE" sz="1400" b="1" dirty="0" smtClean="0">
                <a:solidFill>
                  <a:srgbClr val="C00000"/>
                </a:solidFill>
              </a:rPr>
              <a:t>weniger als 150 </a:t>
            </a:r>
            <a:r>
              <a:rPr lang="de-DE" sz="1400" dirty="0" smtClean="0"/>
              <a:t>Mitarbeitenden aussehen          </a:t>
            </a:r>
            <a:r>
              <a:rPr lang="de-DE" sz="1400" b="1" dirty="0" smtClean="0">
                <a:solidFill>
                  <a:srgbClr val="C00000"/>
                </a:solidFill>
              </a:rPr>
              <a:t>…was ist zu beachten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46" name="Rechteck 45"/>
          <p:cNvSpPr/>
          <p:nvPr/>
        </p:nvSpPr>
        <p:spPr>
          <a:xfrm>
            <a:off x="2714612" y="5000636"/>
            <a:ext cx="535785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DE" sz="1400" dirty="0" smtClean="0"/>
              <a:t>…kann die „Hälfte der wöchentlichen Arbeitszeit“ </a:t>
            </a:r>
            <a:r>
              <a:rPr lang="de-DE" sz="1400" b="1" dirty="0" smtClean="0">
                <a:solidFill>
                  <a:srgbClr val="C00000"/>
                </a:solidFill>
              </a:rPr>
              <a:t>gesplittet</a:t>
            </a:r>
            <a:r>
              <a:rPr lang="de-DE" sz="1400" dirty="0" smtClean="0"/>
              <a:t> werden</a:t>
            </a:r>
            <a:endParaRPr lang="de-DE" sz="1400" dirty="0"/>
          </a:p>
        </p:txBody>
      </p:sp>
      <p:grpSp>
        <p:nvGrpSpPr>
          <p:cNvPr id="26" name="Gruppieren 25"/>
          <p:cNvGrpSpPr/>
          <p:nvPr/>
        </p:nvGrpSpPr>
        <p:grpSpPr>
          <a:xfrm>
            <a:off x="2000232" y="5429264"/>
            <a:ext cx="6715172" cy="736405"/>
            <a:chOff x="2000232" y="5429264"/>
            <a:chExt cx="6715172" cy="736405"/>
          </a:xfrm>
        </p:grpSpPr>
        <p:sp>
          <p:nvSpPr>
            <p:cNvPr id="24" name="Rechteck 23"/>
            <p:cNvSpPr/>
            <p:nvPr/>
          </p:nvSpPr>
          <p:spPr bwMode="auto">
            <a:xfrm>
              <a:off x="2571736" y="5715016"/>
              <a:ext cx="6143668" cy="285752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4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hteck 41"/>
            <p:cNvSpPr/>
            <p:nvPr/>
          </p:nvSpPr>
          <p:spPr>
            <a:xfrm>
              <a:off x="2714612" y="5643578"/>
              <a:ext cx="528644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dirty="0" smtClean="0"/>
                <a:t>…haben die </a:t>
              </a:r>
              <a:r>
                <a:rPr lang="de-DE" sz="1400" b="1" dirty="0" smtClean="0"/>
                <a:t>nicht freigestellten </a:t>
              </a:r>
              <a:r>
                <a:rPr lang="de-DE" sz="1400" dirty="0" smtClean="0"/>
                <a:t>Mitglieder dann nichts mehr zu tun </a:t>
              </a:r>
              <a:endParaRPr lang="de-DE" sz="1400" dirty="0"/>
            </a:p>
          </p:txBody>
        </p:sp>
        <p:sp>
          <p:nvSpPr>
            <p:cNvPr id="44" name="Rechteck 43"/>
            <p:cNvSpPr/>
            <p:nvPr/>
          </p:nvSpPr>
          <p:spPr>
            <a:xfrm>
              <a:off x="2000232" y="5429264"/>
              <a:ext cx="600079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200" b="1" i="1" dirty="0" smtClean="0"/>
                <a:t>Die Aufgaben der MAV sind </a:t>
              </a:r>
              <a:r>
                <a:rPr lang="de-DE" sz="1200" b="1" i="1" dirty="0" smtClean="0">
                  <a:solidFill>
                    <a:srgbClr val="C00000"/>
                  </a:solidFill>
                </a:rPr>
                <a:t>vorrangig</a:t>
              </a:r>
              <a:r>
                <a:rPr lang="de-DE" sz="1200" b="1" i="1" dirty="0" smtClean="0"/>
                <a:t> in der Zeit der Freistellung zu erledigen.</a:t>
              </a:r>
              <a:endParaRPr lang="de-DE" sz="1200" b="1" i="1" dirty="0"/>
            </a:p>
          </p:txBody>
        </p:sp>
        <p:sp>
          <p:nvSpPr>
            <p:cNvPr id="47" name="Rechteck 46"/>
            <p:cNvSpPr/>
            <p:nvPr/>
          </p:nvSpPr>
          <p:spPr>
            <a:xfrm>
              <a:off x="2714612" y="5857892"/>
              <a:ext cx="571504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dirty="0" smtClean="0"/>
                <a:t>…welche Aufgaben können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zeitlich</a:t>
              </a:r>
              <a:r>
                <a:rPr lang="de-DE" sz="1400" dirty="0" smtClean="0"/>
                <a:t> geregelt werden    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…was ist zu beachten</a:t>
              </a:r>
              <a:endParaRPr lang="de-DE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21"/>
          <p:cNvSpPr>
            <a:spLocks noChangeArrowheads="1"/>
          </p:cNvSpPr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7" name="Rechteck 26"/>
          <p:cNvSpPr/>
          <p:nvPr/>
        </p:nvSpPr>
        <p:spPr bwMode="auto">
          <a:xfrm>
            <a:off x="2357422" y="4714884"/>
            <a:ext cx="6286544" cy="85725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5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4857760"/>
            <a:ext cx="928694" cy="928694"/>
          </a:xfrm>
          <a:prstGeom prst="rect">
            <a:avLst/>
          </a:prstGeom>
          <a:noFill/>
        </p:spPr>
      </p:pic>
      <p:sp>
        <p:nvSpPr>
          <p:cNvPr id="25" name="Rechteck 24"/>
          <p:cNvSpPr/>
          <p:nvPr/>
        </p:nvSpPr>
        <p:spPr bwMode="auto">
          <a:xfrm>
            <a:off x="2357422" y="2643182"/>
            <a:ext cx="6286544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4" name="Rechteck 23"/>
          <p:cNvSpPr/>
          <p:nvPr/>
        </p:nvSpPr>
        <p:spPr bwMode="auto">
          <a:xfrm>
            <a:off x="2357422" y="3571876"/>
            <a:ext cx="6286544" cy="78581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 bwMode="auto">
          <a:xfrm>
            <a:off x="642910" y="928670"/>
            <a:ext cx="6929486" cy="285752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286248" y="928670"/>
            <a:ext cx="2571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0033CC"/>
                </a:solidFill>
              </a:rPr>
              <a:t>MVG EKD   V. Abschnitt</a:t>
            </a:r>
            <a:endParaRPr lang="de-DE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857356" y="2285992"/>
            <a:ext cx="55721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21   Abordnungs- und Versetzungsverbot, Kündigungsschutz</a:t>
            </a:r>
            <a:endParaRPr lang="de-DE" sz="1600" b="1" dirty="0"/>
          </a:p>
        </p:txBody>
      </p:sp>
      <p:sp>
        <p:nvSpPr>
          <p:cNvPr id="14" name="Rechteck 13"/>
          <p:cNvSpPr/>
          <p:nvPr/>
        </p:nvSpPr>
        <p:spPr>
          <a:xfrm>
            <a:off x="2285984" y="2643182"/>
            <a:ext cx="635798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dirty="0" smtClean="0"/>
              <a:t>Die Mitglieder der MAV dürfen </a:t>
            </a:r>
            <a:r>
              <a:rPr lang="de-DE" sz="1600" b="1" dirty="0" smtClean="0">
                <a:solidFill>
                  <a:srgbClr val="C00000"/>
                </a:solidFill>
              </a:rPr>
              <a:t>ohne</a:t>
            </a:r>
            <a:r>
              <a:rPr lang="de-DE" sz="1600" b="1" dirty="0" smtClean="0"/>
              <a:t> ihre Zustimmung </a:t>
            </a:r>
            <a:r>
              <a:rPr lang="de-DE" sz="1400" dirty="0" smtClean="0"/>
              <a:t>nur abgeordnet oder</a:t>
            </a:r>
          </a:p>
          <a:p>
            <a:r>
              <a:rPr lang="de-DE" sz="1400" dirty="0" smtClean="0"/>
              <a:t>       versetzt werden, wenn dies aus wichtigen dienstlichen Gründen </a:t>
            </a:r>
            <a:r>
              <a:rPr lang="de-DE" sz="1400" b="1" dirty="0" smtClean="0"/>
              <a:t>unvermeidbar</a:t>
            </a:r>
            <a:r>
              <a:rPr lang="de-DE" sz="1400" dirty="0" smtClean="0"/>
              <a:t> </a:t>
            </a:r>
          </a:p>
          <a:p>
            <a:r>
              <a:rPr lang="de-DE" sz="1400" dirty="0" smtClean="0"/>
              <a:t>       ist </a:t>
            </a:r>
            <a:r>
              <a:rPr lang="de-DE" sz="1400" b="1" dirty="0" smtClean="0"/>
              <a:t>und die Mitarbeitervertretung </a:t>
            </a:r>
            <a:r>
              <a:rPr lang="de-DE" sz="1400" b="1" dirty="0" smtClean="0">
                <a:solidFill>
                  <a:srgbClr val="C00000"/>
                </a:solidFill>
              </a:rPr>
              <a:t>zustimmt</a:t>
            </a:r>
            <a:r>
              <a:rPr lang="de-DE" sz="1400" dirty="0" smtClean="0"/>
              <a:t>. </a:t>
            </a:r>
            <a:endParaRPr lang="de-DE" sz="1400" dirty="0"/>
          </a:p>
        </p:txBody>
      </p:sp>
      <p:sp>
        <p:nvSpPr>
          <p:cNvPr id="17" name="Rechteck 16"/>
          <p:cNvSpPr/>
          <p:nvPr/>
        </p:nvSpPr>
        <p:spPr>
          <a:xfrm>
            <a:off x="2285984" y="3571876"/>
            <a:ext cx="635798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( 2 ) Einem Mitglied der MAV darf nur gekündigt werden, </a:t>
            </a:r>
          </a:p>
          <a:p>
            <a:r>
              <a:rPr lang="de-DE" sz="1400" b="1" dirty="0" smtClean="0"/>
              <a:t>        wenn Tatsachen vorliegen</a:t>
            </a:r>
            <a:r>
              <a:rPr lang="de-DE" sz="1400" dirty="0" smtClean="0"/>
              <a:t>, die zur </a:t>
            </a:r>
            <a:r>
              <a:rPr lang="de-DE" sz="1400" b="1" dirty="0" smtClean="0">
                <a:solidFill>
                  <a:srgbClr val="C00000"/>
                </a:solidFill>
              </a:rPr>
              <a:t>außerordentlichen Kündigung </a:t>
            </a:r>
            <a:r>
              <a:rPr lang="de-DE" sz="1400" dirty="0" smtClean="0"/>
              <a:t>berechtigen. </a:t>
            </a:r>
          </a:p>
          <a:p>
            <a:r>
              <a:rPr lang="de-DE" sz="1400" dirty="0" smtClean="0"/>
              <a:t>        Die außerordentliche Kündigung </a:t>
            </a:r>
            <a:r>
              <a:rPr lang="de-DE" sz="1400" b="1" dirty="0" smtClean="0"/>
              <a:t>bedarf der Zustimmung der MAV</a:t>
            </a:r>
            <a:endParaRPr lang="de-DE" sz="1400" b="1" dirty="0"/>
          </a:p>
        </p:txBody>
      </p:sp>
      <p:sp>
        <p:nvSpPr>
          <p:cNvPr id="18" name="Rechteck 17"/>
          <p:cNvSpPr/>
          <p:nvPr/>
        </p:nvSpPr>
        <p:spPr>
          <a:xfrm>
            <a:off x="2643174" y="4786322"/>
            <a:ext cx="49292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Sätze 1 und 2 gelten für einen Zeitraum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von einem Jahr </a:t>
            </a:r>
            <a:r>
              <a:rPr lang="de-DE" sz="1400" b="1" dirty="0" smtClean="0"/>
              <a:t>nach Beendigung der Amtszeit </a:t>
            </a:r>
            <a:r>
              <a:rPr lang="de-DE" sz="1400" dirty="0" smtClean="0"/>
              <a:t>entsprechend, </a:t>
            </a:r>
          </a:p>
          <a:p>
            <a:r>
              <a:rPr lang="de-DE" sz="1200" dirty="0" smtClean="0"/>
              <a:t>es sei denn, dass die Amtszeit nach § 17 beendet wurde</a:t>
            </a:r>
            <a:endParaRPr lang="de-DE" sz="1200" dirty="0"/>
          </a:p>
        </p:txBody>
      </p:sp>
      <p:sp>
        <p:nvSpPr>
          <p:cNvPr id="19" name="Rechteck 18"/>
          <p:cNvSpPr/>
          <p:nvPr/>
        </p:nvSpPr>
        <p:spPr>
          <a:xfrm>
            <a:off x="714348" y="3071810"/>
            <a:ext cx="13686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Versetzungsverbot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428596" y="3857628"/>
            <a:ext cx="13371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Kündigungsschutz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642910" y="5000636"/>
            <a:ext cx="14415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1 Jahr Nachwirkung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143108" y="392906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143108" y="314324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1785918" y="392906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143108" y="507207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714348" y="500042"/>
            <a:ext cx="291705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Rechteck 22"/>
          <p:cNvSpPr/>
          <p:nvPr/>
        </p:nvSpPr>
        <p:spPr>
          <a:xfrm>
            <a:off x="3714744" y="1214422"/>
            <a:ext cx="38576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chemeClr val="bg1">
                    <a:lumMod val="65000"/>
                  </a:schemeClr>
                </a:solidFill>
              </a:rPr>
              <a:t>Rechtsstellung der Mitglieder der Mitarbeitervertretung</a:t>
            </a:r>
            <a:endParaRPr lang="de-DE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8" grpId="0" animBg="1"/>
      <p:bldP spid="29" grpId="0" animBg="1"/>
      <p:bldP spid="30" grpId="0" animBg="1"/>
      <p:bldP spid="3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 29"/>
          <p:cNvSpPr/>
          <p:nvPr/>
        </p:nvSpPr>
        <p:spPr>
          <a:xfrm>
            <a:off x="2285984" y="4429132"/>
            <a:ext cx="6143668" cy="857256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Rechteck 28"/>
          <p:cNvSpPr/>
          <p:nvPr/>
        </p:nvSpPr>
        <p:spPr>
          <a:xfrm>
            <a:off x="2928926" y="5000636"/>
            <a:ext cx="4786346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33" name="Rechteck 21"/>
          <p:cNvSpPr>
            <a:spLocks noChangeArrowheads="1"/>
          </p:cNvSpPr>
          <p:nvPr/>
        </p:nvSpPr>
        <p:spPr bwMode="auto">
          <a:xfrm rot="5400000">
            <a:off x="2428872" y="-2428872"/>
            <a:ext cx="4286256" cy="9144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7" name="Rechteck 26"/>
          <p:cNvSpPr/>
          <p:nvPr/>
        </p:nvSpPr>
        <p:spPr bwMode="auto">
          <a:xfrm>
            <a:off x="2428860" y="3357562"/>
            <a:ext cx="6000792" cy="28575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2714612" y="5572140"/>
            <a:ext cx="5715040" cy="214314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hteck 25"/>
          <p:cNvSpPr/>
          <p:nvPr/>
        </p:nvSpPr>
        <p:spPr bwMode="auto">
          <a:xfrm>
            <a:off x="2428858" y="2236079"/>
            <a:ext cx="6000794" cy="105004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5" name="Rechteck 4"/>
          <p:cNvSpPr/>
          <p:nvPr/>
        </p:nvSpPr>
        <p:spPr bwMode="auto">
          <a:xfrm>
            <a:off x="642910" y="785794"/>
            <a:ext cx="6929486" cy="285752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286248" y="785794"/>
            <a:ext cx="2571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0033CC"/>
                </a:solidFill>
              </a:rPr>
              <a:t>MVG EKD   V. Abschnitt</a:t>
            </a:r>
            <a:endParaRPr lang="de-DE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286116" y="107154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b="1" dirty="0" smtClean="0">
                <a:solidFill>
                  <a:schemeClr val="accent5">
                    <a:lumMod val="50000"/>
                  </a:schemeClr>
                </a:solidFill>
              </a:rPr>
              <a:t>Rechtsstellung der Mitglieder der Mitarbeitervertretung</a:t>
            </a:r>
            <a:endParaRPr lang="de-DE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2428860" y="1857364"/>
            <a:ext cx="55721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21   Abordnungs- und Versetzungsverbot, Kündigungsschutz</a:t>
            </a:r>
            <a:endParaRPr lang="de-DE" sz="1600" b="1" dirty="0"/>
          </a:p>
        </p:txBody>
      </p:sp>
      <p:sp>
        <p:nvSpPr>
          <p:cNvPr id="16" name="Rechteck 15"/>
          <p:cNvSpPr/>
          <p:nvPr/>
        </p:nvSpPr>
        <p:spPr>
          <a:xfrm>
            <a:off x="2714612" y="3643314"/>
            <a:ext cx="57864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Besteht die MAV aus einer Person, hat die Dienststellenleitung jeweils die Zustimmung des Ersatzmitgliedes einzuholen.</a:t>
            </a:r>
            <a:endParaRPr lang="de-DE" sz="1200" b="1" i="1" dirty="0"/>
          </a:p>
        </p:txBody>
      </p:sp>
      <p:sp>
        <p:nvSpPr>
          <p:cNvPr id="22" name="Rechteck 21"/>
          <p:cNvSpPr/>
          <p:nvPr/>
        </p:nvSpPr>
        <p:spPr>
          <a:xfrm>
            <a:off x="2428860" y="2285992"/>
            <a:ext cx="642942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( 3 ) </a:t>
            </a:r>
            <a:r>
              <a:rPr lang="de-DE" sz="1400" dirty="0" smtClean="0"/>
              <a:t>Wird die Dienststelle ganz oder zu einem wesentlichen Teil aufgelöst,</a:t>
            </a:r>
          </a:p>
          <a:p>
            <a:r>
              <a:rPr lang="de-DE" sz="1400" dirty="0" smtClean="0"/>
              <a:t>       ist eine Kündigung </a:t>
            </a:r>
            <a:r>
              <a:rPr lang="de-DE" sz="1600" b="1" dirty="0" smtClean="0">
                <a:solidFill>
                  <a:srgbClr val="C00000"/>
                </a:solidFill>
              </a:rPr>
              <a:t>frühestens </a:t>
            </a:r>
            <a:r>
              <a:rPr lang="de-DE" sz="1400" b="1" dirty="0" smtClean="0"/>
              <a:t>zum Zeitpunkt der Auflösung zulässig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       </a:t>
            </a:r>
            <a:r>
              <a:rPr lang="de-DE" sz="1400" b="1" dirty="0" smtClean="0"/>
              <a:t>es sei denn</a:t>
            </a:r>
            <a:r>
              <a:rPr lang="de-DE" sz="1400" dirty="0" smtClean="0"/>
              <a:t>, dass wegen </a:t>
            </a:r>
            <a:r>
              <a:rPr lang="de-DE" sz="1400" b="1" dirty="0" smtClean="0"/>
              <a:t>zwingender </a:t>
            </a:r>
            <a:r>
              <a:rPr lang="de-DE" sz="1400" dirty="0" smtClean="0"/>
              <a:t>betrieblicher Gründe zu einem </a:t>
            </a:r>
          </a:p>
          <a:p>
            <a:r>
              <a:rPr lang="de-DE" sz="1400" dirty="0" smtClean="0"/>
              <a:t>       früheren Zeitpunkt gekündigt werden muss</a:t>
            </a:r>
            <a:endParaRPr lang="de-DE" sz="1400" b="1" dirty="0"/>
          </a:p>
        </p:txBody>
      </p:sp>
      <p:sp>
        <p:nvSpPr>
          <p:cNvPr id="23" name="Rechteck 22"/>
          <p:cNvSpPr/>
          <p:nvPr/>
        </p:nvSpPr>
        <p:spPr>
          <a:xfrm>
            <a:off x="714348" y="2357430"/>
            <a:ext cx="142641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Schutz bis zum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  </a:t>
            </a:r>
            <a:r>
              <a:rPr lang="de-DE" sz="1200" b="1" dirty="0" smtClean="0"/>
              <a:t>  bitteren </a:t>
            </a:r>
            <a:r>
              <a:rPr lang="de-DE" sz="1400" b="1" dirty="0" smtClean="0">
                <a:solidFill>
                  <a:srgbClr val="C00000"/>
                </a:solidFill>
              </a:rPr>
              <a:t>Ende </a:t>
            </a:r>
            <a:endParaRPr lang="de-DE" sz="1400" dirty="0">
              <a:solidFill>
                <a:srgbClr val="C00000"/>
              </a:solidFill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143108" y="257174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357166"/>
            <a:ext cx="291705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1" name="Gruppieren 30"/>
          <p:cNvGrpSpPr/>
          <p:nvPr/>
        </p:nvGrpSpPr>
        <p:grpSpPr>
          <a:xfrm>
            <a:off x="500034" y="4071942"/>
            <a:ext cx="2357454" cy="1071570"/>
            <a:chOff x="500034" y="4071942"/>
            <a:chExt cx="2357454" cy="1071570"/>
          </a:xfrm>
        </p:grpSpPr>
        <p:pic>
          <p:nvPicPr>
            <p:cNvPr id="37" name="Picture 1" descr="C:\Users\Gisbert\Desktop\Seminare in Aprath 2016\Bilder ua für Seminare\freie Bilder_pixabay\3d Männchen\question-mark-1019820_64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85918" y="4071942"/>
              <a:ext cx="1071570" cy="1071570"/>
            </a:xfrm>
            <a:prstGeom prst="rect">
              <a:avLst/>
            </a:prstGeom>
            <a:noFill/>
          </p:spPr>
        </p:pic>
        <p:sp>
          <p:nvSpPr>
            <p:cNvPr id="38" name="Rechteck 1"/>
            <p:cNvSpPr>
              <a:spLocks noChangeArrowheads="1"/>
            </p:cNvSpPr>
            <p:nvPr/>
          </p:nvSpPr>
          <p:spPr bwMode="auto">
            <a:xfrm>
              <a:off x="500034" y="4572008"/>
              <a:ext cx="178595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de-DE" sz="1400" dirty="0" smtClean="0">
                  <a:solidFill>
                    <a:srgbClr val="C00000"/>
                  </a:solidFill>
                  <a:latin typeface="Arial Black" pitchFamily="34" charset="0"/>
                </a:rPr>
                <a:t>…noch Fragen</a:t>
              </a:r>
              <a:endParaRPr lang="de-DE" sz="1400" dirty="0">
                <a:solidFill>
                  <a:srgbClr val="C00000"/>
                </a:solidFill>
                <a:latin typeface="Arial Black" pitchFamily="34" charset="0"/>
              </a:endParaRPr>
            </a:p>
          </p:txBody>
        </p:sp>
      </p:grpSp>
      <p:sp>
        <p:nvSpPr>
          <p:cNvPr id="39" name="Rechteck 38"/>
          <p:cNvSpPr/>
          <p:nvPr/>
        </p:nvSpPr>
        <p:spPr>
          <a:xfrm>
            <a:off x="2714612" y="3357562"/>
            <a:ext cx="53578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Kündigung bedarf der </a:t>
            </a:r>
            <a:r>
              <a:rPr lang="de-DE" sz="1400" b="1" dirty="0" smtClean="0">
                <a:solidFill>
                  <a:srgbClr val="C00000"/>
                </a:solidFill>
              </a:rPr>
              <a:t>Zustimmung</a:t>
            </a:r>
            <a:r>
              <a:rPr lang="de-DE" sz="1400" b="1" dirty="0" smtClean="0"/>
              <a:t> der Mitarbeitervertretung</a:t>
            </a:r>
            <a:endParaRPr lang="de-DE" sz="1400" dirty="0"/>
          </a:p>
        </p:txBody>
      </p:sp>
      <p:sp>
        <p:nvSpPr>
          <p:cNvPr id="40" name="AutoShape 22"/>
          <p:cNvSpPr>
            <a:spLocks noChangeArrowheads="1"/>
          </p:cNvSpPr>
          <p:nvPr/>
        </p:nvSpPr>
        <p:spPr bwMode="auto">
          <a:xfrm rot="10800000" flipH="1">
            <a:off x="2143108" y="335756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2714612" y="4500570"/>
            <a:ext cx="46434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Sonderkündigungsschutz für </a:t>
            </a:r>
            <a:r>
              <a:rPr lang="de-DE" sz="1400" b="1" dirty="0" smtClean="0">
                <a:solidFill>
                  <a:srgbClr val="C00000"/>
                </a:solidFill>
              </a:rPr>
              <a:t>Ersatzmitglieder </a:t>
            </a:r>
            <a:r>
              <a:rPr lang="de-DE" sz="1400" b="1" dirty="0" smtClean="0"/>
              <a:t>der MAV</a:t>
            </a:r>
            <a:endParaRPr lang="de-DE" sz="1400" b="1" dirty="0"/>
          </a:p>
        </p:txBody>
      </p:sp>
      <p:sp>
        <p:nvSpPr>
          <p:cNvPr id="19" name="Rechteck 18"/>
          <p:cNvSpPr/>
          <p:nvPr/>
        </p:nvSpPr>
        <p:spPr>
          <a:xfrm>
            <a:off x="2714612" y="4786322"/>
            <a:ext cx="528641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Vor </a:t>
            </a:r>
            <a:r>
              <a:rPr lang="de-DE" sz="1200" b="1" dirty="0" smtClean="0"/>
              <a:t>dem Eintritt </a:t>
            </a:r>
            <a:r>
              <a:rPr lang="de-DE" sz="1200" dirty="0" smtClean="0"/>
              <a:t>in die MAV besteht </a:t>
            </a:r>
            <a:r>
              <a:rPr lang="de-DE" sz="1200" b="1" dirty="0" smtClean="0"/>
              <a:t>für Ersatzmitglieder </a:t>
            </a:r>
          </a:p>
          <a:p>
            <a:r>
              <a:rPr lang="de-DE" sz="1200" dirty="0" smtClean="0"/>
              <a:t>der </a:t>
            </a:r>
            <a:r>
              <a:rPr lang="de-DE" sz="1200" b="1" dirty="0" smtClean="0">
                <a:solidFill>
                  <a:srgbClr val="C00000"/>
                </a:solidFill>
              </a:rPr>
              <a:t>nachwirkende Kündigungsschutz </a:t>
            </a:r>
            <a:r>
              <a:rPr lang="de-DE" sz="1200" dirty="0" smtClean="0"/>
              <a:t>eines Wahlbewerbers für </a:t>
            </a:r>
            <a:r>
              <a:rPr lang="de-DE" sz="1200" b="1" dirty="0" smtClean="0">
                <a:solidFill>
                  <a:srgbClr val="C00000"/>
                </a:solidFill>
              </a:rPr>
              <a:t>6 Monate </a:t>
            </a:r>
            <a:r>
              <a:rPr lang="de-DE" sz="1200" dirty="0" smtClean="0"/>
              <a:t>nach Bekanntgabe des Wahlergebnisses   </a:t>
            </a:r>
            <a:r>
              <a:rPr lang="de-DE" sz="1000" dirty="0" smtClean="0"/>
              <a:t>(§ 15 Abs.3 KSchG)</a:t>
            </a:r>
            <a:endParaRPr lang="de-DE" sz="1200" dirty="0"/>
          </a:p>
        </p:txBody>
      </p:sp>
      <p:sp>
        <p:nvSpPr>
          <p:cNvPr id="20" name="Rechteck 19"/>
          <p:cNvSpPr/>
          <p:nvPr/>
        </p:nvSpPr>
        <p:spPr>
          <a:xfrm>
            <a:off x="2714612" y="5429264"/>
            <a:ext cx="6143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Mit Eintritt in die MAV</a:t>
            </a:r>
            <a:r>
              <a:rPr lang="de-DE" sz="1200" dirty="0" smtClean="0">
                <a:solidFill>
                  <a:srgbClr val="C00000"/>
                </a:solidFill>
              </a:rPr>
              <a:t> </a:t>
            </a:r>
            <a:r>
              <a:rPr lang="de-DE" sz="1200" dirty="0" smtClean="0"/>
              <a:t>für ein ausgeschiedenes oder verhindertes MAV-Mitglied </a:t>
            </a:r>
          </a:p>
          <a:p>
            <a:r>
              <a:rPr lang="de-DE" sz="1200" b="1" dirty="0" smtClean="0"/>
              <a:t>besteht der besondere Kündigungsschutz </a:t>
            </a:r>
            <a:r>
              <a:rPr lang="de-DE" sz="1200" b="1" dirty="0" smtClean="0">
                <a:solidFill>
                  <a:srgbClr val="C00000"/>
                </a:solidFill>
              </a:rPr>
              <a:t>solange,</a:t>
            </a:r>
            <a:r>
              <a:rPr lang="de-DE" sz="1200" b="1" dirty="0" smtClean="0"/>
              <a:t> wie ein verhindertes ordentliches </a:t>
            </a:r>
          </a:p>
          <a:p>
            <a:r>
              <a:rPr lang="de-DE" sz="1200" b="1" dirty="0" smtClean="0"/>
              <a:t>MAV-Mitglied vertreten wird</a:t>
            </a:r>
            <a:endParaRPr lang="de-DE" sz="1200" b="1" dirty="0"/>
          </a:p>
        </p:txBody>
      </p:sp>
      <p:sp>
        <p:nvSpPr>
          <p:cNvPr id="21" name="Rechteck 20"/>
          <p:cNvSpPr/>
          <p:nvPr/>
        </p:nvSpPr>
        <p:spPr>
          <a:xfrm>
            <a:off x="2714612" y="6072206"/>
            <a:ext cx="5429288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Nach Beendigung </a:t>
            </a:r>
            <a:r>
              <a:rPr lang="de-DE" sz="1200" b="1" dirty="0" smtClean="0"/>
              <a:t>des Vertretungsfalles</a:t>
            </a:r>
            <a:r>
              <a:rPr lang="de-DE" sz="1200" dirty="0" smtClean="0"/>
              <a:t>, greift der </a:t>
            </a:r>
            <a:r>
              <a:rPr lang="de-DE" sz="1200" b="1" dirty="0" smtClean="0"/>
              <a:t>nachwirkende</a:t>
            </a:r>
            <a:r>
              <a:rPr lang="de-DE" sz="1200" dirty="0" smtClean="0"/>
              <a:t> Kündigungsschutz </a:t>
            </a:r>
            <a:endParaRPr lang="de-DE" sz="1200" dirty="0"/>
          </a:p>
        </p:txBody>
      </p:sp>
      <p:sp>
        <p:nvSpPr>
          <p:cNvPr id="24" name="Rechteck 23"/>
          <p:cNvSpPr/>
          <p:nvPr/>
        </p:nvSpPr>
        <p:spPr>
          <a:xfrm>
            <a:off x="714348" y="5429264"/>
            <a:ext cx="1857388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de-DE" sz="1200" b="1" dirty="0" smtClean="0">
                <a:solidFill>
                  <a:srgbClr val="C00000"/>
                </a:solidFill>
              </a:rPr>
              <a:t>BAG Urteil</a:t>
            </a:r>
          </a:p>
          <a:p>
            <a:pPr algn="r"/>
            <a:r>
              <a:rPr lang="de-DE" sz="1000" b="1" dirty="0" smtClean="0"/>
              <a:t>27.09.2013-AZR 955/11 </a:t>
            </a:r>
            <a:endParaRPr lang="de-DE" sz="1000" dirty="0"/>
          </a:p>
        </p:txBody>
      </p:sp>
      <p:sp>
        <p:nvSpPr>
          <p:cNvPr id="28" name="Rechteck 27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64985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 animBg="1"/>
      <p:bldP spid="25" grpId="0" animBg="1"/>
      <p:bldP spid="23" grpId="0"/>
      <p:bldP spid="32" grpId="0" animBg="1"/>
      <p:bldP spid="40" grpId="0" animBg="1"/>
      <p:bldP spid="18" grpId="0"/>
      <p:bldP spid="19" grpId="0" animBg="1"/>
      <p:bldP spid="20" grpId="0"/>
      <p:bldP spid="21" grpId="0" animBg="1"/>
      <p:bldP spid="2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/>
          <p:nvPr/>
        </p:nvSpPr>
        <p:spPr bwMode="auto">
          <a:xfrm>
            <a:off x="0" y="0"/>
            <a:ext cx="457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Picture 2" descr="C:\Users\Gisbert\Desktop\smiley-295353_6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285992"/>
            <a:ext cx="995348" cy="101275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928662" y="1071546"/>
            <a:ext cx="3714776" cy="131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" name="Gruppieren 9"/>
          <p:cNvGrpSpPr/>
          <p:nvPr/>
        </p:nvGrpSpPr>
        <p:grpSpPr>
          <a:xfrm>
            <a:off x="2214546" y="2071678"/>
            <a:ext cx="2910978" cy="1046440"/>
            <a:chOff x="590809" y="4796313"/>
            <a:chExt cx="2910978" cy="1046440"/>
          </a:xfrm>
        </p:grpSpPr>
        <p:sp>
          <p:nvSpPr>
            <p:cNvPr id="11" name="Rechteck 10"/>
            <p:cNvSpPr/>
            <p:nvPr/>
          </p:nvSpPr>
          <p:spPr>
            <a:xfrm>
              <a:off x="590809" y="479631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smtClean="0">
                  <a:solidFill>
                    <a:srgbClr val="C00000"/>
                  </a:solidFill>
                  <a:latin typeface="Arial Black" pitchFamily="34" charset="0"/>
                </a:rPr>
                <a:t>M</a:t>
              </a:r>
              <a:r>
                <a:rPr lang="de-DE" sz="2400" dirty="0" smtClean="0">
                  <a:latin typeface="Arial Black" pitchFamily="34" charset="0"/>
                </a:rPr>
                <a:t>itarbeiter</a:t>
              </a:r>
              <a:endParaRPr lang="de-DE" sz="2400" dirty="0">
                <a:latin typeface="Arial Black" pitchFamily="34" charset="0"/>
              </a:endParaRPr>
            </a:p>
          </p:txBody>
        </p:sp>
        <p:sp>
          <p:nvSpPr>
            <p:cNvPr id="12" name="Rechteck 11"/>
            <p:cNvSpPr/>
            <p:nvPr/>
          </p:nvSpPr>
          <p:spPr>
            <a:xfrm>
              <a:off x="755359" y="505792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err="1" smtClean="0">
                  <a:solidFill>
                    <a:srgbClr val="C00000"/>
                  </a:solidFill>
                  <a:latin typeface="Arial Black" pitchFamily="34" charset="0"/>
                </a:rPr>
                <a:t>V</a:t>
              </a:r>
              <a:r>
                <a:rPr lang="de-DE" sz="2400" dirty="0" err="1" smtClean="0">
                  <a:latin typeface="Arial Black" pitchFamily="34" charset="0"/>
                </a:rPr>
                <a:t>ertretungs</a:t>
              </a:r>
              <a:endParaRPr lang="de-DE" sz="2400" dirty="0">
                <a:latin typeface="Arial Black" pitchFamily="34" charset="0"/>
              </a:endParaRPr>
            </a:p>
          </p:txBody>
        </p:sp>
        <p:sp>
          <p:nvSpPr>
            <p:cNvPr id="13" name="Rechteck 12"/>
            <p:cNvSpPr/>
            <p:nvPr/>
          </p:nvSpPr>
          <p:spPr>
            <a:xfrm>
              <a:off x="899592" y="531953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smtClean="0">
                  <a:solidFill>
                    <a:srgbClr val="C00000"/>
                  </a:solidFill>
                  <a:latin typeface="Arial Black" pitchFamily="34" charset="0"/>
                </a:rPr>
                <a:t>G</a:t>
              </a:r>
              <a:r>
                <a:rPr lang="de-DE" sz="2400" dirty="0" smtClean="0">
                  <a:latin typeface="Arial Black" pitchFamily="34" charset="0"/>
                </a:rPr>
                <a:t>esetz</a:t>
              </a:r>
              <a:endParaRPr lang="de-DE" sz="2400" dirty="0">
                <a:latin typeface="Arial Black" pitchFamily="34" charset="0"/>
              </a:endParaRPr>
            </a:p>
          </p:txBody>
        </p:sp>
      </p:grpSp>
      <p:sp>
        <p:nvSpPr>
          <p:cNvPr id="14" name="Rechteck 13"/>
          <p:cNvSpPr/>
          <p:nvPr/>
        </p:nvSpPr>
        <p:spPr>
          <a:xfrm>
            <a:off x="3071802" y="4071942"/>
            <a:ext cx="49292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 smtClean="0">
                <a:latin typeface="Arial Black" pitchFamily="34" charset="0"/>
              </a:rPr>
              <a:t>Stellung der MAV-Vorsitzenden</a:t>
            </a:r>
          </a:p>
        </p:txBody>
      </p:sp>
      <p:sp>
        <p:nvSpPr>
          <p:cNvPr id="15" name="Rechteck 14"/>
          <p:cNvSpPr/>
          <p:nvPr/>
        </p:nvSpPr>
        <p:spPr>
          <a:xfrm>
            <a:off x="3071802" y="4429132"/>
            <a:ext cx="3571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 smtClean="0">
                <a:latin typeface="Arial Black" pitchFamily="34" charset="0"/>
              </a:rPr>
              <a:t>MAV- Sitzungen </a:t>
            </a:r>
            <a:endParaRPr lang="de-DE" sz="2000" b="1" dirty="0">
              <a:latin typeface="Arial Black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3428992" y="3571876"/>
            <a:ext cx="44291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 smtClean="0">
                <a:solidFill>
                  <a:srgbClr val="C00000"/>
                </a:solidFill>
                <a:latin typeface="Arial Black" pitchFamily="34" charset="0"/>
              </a:rPr>
              <a:t>Geschäftsführung der MAV </a:t>
            </a:r>
            <a:endParaRPr lang="de-DE" sz="2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5572132" y="4643446"/>
            <a:ext cx="2012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 smtClean="0">
                <a:latin typeface="Arial Black" pitchFamily="34" charset="0"/>
              </a:rPr>
              <a:t>Niederschrift </a:t>
            </a:r>
            <a:endParaRPr lang="de-DE" sz="2000" b="1" dirty="0">
              <a:latin typeface="Arial Black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4071934" y="5000636"/>
            <a:ext cx="40005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 smtClean="0">
                <a:latin typeface="Arial Black" pitchFamily="34" charset="0"/>
              </a:rPr>
              <a:t>Sachbedarf, und Kosten</a:t>
            </a:r>
            <a:endParaRPr lang="de-DE" sz="2000" b="1" dirty="0">
              <a:latin typeface="Arial Black" pitchFamily="34" charset="0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3286116" y="5429264"/>
            <a:ext cx="33575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2000" b="1" dirty="0" smtClean="0">
                <a:latin typeface="Arial Black" pitchFamily="34" charset="0"/>
              </a:rPr>
              <a:t>Beschwerderecht</a:t>
            </a:r>
            <a:endParaRPr lang="de-DE" sz="20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387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eck 28"/>
          <p:cNvSpPr/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1" name="Rechteck 30"/>
          <p:cNvSpPr/>
          <p:nvPr/>
        </p:nvSpPr>
        <p:spPr bwMode="auto">
          <a:xfrm>
            <a:off x="2500298" y="4429132"/>
            <a:ext cx="6143668" cy="642941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0" name="Rechteck 29"/>
          <p:cNvSpPr/>
          <p:nvPr/>
        </p:nvSpPr>
        <p:spPr bwMode="auto">
          <a:xfrm>
            <a:off x="2500298" y="3429000"/>
            <a:ext cx="6143668" cy="855663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7" name="Rechteck 26"/>
          <p:cNvSpPr/>
          <p:nvPr/>
        </p:nvSpPr>
        <p:spPr bwMode="auto">
          <a:xfrm>
            <a:off x="2500298" y="5214950"/>
            <a:ext cx="6143668" cy="100013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2643174" y="3500438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b="1" dirty="0" smtClean="0"/>
              <a:t>Die MAV entscheidet in </a:t>
            </a:r>
            <a:r>
              <a:rPr lang="de-DE" sz="1400" b="1" dirty="0" smtClean="0">
                <a:solidFill>
                  <a:srgbClr val="C00000"/>
                </a:solidFill>
              </a:rPr>
              <a:t>geheimer</a:t>
            </a:r>
            <a:r>
              <a:rPr lang="de-DE" sz="1400" b="1" dirty="0" smtClean="0"/>
              <a:t> Wahl über den Vorsitz. </a:t>
            </a:r>
          </a:p>
          <a:p>
            <a:r>
              <a:rPr lang="de-DE" sz="1400" dirty="0" smtClean="0"/>
              <a:t>Der oder die Vorsitzende </a:t>
            </a:r>
            <a:r>
              <a:rPr lang="de-DE" sz="1400" b="1" dirty="0" smtClean="0"/>
              <a:t>führt die laufenden Geschäfte </a:t>
            </a:r>
            <a:r>
              <a:rPr lang="de-DE" sz="1400" dirty="0" smtClean="0"/>
              <a:t>und </a:t>
            </a:r>
            <a:r>
              <a:rPr lang="de-DE" sz="1400" b="1" dirty="0" smtClean="0"/>
              <a:t>vertritt die MAV</a:t>
            </a:r>
          </a:p>
          <a:p>
            <a:r>
              <a:rPr lang="de-DE" sz="1400" b="1" dirty="0" smtClean="0">
                <a:solidFill>
                  <a:srgbClr val="0000FF"/>
                </a:solidFill>
              </a:rPr>
              <a:t>im Rahmen der von ihr gefassten Beschlüsse</a:t>
            </a:r>
            <a:r>
              <a:rPr lang="de-DE" sz="1400" b="1" dirty="0" smtClean="0">
                <a:solidFill>
                  <a:srgbClr val="C00000"/>
                </a:solidFill>
              </a:rPr>
              <a:t>. </a:t>
            </a:r>
          </a:p>
        </p:txBody>
      </p:sp>
      <p:sp>
        <p:nvSpPr>
          <p:cNvPr id="11" name="Rechteck 10"/>
          <p:cNvSpPr/>
          <p:nvPr/>
        </p:nvSpPr>
        <p:spPr>
          <a:xfrm>
            <a:off x="2643174" y="5286388"/>
            <a:ext cx="61436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b="1" dirty="0" smtClean="0"/>
              <a:t>Soweit die MAV nur aus einer Person besteht</a:t>
            </a:r>
            <a:r>
              <a:rPr lang="de-DE" sz="1400" dirty="0" smtClean="0"/>
              <a:t>, </a:t>
            </a:r>
          </a:p>
          <a:p>
            <a:r>
              <a:rPr lang="de-DE" sz="1400" b="1" dirty="0" smtClean="0"/>
              <a:t>übernimmt die </a:t>
            </a:r>
            <a:r>
              <a:rPr lang="de-DE" sz="1400" b="1" dirty="0" smtClean="0">
                <a:solidFill>
                  <a:srgbClr val="C00000"/>
                </a:solidFill>
              </a:rPr>
              <a:t>Stellvertretung </a:t>
            </a:r>
            <a:r>
              <a:rPr lang="de-DE" sz="1400" dirty="0" smtClean="0"/>
              <a:t>der Wahlbewerber mit der nächstniedrigeren Stimmenzahl, mit der alle Angelegenheiten der Mitarbeitervertretung beraten werden können.</a:t>
            </a:r>
            <a:endParaRPr lang="de-DE" sz="1400" dirty="0"/>
          </a:p>
        </p:txBody>
      </p:sp>
      <p:sp>
        <p:nvSpPr>
          <p:cNvPr id="14" name="Rechteck 13"/>
          <p:cNvSpPr/>
          <p:nvPr/>
        </p:nvSpPr>
        <p:spPr>
          <a:xfrm>
            <a:off x="2071670" y="3071810"/>
            <a:ext cx="15001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23  Vorsitz</a:t>
            </a:r>
            <a:endParaRPr lang="de-DE" b="1" dirty="0"/>
          </a:p>
        </p:txBody>
      </p:sp>
      <p:sp>
        <p:nvSpPr>
          <p:cNvPr id="15" name="Rechteck 14"/>
          <p:cNvSpPr/>
          <p:nvPr/>
        </p:nvSpPr>
        <p:spPr>
          <a:xfrm>
            <a:off x="2500298" y="1928802"/>
            <a:ext cx="6357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b="1" dirty="0" smtClean="0"/>
              <a:t>Nach Bestandskraft der Wahl </a:t>
            </a:r>
            <a:r>
              <a:rPr lang="de-DE" sz="1400" b="1" dirty="0" smtClean="0">
                <a:solidFill>
                  <a:srgbClr val="C00000"/>
                </a:solidFill>
              </a:rPr>
              <a:t>hat der Wahlvorstand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im Fall der vereinfachten Wahl die Versammlungsleitung, </a:t>
            </a:r>
            <a:r>
              <a:rPr lang="de-DE" sz="1400" b="1" dirty="0" smtClean="0"/>
              <a:t>innerhalb einer Woche </a:t>
            </a:r>
          </a:p>
          <a:p>
            <a:r>
              <a:rPr lang="de-DE" sz="1400" dirty="0" smtClean="0"/>
              <a:t>die Mitglieder der MAV </a:t>
            </a:r>
            <a:r>
              <a:rPr lang="de-DE" sz="1400" b="1" dirty="0" smtClean="0">
                <a:solidFill>
                  <a:srgbClr val="C00000"/>
                </a:solidFill>
              </a:rPr>
              <a:t>zur Wahl zum Vorsitz </a:t>
            </a:r>
            <a:r>
              <a:rPr lang="de-DE" sz="1400" dirty="0" smtClean="0"/>
              <a:t>einzuberufen und die Sitzung zu leiten, bis die Mitarbeitervertretung über ihren Vorsitz entschieden hat.</a:t>
            </a:r>
            <a:endParaRPr lang="de-DE" sz="1400" dirty="0"/>
          </a:p>
        </p:txBody>
      </p:sp>
      <p:sp>
        <p:nvSpPr>
          <p:cNvPr id="20" name="Rechteck 19"/>
          <p:cNvSpPr/>
          <p:nvPr/>
        </p:nvSpPr>
        <p:spPr>
          <a:xfrm>
            <a:off x="2500298" y="1643050"/>
            <a:ext cx="26432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Konstituierende  Sitzung   § 24 </a:t>
            </a:r>
            <a:endParaRPr lang="de-DE" sz="1400" dirty="0">
              <a:solidFill>
                <a:srgbClr val="C00000"/>
              </a:solidFill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auto">
          <a:xfrm rot="10800000" flipH="1">
            <a:off x="2214546" y="450057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2643174" y="4500570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Zu Beginn der Amtszeit legt die MAV die </a:t>
            </a:r>
            <a:r>
              <a:rPr lang="de-DE" sz="1400" b="1" dirty="0" smtClean="0"/>
              <a:t>Reihenfolge der Vertretung </a:t>
            </a:r>
            <a:r>
              <a:rPr lang="de-DE" sz="1400" dirty="0" smtClean="0"/>
              <a:t>im Vorsitz fest. </a:t>
            </a:r>
            <a:r>
              <a:rPr lang="de-DE" sz="1400" b="1" dirty="0" smtClean="0"/>
              <a:t>Die Reihenfolge ist der Dienststellenleitung </a:t>
            </a:r>
            <a:r>
              <a:rPr lang="de-DE" sz="1400" b="1" dirty="0" smtClean="0">
                <a:solidFill>
                  <a:srgbClr val="C00000"/>
                </a:solidFill>
              </a:rPr>
              <a:t>schriftlich </a:t>
            </a:r>
            <a:r>
              <a:rPr lang="de-DE" sz="1400" b="1" dirty="0" smtClean="0"/>
              <a:t>mitzuteilen.</a:t>
            </a:r>
            <a:endParaRPr lang="de-DE" sz="1400" b="1" dirty="0"/>
          </a:p>
        </p:txBody>
      </p:sp>
      <p:sp>
        <p:nvSpPr>
          <p:cNvPr id="24" name="AutoShape 22"/>
          <p:cNvSpPr>
            <a:spLocks noChangeArrowheads="1"/>
          </p:cNvSpPr>
          <p:nvPr/>
        </p:nvSpPr>
        <p:spPr bwMode="auto">
          <a:xfrm rot="10800000" flipH="1">
            <a:off x="2214546" y="392906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AutoShape 22"/>
          <p:cNvSpPr>
            <a:spLocks noChangeArrowheads="1"/>
          </p:cNvSpPr>
          <p:nvPr/>
        </p:nvSpPr>
        <p:spPr bwMode="auto">
          <a:xfrm rot="10800000" flipH="1">
            <a:off x="1857356" y="392906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 rot="10800000" flipH="1">
            <a:off x="2214546" y="557214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Picture 2" descr="C:\Users\Gisbert\Desktop\Homepage und Infodienst\freie Bilder_pixabay\3d Männchen\playmobil-45120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785926"/>
            <a:ext cx="1311097" cy="928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6" name="Gruppieren 25"/>
          <p:cNvGrpSpPr/>
          <p:nvPr/>
        </p:nvGrpSpPr>
        <p:grpSpPr>
          <a:xfrm>
            <a:off x="3857620" y="428604"/>
            <a:ext cx="5000660" cy="950719"/>
            <a:chOff x="3857620" y="428604"/>
            <a:chExt cx="5000660" cy="950719"/>
          </a:xfrm>
        </p:grpSpPr>
        <p:sp>
          <p:nvSpPr>
            <p:cNvPr id="28" name="Rechteck 27"/>
            <p:cNvSpPr/>
            <p:nvPr/>
          </p:nvSpPr>
          <p:spPr bwMode="auto">
            <a:xfrm>
              <a:off x="3857620" y="785794"/>
              <a:ext cx="500066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5" name="Rechteck 34"/>
            <p:cNvSpPr/>
            <p:nvPr/>
          </p:nvSpPr>
          <p:spPr>
            <a:xfrm>
              <a:off x="4572000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VI. Abschnitt</a:t>
              </a:r>
              <a:endParaRPr lang="de-DE" sz="1400" b="1" dirty="0"/>
            </a:p>
          </p:txBody>
        </p:sp>
        <p:sp>
          <p:nvSpPr>
            <p:cNvPr id="38" name="Rechteck 37"/>
            <p:cNvSpPr/>
            <p:nvPr/>
          </p:nvSpPr>
          <p:spPr>
            <a:xfrm>
              <a:off x="5286380" y="1071546"/>
              <a:ext cx="14982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Geschäftsführung</a:t>
              </a:r>
              <a:endPara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 animBg="1"/>
      <p:bldP spid="24" grpId="0" animBg="1"/>
      <p:bldP spid="25" grpId="0" animBg="1"/>
      <p:bldP spid="3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/>
          <p:cNvSpPr/>
          <p:nvPr/>
        </p:nvSpPr>
        <p:spPr>
          <a:xfrm>
            <a:off x="3428992" y="2071678"/>
            <a:ext cx="3929090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35" name="Rechteck 34"/>
          <p:cNvSpPr/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9" name="Rechteck 28"/>
          <p:cNvSpPr/>
          <p:nvPr/>
        </p:nvSpPr>
        <p:spPr bwMode="auto">
          <a:xfrm>
            <a:off x="2357422" y="5572140"/>
            <a:ext cx="6286544" cy="71438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hteck 27"/>
          <p:cNvSpPr/>
          <p:nvPr/>
        </p:nvSpPr>
        <p:spPr bwMode="auto">
          <a:xfrm>
            <a:off x="2357422" y="4786323"/>
            <a:ext cx="6286544" cy="71438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7" name="Rechteck 26"/>
          <p:cNvSpPr/>
          <p:nvPr/>
        </p:nvSpPr>
        <p:spPr bwMode="auto">
          <a:xfrm>
            <a:off x="2357422" y="3571876"/>
            <a:ext cx="6286544" cy="714379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4" name="Rechteck 23"/>
          <p:cNvSpPr/>
          <p:nvPr/>
        </p:nvSpPr>
        <p:spPr bwMode="auto">
          <a:xfrm>
            <a:off x="2357422" y="2714620"/>
            <a:ext cx="6286544" cy="785817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500298" y="5572140"/>
            <a:ext cx="61436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Fehlt ein MAV-Beschluss</a:t>
            </a:r>
            <a:r>
              <a:rPr lang="de-DE" sz="1400" b="1" dirty="0" smtClean="0"/>
              <a:t>, sind die Erklärungen des Vorsitzenden unwirksam. </a:t>
            </a:r>
          </a:p>
          <a:p>
            <a:r>
              <a:rPr lang="de-DE" sz="1400" dirty="0" smtClean="0"/>
              <a:t>Allerdings kann durch einen </a:t>
            </a:r>
            <a:r>
              <a:rPr lang="de-DE" sz="1400" b="1" dirty="0" smtClean="0">
                <a:solidFill>
                  <a:srgbClr val="C00000"/>
                </a:solidFill>
              </a:rPr>
              <a:t>nachträglich</a:t>
            </a:r>
            <a:r>
              <a:rPr lang="de-DE" sz="1400" dirty="0" smtClean="0"/>
              <a:t> gefassten Beschluss die Unwirksamkeit </a:t>
            </a:r>
          </a:p>
          <a:p>
            <a:r>
              <a:rPr lang="de-DE" sz="1400" dirty="0" smtClean="0"/>
              <a:t>der Erklärung </a:t>
            </a:r>
            <a:r>
              <a:rPr lang="de-DE" sz="1400" b="1" dirty="0" smtClean="0"/>
              <a:t>geheilt</a:t>
            </a:r>
            <a:r>
              <a:rPr lang="de-DE" sz="1400" dirty="0" smtClean="0"/>
              <a:t> werden.</a:t>
            </a:r>
            <a:endParaRPr lang="de-DE" sz="1400" dirty="0"/>
          </a:p>
        </p:txBody>
      </p:sp>
      <p:sp>
        <p:nvSpPr>
          <p:cNvPr id="5" name="Rechteck 4"/>
          <p:cNvSpPr/>
          <p:nvPr/>
        </p:nvSpPr>
        <p:spPr>
          <a:xfrm>
            <a:off x="2500298" y="1928802"/>
            <a:ext cx="59293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Der Vorsitzende ist </a:t>
            </a:r>
            <a:r>
              <a:rPr lang="de-DE" sz="1400" b="1" dirty="0" smtClean="0">
                <a:solidFill>
                  <a:srgbClr val="C00000"/>
                </a:solidFill>
              </a:rPr>
              <a:t>nicht</a:t>
            </a:r>
            <a:r>
              <a:rPr lang="de-DE" sz="1400" dirty="0" smtClean="0"/>
              <a:t> </a:t>
            </a:r>
            <a:r>
              <a:rPr lang="de-DE" sz="1400" b="1" dirty="0" smtClean="0">
                <a:solidFill>
                  <a:srgbClr val="C00000"/>
                </a:solidFill>
              </a:rPr>
              <a:t>Bevollmächtigter</a:t>
            </a:r>
            <a:r>
              <a:rPr lang="de-DE" sz="1400" b="1" dirty="0" smtClean="0"/>
              <a:t> der MAV </a:t>
            </a:r>
            <a:r>
              <a:rPr lang="de-DE" sz="1400" dirty="0" smtClean="0"/>
              <a:t>und auch nicht dessen </a:t>
            </a:r>
          </a:p>
          <a:p>
            <a:r>
              <a:rPr lang="de-DE" sz="1400" b="1" dirty="0" smtClean="0"/>
              <a:t>gesetzlicher Vertreter</a:t>
            </a:r>
            <a:r>
              <a:rPr lang="de-DE" sz="1400" dirty="0" smtClean="0"/>
              <a:t>, sondern in erster Linie MAV-Mitglied wie die anderen </a:t>
            </a:r>
          </a:p>
          <a:p>
            <a:r>
              <a:rPr lang="de-DE" sz="1400" dirty="0" smtClean="0"/>
              <a:t>Mitglieder auch.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2500298" y="2714620"/>
            <a:ext cx="61436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</a:t>
            </a:r>
            <a:r>
              <a:rPr lang="de-DE" sz="1600" b="1" dirty="0" smtClean="0">
                <a:solidFill>
                  <a:srgbClr val="C00000"/>
                </a:solidFill>
              </a:rPr>
              <a:t>Befugnisse</a:t>
            </a:r>
            <a:r>
              <a:rPr lang="de-DE" sz="1400" b="1" dirty="0" smtClean="0"/>
              <a:t>, Pflichten und Zuständigkeiten der MAV </a:t>
            </a:r>
          </a:p>
          <a:p>
            <a:r>
              <a:rPr lang="de-DE" sz="1400" dirty="0" smtClean="0"/>
              <a:t>werden durch </a:t>
            </a:r>
            <a:r>
              <a:rPr lang="de-DE" sz="1400" b="1" dirty="0" smtClean="0">
                <a:solidFill>
                  <a:srgbClr val="C00000"/>
                </a:solidFill>
              </a:rPr>
              <a:t>das  Gremium </a:t>
            </a:r>
            <a:r>
              <a:rPr lang="de-DE" sz="1400" dirty="0" smtClean="0"/>
              <a:t>wahrgenommen. Deshalb ist eine Generalvollmacht für den Vorsitzenden, </a:t>
            </a:r>
            <a:r>
              <a:rPr lang="de-DE" sz="1400" b="1" dirty="0" smtClean="0"/>
              <a:t>auch durch Beschluss</a:t>
            </a:r>
            <a:r>
              <a:rPr lang="de-DE" sz="1400" b="1" dirty="0" smtClean="0">
                <a:solidFill>
                  <a:srgbClr val="C00000"/>
                </a:solidFill>
              </a:rPr>
              <a:t>, unzulässig</a:t>
            </a:r>
            <a:r>
              <a:rPr lang="de-DE" sz="1400" dirty="0" smtClean="0"/>
              <a:t>.</a:t>
            </a:r>
            <a:endParaRPr lang="de-DE" sz="1400" dirty="0"/>
          </a:p>
        </p:txBody>
      </p:sp>
      <p:sp>
        <p:nvSpPr>
          <p:cNvPr id="8" name="Rechteck 7"/>
          <p:cNvSpPr/>
          <p:nvPr/>
        </p:nvSpPr>
        <p:spPr>
          <a:xfrm>
            <a:off x="2500298" y="4786322"/>
            <a:ext cx="61436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besteht nur </a:t>
            </a:r>
            <a:r>
              <a:rPr lang="de-DE" sz="1400" b="1" dirty="0" smtClean="0">
                <a:solidFill>
                  <a:srgbClr val="C00000"/>
                </a:solidFill>
              </a:rPr>
              <a:t>im Rahmen der gefassten Beschlüsse</a:t>
            </a:r>
            <a:r>
              <a:rPr lang="de-DE" sz="1400" dirty="0" smtClean="0"/>
              <a:t>. Nur in diesem Rahmens kann </a:t>
            </a:r>
          </a:p>
          <a:p>
            <a:r>
              <a:rPr lang="de-DE" sz="1400" dirty="0" smtClean="0"/>
              <a:t>der Vorsitzende </a:t>
            </a:r>
            <a:r>
              <a:rPr lang="de-DE" sz="1400" b="1" dirty="0" smtClean="0"/>
              <a:t>rechtsgeschäftliche Erklärungen mit </a:t>
            </a:r>
            <a:r>
              <a:rPr lang="de-DE" sz="1400" b="1" dirty="0" smtClean="0">
                <a:solidFill>
                  <a:srgbClr val="C00000"/>
                </a:solidFill>
              </a:rPr>
              <a:t>verbindlicher</a:t>
            </a:r>
            <a:r>
              <a:rPr lang="de-DE" sz="1400" b="1" dirty="0" smtClean="0"/>
              <a:t> Wirkung </a:t>
            </a:r>
            <a:r>
              <a:rPr lang="de-DE" sz="1400" dirty="0" smtClean="0"/>
              <a:t>für </a:t>
            </a:r>
          </a:p>
          <a:p>
            <a:r>
              <a:rPr lang="de-DE" sz="1400" dirty="0" smtClean="0"/>
              <a:t>die MAV abgeben.</a:t>
            </a:r>
            <a:endParaRPr lang="de-DE" sz="1400" dirty="0"/>
          </a:p>
        </p:txBody>
      </p:sp>
      <p:sp>
        <p:nvSpPr>
          <p:cNvPr id="9" name="Rechteck 8"/>
          <p:cNvSpPr/>
          <p:nvPr/>
        </p:nvSpPr>
        <p:spPr>
          <a:xfrm>
            <a:off x="2143108" y="1643050"/>
            <a:ext cx="36433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Stellung der MAV-Vorsitzenden</a:t>
            </a:r>
          </a:p>
        </p:txBody>
      </p:sp>
      <p:grpSp>
        <p:nvGrpSpPr>
          <p:cNvPr id="11" name="Gruppieren 10"/>
          <p:cNvGrpSpPr/>
          <p:nvPr/>
        </p:nvGrpSpPr>
        <p:grpSpPr>
          <a:xfrm>
            <a:off x="3857620" y="428604"/>
            <a:ext cx="5000660" cy="950719"/>
            <a:chOff x="3857620" y="428604"/>
            <a:chExt cx="5000660" cy="950719"/>
          </a:xfrm>
        </p:grpSpPr>
        <p:sp>
          <p:nvSpPr>
            <p:cNvPr id="12" name="Rechteck 11"/>
            <p:cNvSpPr/>
            <p:nvPr/>
          </p:nvSpPr>
          <p:spPr bwMode="auto">
            <a:xfrm>
              <a:off x="3857620" y="785794"/>
              <a:ext cx="500066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Rechteck 13"/>
            <p:cNvSpPr/>
            <p:nvPr/>
          </p:nvSpPr>
          <p:spPr>
            <a:xfrm>
              <a:off x="4572000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VI. Abschnitt</a:t>
              </a:r>
              <a:endParaRPr lang="de-DE" sz="1400" b="1" dirty="0"/>
            </a:p>
          </p:txBody>
        </p:sp>
        <p:sp>
          <p:nvSpPr>
            <p:cNvPr id="15" name="Rechteck 14"/>
            <p:cNvSpPr/>
            <p:nvPr/>
          </p:nvSpPr>
          <p:spPr>
            <a:xfrm>
              <a:off x="5286380" y="1071546"/>
              <a:ext cx="14982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Geschäftsführung</a:t>
              </a:r>
              <a:endPara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6" name="Rechteck 15"/>
          <p:cNvSpPr/>
          <p:nvPr/>
        </p:nvSpPr>
        <p:spPr>
          <a:xfrm>
            <a:off x="642910" y="3000372"/>
            <a:ext cx="14061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Kollektivrechtliche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Bindung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2500298" y="3571876"/>
            <a:ext cx="61436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Hat die MAV Beschlüsse gefasst, </a:t>
            </a:r>
            <a:r>
              <a:rPr lang="de-DE" sz="1400" b="1" dirty="0" smtClean="0"/>
              <a:t>so hat der Vorsitzende diese auszuführen </a:t>
            </a:r>
          </a:p>
          <a:p>
            <a:r>
              <a:rPr lang="de-DE" sz="1400" b="1" dirty="0" smtClean="0"/>
              <a:t>und </a:t>
            </a:r>
            <a:r>
              <a:rPr lang="de-DE" sz="1400" b="1" dirty="0" smtClean="0">
                <a:solidFill>
                  <a:srgbClr val="C00000"/>
                </a:solidFill>
              </a:rPr>
              <a:t>nach außen </a:t>
            </a:r>
            <a:r>
              <a:rPr lang="de-DE" sz="1400" b="1" dirty="0" smtClean="0"/>
              <a:t>zum Ausdruck zu bringen. </a:t>
            </a:r>
            <a:r>
              <a:rPr lang="de-DE" sz="1400" dirty="0" smtClean="0"/>
              <a:t>Er ist daher nicht Vertreter im Willen, sondern </a:t>
            </a:r>
            <a:r>
              <a:rPr lang="de-DE" sz="1400" b="1" dirty="0" smtClean="0"/>
              <a:t>Vertreter in der Erklärung</a:t>
            </a:r>
            <a:r>
              <a:rPr lang="de-DE" sz="1400" dirty="0" smtClean="0"/>
              <a:t>,</a:t>
            </a:r>
            <a:endParaRPr lang="de-DE" sz="1400" dirty="0"/>
          </a:p>
        </p:txBody>
      </p:sp>
      <p:sp>
        <p:nvSpPr>
          <p:cNvPr id="18" name="Rechteck 17"/>
          <p:cNvSpPr/>
          <p:nvPr/>
        </p:nvSpPr>
        <p:spPr>
          <a:xfrm>
            <a:off x="1714480" y="442913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b="1" dirty="0" smtClean="0"/>
              <a:t>Die Vertretungsbefugnis der MAV-Vorsitzenden</a:t>
            </a:r>
          </a:p>
        </p:txBody>
      </p:sp>
      <p:sp>
        <p:nvSpPr>
          <p:cNvPr id="19" name="Rechteck 18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0" name="Picture 2" descr="C:\Users\Gisbert\Desktop\Homepage und Infodienst\freie Bilder_pixabay\3d Männchen\playmobil-451203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285860"/>
            <a:ext cx="1311097" cy="928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143108" y="507207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143108" y="300037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 rot="10800000" flipH="1">
            <a:off x="2143108" y="385762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AutoShape 22"/>
          <p:cNvSpPr>
            <a:spLocks noChangeArrowheads="1"/>
          </p:cNvSpPr>
          <p:nvPr/>
        </p:nvSpPr>
        <p:spPr bwMode="auto">
          <a:xfrm rot="10800000" flipH="1">
            <a:off x="2143108" y="585789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hteck 36"/>
          <p:cNvSpPr/>
          <p:nvPr/>
        </p:nvSpPr>
        <p:spPr>
          <a:xfrm>
            <a:off x="5500694" y="6429396"/>
            <a:ext cx="3143272" cy="214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800" dirty="0" smtClean="0"/>
              <a:t>https://www.betriebsrat.com/lexikon/betriebsratsvorsitzender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31" grpId="0" animBg="1"/>
      <p:bldP spid="32" grpId="0" animBg="1"/>
      <p:bldP spid="33" grpId="0" animBg="1"/>
      <p:bldP spid="3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/>
          <p:cNvSpPr/>
          <p:nvPr/>
        </p:nvSpPr>
        <p:spPr>
          <a:xfrm>
            <a:off x="3929058" y="2214554"/>
            <a:ext cx="3929090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32" name="Rechteck 31"/>
          <p:cNvSpPr/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0" name="Rechteck 29"/>
          <p:cNvSpPr/>
          <p:nvPr/>
        </p:nvSpPr>
        <p:spPr bwMode="auto">
          <a:xfrm>
            <a:off x="2357422" y="2786058"/>
            <a:ext cx="6286544" cy="100013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8" name="Rechteck 27"/>
          <p:cNvSpPr/>
          <p:nvPr/>
        </p:nvSpPr>
        <p:spPr bwMode="auto">
          <a:xfrm>
            <a:off x="2357422" y="5214950"/>
            <a:ext cx="6286544" cy="100013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1" name="Rechteck 20"/>
          <p:cNvSpPr/>
          <p:nvPr/>
        </p:nvSpPr>
        <p:spPr bwMode="auto">
          <a:xfrm>
            <a:off x="2357422" y="4214818"/>
            <a:ext cx="6286544" cy="78581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500282" y="4214818"/>
            <a:ext cx="62151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Wird eine Erklärung gegenüber einem anderen MAV-Mitglied abgegeben, </a:t>
            </a:r>
          </a:p>
          <a:p>
            <a:r>
              <a:rPr lang="de-DE" sz="1400" dirty="0" smtClean="0"/>
              <a:t>so entfaltet sie </a:t>
            </a:r>
            <a:r>
              <a:rPr lang="de-DE" sz="1400" b="1" dirty="0" smtClean="0"/>
              <a:t>solange keine Wirkung,</a:t>
            </a:r>
            <a:r>
              <a:rPr lang="de-DE" sz="1400" dirty="0" smtClean="0"/>
              <a:t> bis sie dem Vorsitzenden bzw. der MAV </a:t>
            </a:r>
          </a:p>
          <a:p>
            <a:r>
              <a:rPr lang="de-DE" sz="1400" dirty="0" smtClean="0"/>
              <a:t>als Ganzes zugegangen ist.   </a:t>
            </a:r>
            <a:r>
              <a:rPr lang="de-DE" sz="1200" b="1" i="1" dirty="0" smtClean="0">
                <a:solidFill>
                  <a:srgbClr val="C00000"/>
                </a:solidFill>
              </a:rPr>
              <a:t>Das ist vor allem in Fristen auslösenden Fällen zu beachten</a:t>
            </a:r>
            <a:endParaRPr lang="de-DE" sz="1200" b="1" i="1" dirty="0">
              <a:solidFill>
                <a:srgbClr val="C00000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2500298" y="2071678"/>
            <a:ext cx="621510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Der MAV gegenüber abzugebende Erklärungen richten sich </a:t>
            </a:r>
            <a:r>
              <a:rPr lang="de-DE" sz="1600" b="1" dirty="0" smtClean="0">
                <a:solidFill>
                  <a:srgbClr val="C00000"/>
                </a:solidFill>
              </a:rPr>
              <a:t>grundsätzlich</a:t>
            </a:r>
            <a:r>
              <a:rPr lang="de-DE" sz="1400" b="1" dirty="0" smtClean="0"/>
              <a:t> an </a:t>
            </a:r>
          </a:p>
          <a:p>
            <a:r>
              <a:rPr lang="de-DE" sz="1400" b="1" dirty="0" smtClean="0"/>
              <a:t>den Vorsitzenden, im Verhinderungsfall an den Stellvertreter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uppieren 6"/>
          <p:cNvGrpSpPr/>
          <p:nvPr/>
        </p:nvGrpSpPr>
        <p:grpSpPr>
          <a:xfrm>
            <a:off x="3857620" y="428604"/>
            <a:ext cx="5000660" cy="950719"/>
            <a:chOff x="3857620" y="428604"/>
            <a:chExt cx="5000660" cy="950719"/>
          </a:xfrm>
        </p:grpSpPr>
        <p:sp>
          <p:nvSpPr>
            <p:cNvPr id="8" name="Rechteck 7"/>
            <p:cNvSpPr/>
            <p:nvPr/>
          </p:nvSpPr>
          <p:spPr bwMode="auto">
            <a:xfrm>
              <a:off x="3857620" y="785794"/>
              <a:ext cx="500066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Rechteck 9"/>
            <p:cNvSpPr/>
            <p:nvPr/>
          </p:nvSpPr>
          <p:spPr>
            <a:xfrm>
              <a:off x="4572000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VI. Abschnitt</a:t>
              </a:r>
              <a:endParaRPr lang="de-DE" sz="1400" b="1" dirty="0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5286380" y="1071546"/>
              <a:ext cx="14982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Geschäftsführung</a:t>
              </a:r>
              <a:endPara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3" name="Rechteck 12"/>
          <p:cNvSpPr/>
          <p:nvPr/>
        </p:nvSpPr>
        <p:spPr>
          <a:xfrm>
            <a:off x="2071670" y="1785926"/>
            <a:ext cx="40270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Entgegennahme von Erklärungen an die MAV</a:t>
            </a:r>
          </a:p>
        </p:txBody>
      </p:sp>
      <p:sp>
        <p:nvSpPr>
          <p:cNvPr id="14" name="Rechteck 13"/>
          <p:cNvSpPr/>
          <p:nvPr/>
        </p:nvSpPr>
        <p:spPr>
          <a:xfrm>
            <a:off x="2500298" y="2786058"/>
            <a:ext cx="6143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Dies gilt generell für alle an die MAV gerichteten Erklärungen </a:t>
            </a:r>
          </a:p>
          <a:p>
            <a:r>
              <a:rPr lang="de-DE" sz="1400" dirty="0" smtClean="0"/>
              <a:t>und Mitteilungen wie z.B. des Arbeitgebers oder </a:t>
            </a:r>
            <a:r>
              <a:rPr lang="de-DE" sz="1400" b="1" dirty="0" smtClean="0"/>
              <a:t>Beschwerden der Arbeitnehmer.</a:t>
            </a:r>
            <a:endParaRPr lang="de-DE" sz="1400" dirty="0"/>
          </a:p>
        </p:txBody>
      </p:sp>
      <p:sp>
        <p:nvSpPr>
          <p:cNvPr id="18" name="Rechteck 17"/>
          <p:cNvSpPr/>
          <p:nvPr/>
        </p:nvSpPr>
        <p:spPr>
          <a:xfrm>
            <a:off x="2500298" y="5214950"/>
            <a:ext cx="61436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MAV kann in verschiedenen Angelegenheiten </a:t>
            </a:r>
          </a:p>
          <a:p>
            <a:r>
              <a:rPr lang="de-DE" sz="1400" b="1" dirty="0" smtClean="0"/>
              <a:t>auch andere Mitglieder </a:t>
            </a:r>
            <a:r>
              <a:rPr lang="de-DE" sz="1400" b="1" dirty="0" smtClean="0">
                <a:solidFill>
                  <a:srgbClr val="C00000"/>
                </a:solidFill>
              </a:rPr>
              <a:t>durch Beschluss </a:t>
            </a:r>
            <a:r>
              <a:rPr lang="de-DE" sz="1400" b="1" dirty="0" smtClean="0"/>
              <a:t>zur Entgegennahme von Erklärungen bestimmen</a:t>
            </a:r>
            <a:r>
              <a:rPr lang="de-DE" sz="1400" dirty="0" smtClean="0"/>
              <a:t>, z.B. bei besonderer Sachkunde. </a:t>
            </a:r>
            <a:r>
              <a:rPr lang="de-DE" sz="1200" b="1" i="1" dirty="0" smtClean="0"/>
              <a:t>Das sollte dem Arbeitgeber und den zuständigen Vorgesetzten bekannt gemacht werden. </a:t>
            </a:r>
            <a:endParaRPr lang="de-DE" sz="1200" b="1" i="1" dirty="0"/>
          </a:p>
        </p:txBody>
      </p:sp>
      <p:sp>
        <p:nvSpPr>
          <p:cNvPr id="20" name="Textfeld 30"/>
          <p:cNvSpPr txBox="1">
            <a:spLocks noChangeArrowheads="1"/>
          </p:cNvSpPr>
          <p:nvPr/>
        </p:nvSpPr>
        <p:spPr bwMode="auto">
          <a:xfrm>
            <a:off x="642910" y="3643314"/>
            <a:ext cx="22145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400" b="1" dirty="0" smtClean="0"/>
              <a:t>keine </a:t>
            </a:r>
            <a:r>
              <a:rPr lang="en-US" sz="1400" b="1" dirty="0" err="1"/>
              <a:t>Gespräche</a:t>
            </a:r>
            <a:r>
              <a:rPr lang="en-US" sz="1400" b="1" dirty="0"/>
              <a:t> </a:t>
            </a:r>
            <a:endParaRPr lang="en-US" sz="1400" b="1" dirty="0" smtClean="0"/>
          </a:p>
          <a:p>
            <a:pPr eaLnBrk="0" hangingPunct="0"/>
            <a:r>
              <a:rPr lang="en-US" sz="1400" b="1" dirty="0" err="1" smtClean="0"/>
              <a:t>zwischen</a:t>
            </a:r>
            <a:r>
              <a:rPr lang="en-US" sz="1400" b="1" dirty="0" smtClean="0"/>
              <a:t> </a:t>
            </a:r>
            <a:r>
              <a:rPr lang="en-US" sz="1400" b="1" dirty="0"/>
              <a:t> </a:t>
            </a:r>
            <a:r>
              <a:rPr lang="en-US" sz="1400" b="1" dirty="0" err="1" smtClean="0">
                <a:solidFill>
                  <a:srgbClr val="C00000"/>
                </a:solidFill>
              </a:rPr>
              <a:t>Tür</a:t>
            </a:r>
            <a:r>
              <a:rPr lang="en-US" sz="1400" b="1" dirty="0" smtClean="0">
                <a:solidFill>
                  <a:srgbClr val="C00000"/>
                </a:solidFill>
              </a:rPr>
              <a:t> </a:t>
            </a:r>
            <a:r>
              <a:rPr lang="en-US" sz="1400" b="1" dirty="0">
                <a:solidFill>
                  <a:srgbClr val="C00000"/>
                </a:solidFill>
              </a:rPr>
              <a:t>und </a:t>
            </a:r>
            <a:r>
              <a:rPr lang="en-US" sz="1400" b="1" dirty="0" smtClean="0">
                <a:solidFill>
                  <a:srgbClr val="C00000"/>
                </a:solidFill>
              </a:rPr>
              <a:t>Angel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22" name="AutoShape 22"/>
          <p:cNvSpPr>
            <a:spLocks noChangeArrowheads="1"/>
          </p:cNvSpPr>
          <p:nvPr/>
        </p:nvSpPr>
        <p:spPr bwMode="auto">
          <a:xfrm rot="10800000" flipH="1">
            <a:off x="2143108" y="221455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 rot="10800000" flipH="1">
            <a:off x="2143108" y="450057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AutoShape 22"/>
          <p:cNvSpPr>
            <a:spLocks noChangeArrowheads="1"/>
          </p:cNvSpPr>
          <p:nvPr/>
        </p:nvSpPr>
        <p:spPr bwMode="auto">
          <a:xfrm rot="10800000" flipH="1">
            <a:off x="2143108" y="550070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AutoShape 22"/>
          <p:cNvSpPr>
            <a:spLocks noChangeArrowheads="1"/>
          </p:cNvSpPr>
          <p:nvPr/>
        </p:nvSpPr>
        <p:spPr bwMode="auto">
          <a:xfrm rot="10800000" flipH="1">
            <a:off x="2143108" y="328612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2500298" y="3214686"/>
            <a:ext cx="5929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Denn nur der Vorsitzende kann bei Dringlichkeit</a:t>
            </a:r>
            <a:r>
              <a:rPr lang="de-DE" sz="1400" b="1" dirty="0" smtClean="0"/>
              <a:t>, eine </a:t>
            </a:r>
            <a:r>
              <a:rPr lang="de-DE" sz="1400" b="1" dirty="0" smtClean="0">
                <a:solidFill>
                  <a:srgbClr val="C00000"/>
                </a:solidFill>
              </a:rPr>
              <a:t>MAV-Sitzung einberufen</a:t>
            </a:r>
            <a:r>
              <a:rPr lang="de-DE" sz="1400" dirty="0" smtClean="0">
                <a:solidFill>
                  <a:srgbClr val="C00000"/>
                </a:solidFill>
              </a:rPr>
              <a:t> </a:t>
            </a:r>
          </a:p>
          <a:p>
            <a:r>
              <a:rPr lang="de-DE" sz="1400" b="1" dirty="0" smtClean="0"/>
              <a:t>und den Vorgang zur Beschlussfassung auf die Tagesordnung stellen</a:t>
            </a:r>
            <a:r>
              <a:rPr lang="de-DE" sz="1400" dirty="0" smtClean="0"/>
              <a:t>.  </a:t>
            </a:r>
            <a:endParaRPr lang="de-DE" sz="1400" dirty="0"/>
          </a:p>
        </p:txBody>
      </p:sp>
      <p:pic>
        <p:nvPicPr>
          <p:cNvPr id="31" name="Picture 2" descr="C:\Users\Gisbert\Desktop\Homepage und Infodienst\freie Bilder_pixabay\3d Männchen\playmobil-451203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071546"/>
            <a:ext cx="1311097" cy="928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Rechteck 25"/>
          <p:cNvSpPr/>
          <p:nvPr/>
        </p:nvSpPr>
        <p:spPr>
          <a:xfrm>
            <a:off x="5500694" y="6429396"/>
            <a:ext cx="3143272" cy="214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https://www.betriebsrat.com/lexikon/betriebsratsvorsitzender</a:t>
            </a:r>
            <a:endParaRPr lang="de-DE" sz="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2" grpId="0" animBg="1"/>
      <p:bldP spid="23" grpId="0" animBg="1"/>
      <p:bldP spid="24" grpId="0" animBg="1"/>
      <p:bldP spid="2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/>
          <p:cNvSpPr/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8" name="Rechteck 27"/>
          <p:cNvSpPr/>
          <p:nvPr/>
        </p:nvSpPr>
        <p:spPr bwMode="auto">
          <a:xfrm>
            <a:off x="2500298" y="3643314"/>
            <a:ext cx="6143668" cy="57150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hteck 26"/>
          <p:cNvSpPr/>
          <p:nvPr/>
        </p:nvSpPr>
        <p:spPr bwMode="auto">
          <a:xfrm>
            <a:off x="2500298" y="4500570"/>
            <a:ext cx="6143668" cy="855663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6" name="Rechteck 25"/>
          <p:cNvSpPr/>
          <p:nvPr/>
        </p:nvSpPr>
        <p:spPr bwMode="auto">
          <a:xfrm>
            <a:off x="2500298" y="2928935"/>
            <a:ext cx="6143668" cy="57150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2500298" y="1928802"/>
            <a:ext cx="6143668" cy="857257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428860" y="1500174"/>
            <a:ext cx="1714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24  Sitzungen</a:t>
            </a:r>
            <a:endParaRPr lang="de-DE" b="1" dirty="0"/>
          </a:p>
        </p:txBody>
      </p:sp>
      <p:sp>
        <p:nvSpPr>
          <p:cNvPr id="10" name="Rechteck 9"/>
          <p:cNvSpPr/>
          <p:nvPr/>
        </p:nvSpPr>
        <p:spPr>
          <a:xfrm>
            <a:off x="2643174" y="2000240"/>
            <a:ext cx="58579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dirty="0" smtClean="0"/>
              <a:t>Der oder die Vorsitzende lädt zu den weiteren Sitzungen der MAV ein, </a:t>
            </a:r>
          </a:p>
          <a:p>
            <a:r>
              <a:rPr lang="de-DE" sz="1400" dirty="0" smtClean="0"/>
              <a:t>setzt </a:t>
            </a:r>
            <a:r>
              <a:rPr lang="de-DE" sz="1400" b="1" dirty="0" smtClean="0"/>
              <a:t>die Tagesordnung </a:t>
            </a:r>
            <a:r>
              <a:rPr lang="de-DE" sz="1400" dirty="0" smtClean="0"/>
              <a:t>fest und </a:t>
            </a:r>
            <a:r>
              <a:rPr lang="de-DE" sz="1400" b="1" dirty="0" smtClean="0"/>
              <a:t>leitet die Verhandlungen</a:t>
            </a:r>
            <a:r>
              <a:rPr lang="de-DE" sz="1400" dirty="0" smtClean="0"/>
              <a:t>. </a:t>
            </a:r>
          </a:p>
          <a:p>
            <a:r>
              <a:rPr lang="de-DE" sz="1400" dirty="0" smtClean="0"/>
              <a:t>Die Mitglieder sind </a:t>
            </a:r>
            <a:r>
              <a:rPr lang="de-DE" sz="1400" b="1" dirty="0" smtClean="0">
                <a:solidFill>
                  <a:srgbClr val="C00000"/>
                </a:solidFill>
              </a:rPr>
              <a:t>rechtzeitig</a:t>
            </a:r>
            <a:r>
              <a:rPr lang="de-DE" sz="1400" dirty="0" smtClean="0"/>
              <a:t> unter </a:t>
            </a:r>
            <a:r>
              <a:rPr lang="de-DE" sz="1400" b="1" dirty="0" smtClean="0"/>
              <a:t>Mitteilung der Tagesordnung </a:t>
            </a:r>
            <a:r>
              <a:rPr lang="de-DE" sz="1400" dirty="0" smtClean="0"/>
              <a:t>zu laden.</a:t>
            </a:r>
            <a:endParaRPr lang="de-DE" sz="1400" dirty="0"/>
          </a:p>
        </p:txBody>
      </p:sp>
      <p:sp>
        <p:nvSpPr>
          <p:cNvPr id="11" name="Rechteck 10"/>
          <p:cNvSpPr/>
          <p:nvPr/>
        </p:nvSpPr>
        <p:spPr>
          <a:xfrm>
            <a:off x="2643174" y="2928934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Dies gilt auch für die Interessenvertretungen besonderer Mitarbeitergruppen, </a:t>
            </a:r>
          </a:p>
          <a:p>
            <a:r>
              <a:rPr lang="de-DE" sz="1400" dirty="0" smtClean="0"/>
              <a:t>soweit sie ein Recht auf Teilnahme an der Sitzung haben.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2643174" y="3643314"/>
            <a:ext cx="5286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Kann ein Mitglied der MAV an der Sitzung nicht teilnehmen, </a:t>
            </a:r>
          </a:p>
          <a:p>
            <a:r>
              <a:rPr lang="de-DE" sz="1400" dirty="0" smtClean="0"/>
              <a:t>so hat es dies </a:t>
            </a:r>
            <a:r>
              <a:rPr lang="de-DE" sz="1400" b="1" dirty="0" smtClean="0"/>
              <a:t>unter Angabe der Gründe </a:t>
            </a:r>
            <a:r>
              <a:rPr lang="de-DE" sz="1400" b="1" dirty="0" smtClean="0">
                <a:solidFill>
                  <a:srgbClr val="C00000"/>
                </a:solidFill>
              </a:rPr>
              <a:t>unverzüglich </a:t>
            </a:r>
            <a:r>
              <a:rPr lang="de-DE" sz="1400" b="1" dirty="0" smtClean="0"/>
              <a:t>mitzuteilen</a:t>
            </a:r>
            <a:r>
              <a:rPr lang="de-DE" sz="1400" dirty="0" smtClean="0"/>
              <a:t>.</a:t>
            </a:r>
            <a:endParaRPr lang="de-DE" sz="1400" dirty="0"/>
          </a:p>
        </p:txBody>
      </p:sp>
      <p:sp>
        <p:nvSpPr>
          <p:cNvPr id="14" name="Rechteck 13"/>
          <p:cNvSpPr/>
          <p:nvPr/>
        </p:nvSpPr>
        <p:spPr>
          <a:xfrm>
            <a:off x="2643174" y="4572008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( 3 ) </a:t>
            </a:r>
            <a:r>
              <a:rPr lang="de-DE" sz="1400" dirty="0" smtClean="0"/>
              <a:t>Der oder die Vorsitzende hat eine Sitzung einzuberufen </a:t>
            </a:r>
          </a:p>
          <a:p>
            <a:r>
              <a:rPr lang="de-DE" sz="1400" dirty="0" smtClean="0"/>
              <a:t>und einen Gegenstand auf die Tagesordnung zu setzen, wenn dies </a:t>
            </a:r>
            <a:r>
              <a:rPr lang="de-DE" sz="1400" b="1" dirty="0" smtClean="0"/>
              <a:t>ein Viertel der MAV-Mitglieder </a:t>
            </a:r>
            <a:r>
              <a:rPr lang="de-DE" sz="1400" dirty="0" smtClean="0"/>
              <a:t>oder die </a:t>
            </a:r>
            <a:r>
              <a:rPr lang="de-DE" sz="1400" b="1" dirty="0" smtClean="0">
                <a:solidFill>
                  <a:srgbClr val="C00000"/>
                </a:solidFill>
              </a:rPr>
              <a:t>Dienststellenleitung</a:t>
            </a:r>
            <a:r>
              <a:rPr lang="de-DE" sz="1400" dirty="0" smtClean="0"/>
              <a:t> beantragt</a:t>
            </a:r>
            <a:endParaRPr lang="de-DE" sz="1400" dirty="0"/>
          </a:p>
        </p:txBody>
      </p:sp>
      <p:sp>
        <p:nvSpPr>
          <p:cNvPr id="15" name="Rechteck 14"/>
          <p:cNvSpPr/>
          <p:nvPr/>
        </p:nvSpPr>
        <p:spPr>
          <a:xfrm>
            <a:off x="2643174" y="5429264"/>
            <a:ext cx="58579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Dies gilt auch bei Angelegenheiten, wenn die</a:t>
            </a:r>
            <a:r>
              <a:rPr lang="de-DE" sz="1400" b="1" dirty="0" smtClean="0"/>
              <a:t> Vertrauensperson der </a:t>
            </a:r>
            <a:r>
              <a:rPr lang="de-DE" sz="1400" b="1" dirty="0" smtClean="0">
                <a:solidFill>
                  <a:srgbClr val="C00000"/>
                </a:solidFill>
              </a:rPr>
              <a:t>Schwerbehinderten</a:t>
            </a:r>
            <a:r>
              <a:rPr lang="de-DE" sz="1400" dirty="0" smtClean="0">
                <a:solidFill>
                  <a:srgbClr val="C00000"/>
                </a:solidFill>
              </a:rPr>
              <a:t> </a:t>
            </a:r>
            <a:r>
              <a:rPr lang="de-DE" sz="1400" dirty="0" smtClean="0"/>
              <a:t>oder die </a:t>
            </a:r>
            <a:r>
              <a:rPr lang="de-DE" sz="1400" b="1" dirty="0" smtClean="0"/>
              <a:t>Vertretung der </a:t>
            </a:r>
            <a:r>
              <a:rPr lang="de-DE" sz="1400" b="1" dirty="0" smtClean="0">
                <a:solidFill>
                  <a:srgbClr val="C00000"/>
                </a:solidFill>
              </a:rPr>
              <a:t>Auszubildenden </a:t>
            </a:r>
            <a:r>
              <a:rPr lang="de-DE" sz="1400" dirty="0" smtClean="0"/>
              <a:t>dies beantragen und die Behandlung des Gegenstandes keinen Aufschub duldet. </a:t>
            </a:r>
            <a:endParaRPr lang="de-DE" sz="1400" dirty="0"/>
          </a:p>
        </p:txBody>
      </p:sp>
      <p:pic>
        <p:nvPicPr>
          <p:cNvPr id="23" name="Picture 2" descr="C:\Users\Gisbert\Desktop\Homepage und Infodienst\freie Bilder_pixabay\3d Männchen\playmobil-451203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928802"/>
            <a:ext cx="1311097" cy="928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5" name="Gruppieren 34"/>
          <p:cNvGrpSpPr/>
          <p:nvPr/>
        </p:nvGrpSpPr>
        <p:grpSpPr>
          <a:xfrm>
            <a:off x="3500430" y="428604"/>
            <a:ext cx="5357850" cy="928694"/>
            <a:chOff x="3500430" y="428604"/>
            <a:chExt cx="5357850" cy="928694"/>
          </a:xfrm>
        </p:grpSpPr>
        <p:sp>
          <p:nvSpPr>
            <p:cNvPr id="20" name="Rechteck 19"/>
            <p:cNvSpPr/>
            <p:nvPr/>
          </p:nvSpPr>
          <p:spPr bwMode="auto">
            <a:xfrm>
              <a:off x="3500430" y="785794"/>
              <a:ext cx="535785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" name="Rechteck 21"/>
            <p:cNvSpPr/>
            <p:nvPr/>
          </p:nvSpPr>
          <p:spPr>
            <a:xfrm>
              <a:off x="4500562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VIII. Abschnitt</a:t>
              </a:r>
              <a:endParaRPr lang="de-DE" sz="1400" b="1" dirty="0"/>
            </a:p>
          </p:txBody>
        </p:sp>
      </p:grp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214546" y="500063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1857356" y="500063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285984" y="571501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285984" y="385762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3714744" y="1071546"/>
            <a:ext cx="35718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200" b="1" dirty="0" smtClean="0"/>
              <a:t>Aufgaben und Befugnisse der Mitarbeitervertretung</a:t>
            </a:r>
            <a:endParaRPr lang="de-DE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hteck 42"/>
          <p:cNvSpPr/>
          <p:nvPr/>
        </p:nvSpPr>
        <p:spPr>
          <a:xfrm>
            <a:off x="3286116" y="2143116"/>
            <a:ext cx="4786346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41" name="Rechteck 40"/>
          <p:cNvSpPr/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7" name="Rechteck 36"/>
          <p:cNvSpPr/>
          <p:nvPr/>
        </p:nvSpPr>
        <p:spPr bwMode="auto">
          <a:xfrm>
            <a:off x="2500298" y="4286256"/>
            <a:ext cx="6143668" cy="57150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6" name="Rechteck 35"/>
          <p:cNvSpPr/>
          <p:nvPr/>
        </p:nvSpPr>
        <p:spPr bwMode="auto">
          <a:xfrm>
            <a:off x="2500298" y="3429000"/>
            <a:ext cx="6143668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1" name="Rechteck 20"/>
          <p:cNvSpPr/>
          <p:nvPr/>
        </p:nvSpPr>
        <p:spPr bwMode="auto">
          <a:xfrm>
            <a:off x="2500298" y="5643578"/>
            <a:ext cx="6143668" cy="714380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 bwMode="auto">
          <a:xfrm>
            <a:off x="2500298" y="4929198"/>
            <a:ext cx="6143668" cy="57150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143108" y="1357298"/>
            <a:ext cx="1857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24  Sitzungen</a:t>
            </a:r>
            <a:endParaRPr lang="de-DE" sz="1600" b="1" dirty="0"/>
          </a:p>
        </p:txBody>
      </p:sp>
      <p:sp>
        <p:nvSpPr>
          <p:cNvPr id="9" name="Rechteck 8"/>
          <p:cNvSpPr/>
          <p:nvPr/>
        </p:nvSpPr>
        <p:spPr>
          <a:xfrm>
            <a:off x="2571720" y="1643050"/>
            <a:ext cx="628656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( 4 </a:t>
            </a:r>
            <a:r>
              <a:rPr lang="de-DE" sz="1200" b="1" dirty="0" smtClean="0"/>
              <a:t>) </a:t>
            </a:r>
            <a:r>
              <a:rPr lang="de-DE" sz="1400" b="1" dirty="0" smtClean="0"/>
              <a:t>Die Sitzungen der MAV finden </a:t>
            </a:r>
            <a:r>
              <a:rPr lang="de-DE" sz="1400" b="1" dirty="0" smtClean="0">
                <a:solidFill>
                  <a:srgbClr val="C00000"/>
                </a:solidFill>
              </a:rPr>
              <a:t>in der Regel </a:t>
            </a:r>
            <a:r>
              <a:rPr lang="de-DE" sz="1400" b="1" dirty="0" smtClean="0"/>
              <a:t>während der </a:t>
            </a:r>
            <a:r>
              <a:rPr lang="de-DE" sz="1600" b="1" dirty="0" smtClean="0">
                <a:solidFill>
                  <a:srgbClr val="C00000"/>
                </a:solidFill>
              </a:rPr>
              <a:t>Arbeitszeit</a:t>
            </a:r>
            <a:r>
              <a:rPr lang="de-DE" sz="1400" b="1" dirty="0" smtClean="0"/>
              <a:t> statt. </a:t>
            </a:r>
          </a:p>
          <a:p>
            <a:r>
              <a:rPr lang="de-DE" sz="1400" dirty="0" smtClean="0"/>
              <a:t>Die MAV hat bei der Einberufung von Sitzungen die dienstlichen Notwendigkeiten </a:t>
            </a:r>
          </a:p>
          <a:p>
            <a:r>
              <a:rPr lang="de-DE" sz="1400" dirty="0" smtClean="0"/>
              <a:t>zu berücksichtigen. </a:t>
            </a:r>
            <a:r>
              <a:rPr lang="de-DE" sz="1400" b="1" dirty="0" smtClean="0"/>
              <a:t>Die Dienststellenleitung soll von </a:t>
            </a:r>
            <a:r>
              <a:rPr lang="de-DE" sz="1400" b="1" dirty="0" smtClean="0">
                <a:solidFill>
                  <a:srgbClr val="C00000"/>
                </a:solidFill>
              </a:rPr>
              <a:t>Zeitpunkt </a:t>
            </a:r>
            <a:r>
              <a:rPr lang="de-DE" sz="1400" b="1" dirty="0" smtClean="0"/>
              <a:t>und </a:t>
            </a:r>
            <a:r>
              <a:rPr lang="de-DE" sz="1400" b="1" dirty="0" smtClean="0">
                <a:solidFill>
                  <a:srgbClr val="C00000"/>
                </a:solidFill>
              </a:rPr>
              <a:t>Ort</a:t>
            </a:r>
            <a:r>
              <a:rPr lang="de-DE" sz="1400" b="1" dirty="0" smtClean="0"/>
              <a:t> der Sitzungen </a:t>
            </a:r>
            <a:r>
              <a:rPr lang="de-DE" sz="1400" b="1" dirty="0" smtClean="0">
                <a:solidFill>
                  <a:srgbClr val="C00000"/>
                </a:solidFill>
              </a:rPr>
              <a:t>vorher </a:t>
            </a:r>
            <a:r>
              <a:rPr lang="de-DE" sz="1400" b="1" dirty="0" smtClean="0"/>
              <a:t>verständigt werden</a:t>
            </a:r>
            <a:r>
              <a:rPr lang="de-DE" sz="1400" dirty="0" smtClean="0"/>
              <a:t>. </a:t>
            </a:r>
            <a:endParaRPr lang="de-DE" sz="1400" dirty="0"/>
          </a:p>
        </p:txBody>
      </p:sp>
      <p:sp>
        <p:nvSpPr>
          <p:cNvPr id="10" name="Rechteck 9"/>
          <p:cNvSpPr/>
          <p:nvPr/>
        </p:nvSpPr>
        <p:spPr>
          <a:xfrm>
            <a:off x="1571604" y="3071810"/>
            <a:ext cx="55721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25  Teilnahme an der Sitzung der Mitarbeitervertretung</a:t>
            </a:r>
            <a:endParaRPr lang="de-DE" sz="1600" b="1" dirty="0"/>
          </a:p>
        </p:txBody>
      </p:sp>
      <p:sp>
        <p:nvSpPr>
          <p:cNvPr id="14" name="Rechteck 13"/>
          <p:cNvSpPr/>
          <p:nvPr/>
        </p:nvSpPr>
        <p:spPr>
          <a:xfrm>
            <a:off x="2643174" y="4929198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( 2 ) </a:t>
            </a:r>
            <a:r>
              <a:rPr lang="de-DE" sz="1400" b="1" dirty="0" smtClean="0"/>
              <a:t>Die MAV kann </a:t>
            </a:r>
          </a:p>
          <a:p>
            <a:r>
              <a:rPr lang="de-DE" sz="1400" dirty="0" smtClean="0"/>
              <a:t>zu einzelnen Punkten der Tagesordnung </a:t>
            </a:r>
            <a:r>
              <a:rPr lang="de-DE" sz="1400" b="1" dirty="0" smtClean="0">
                <a:solidFill>
                  <a:srgbClr val="C00000"/>
                </a:solidFill>
              </a:rPr>
              <a:t>sachkundige Personen</a:t>
            </a:r>
            <a:r>
              <a:rPr lang="de-DE" sz="1400" b="1" dirty="0" smtClean="0"/>
              <a:t> </a:t>
            </a:r>
            <a:r>
              <a:rPr lang="de-DE" sz="1400" dirty="0" smtClean="0"/>
              <a:t>einladen.</a:t>
            </a:r>
            <a:endParaRPr lang="de-DE" sz="1400" dirty="0"/>
          </a:p>
        </p:txBody>
      </p:sp>
      <p:sp>
        <p:nvSpPr>
          <p:cNvPr id="15" name="Rechteck 14"/>
          <p:cNvSpPr/>
          <p:nvPr/>
        </p:nvSpPr>
        <p:spPr>
          <a:xfrm>
            <a:off x="2643174" y="5643578"/>
            <a:ext cx="62151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( 3 ) Für Personen, die nach den Absätzen 1 und 2 an einer Sitzung der MAV teilnehmen, gilt die </a:t>
            </a:r>
            <a:r>
              <a:rPr lang="de-DE" sz="1400" b="1" dirty="0" smtClean="0">
                <a:solidFill>
                  <a:srgbClr val="C00000"/>
                </a:solidFill>
              </a:rPr>
              <a:t>Schweigepflicht</a:t>
            </a:r>
            <a:r>
              <a:rPr lang="de-DE" sz="1400" dirty="0" smtClean="0"/>
              <a:t> nach § 22. </a:t>
            </a:r>
            <a:endParaRPr lang="de-DE" sz="1400" b="1" dirty="0"/>
          </a:p>
        </p:txBody>
      </p:sp>
      <p:grpSp>
        <p:nvGrpSpPr>
          <p:cNvPr id="23" name="Gruppieren 22"/>
          <p:cNvGrpSpPr/>
          <p:nvPr/>
        </p:nvGrpSpPr>
        <p:grpSpPr>
          <a:xfrm>
            <a:off x="3857620" y="285728"/>
            <a:ext cx="5000660" cy="950719"/>
            <a:chOff x="3857620" y="428604"/>
            <a:chExt cx="5000660" cy="950719"/>
          </a:xfrm>
        </p:grpSpPr>
        <p:sp>
          <p:nvSpPr>
            <p:cNvPr id="24" name="Rechteck 23"/>
            <p:cNvSpPr/>
            <p:nvPr/>
          </p:nvSpPr>
          <p:spPr bwMode="auto">
            <a:xfrm>
              <a:off x="3857620" y="785794"/>
              <a:ext cx="500066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6" name="Rechteck 25"/>
            <p:cNvSpPr/>
            <p:nvPr/>
          </p:nvSpPr>
          <p:spPr>
            <a:xfrm>
              <a:off x="4572000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VI. Abschnitt</a:t>
              </a:r>
              <a:endParaRPr lang="de-DE" sz="1400" b="1" dirty="0"/>
            </a:p>
          </p:txBody>
        </p:sp>
        <p:sp>
          <p:nvSpPr>
            <p:cNvPr id="27" name="Rechteck 26"/>
            <p:cNvSpPr/>
            <p:nvPr/>
          </p:nvSpPr>
          <p:spPr>
            <a:xfrm>
              <a:off x="5286380" y="1071546"/>
              <a:ext cx="14982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Geschäftsführung</a:t>
              </a:r>
              <a:endPara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8" name="Rechteck 27"/>
          <p:cNvSpPr/>
          <p:nvPr/>
        </p:nvSpPr>
        <p:spPr>
          <a:xfrm>
            <a:off x="5572132" y="2428868"/>
            <a:ext cx="31345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>
                <a:solidFill>
                  <a:srgbClr val="C00000"/>
                </a:solidFill>
              </a:rPr>
              <a:t>Die Sitzungen sind</a:t>
            </a:r>
            <a:r>
              <a:rPr lang="de-DE" b="1" dirty="0" smtClean="0">
                <a:solidFill>
                  <a:srgbClr val="C00000"/>
                </a:solidFill>
              </a:rPr>
              <a:t> nicht</a:t>
            </a:r>
            <a:r>
              <a:rPr lang="de-DE" sz="1600" b="1" dirty="0" smtClean="0">
                <a:solidFill>
                  <a:srgbClr val="C00000"/>
                </a:solidFill>
              </a:rPr>
              <a:t> öffentlich</a:t>
            </a:r>
            <a:endParaRPr lang="de-DE" sz="1600" b="1" dirty="0">
              <a:solidFill>
                <a:srgbClr val="C00000"/>
              </a:solidFill>
            </a:endParaRPr>
          </a:p>
        </p:txBody>
      </p:sp>
      <p:pic>
        <p:nvPicPr>
          <p:cNvPr id="29" name="Picture 2" descr="C:\Users\Gisbert\Desktop\Homepage und Infodienst\freie Bilder_pixabay\3d Männchen\playmobil-451203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714488"/>
            <a:ext cx="1109390" cy="785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AutoShape 22"/>
          <p:cNvSpPr>
            <a:spLocks noChangeArrowheads="1"/>
          </p:cNvSpPr>
          <p:nvPr/>
        </p:nvSpPr>
        <p:spPr bwMode="auto">
          <a:xfrm rot="10800000" flipH="1">
            <a:off x="2285984" y="521495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285984" y="435769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285984" y="585789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285984" y="364331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1071538" y="3643314"/>
            <a:ext cx="10494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Vortragsrecht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2643174" y="3429000"/>
            <a:ext cx="58579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( 1 ) </a:t>
            </a:r>
            <a:r>
              <a:rPr lang="de-DE" sz="1400" b="1" dirty="0" smtClean="0"/>
              <a:t>Mitglieder </a:t>
            </a:r>
            <a:r>
              <a:rPr lang="de-DE" sz="1400" b="1" dirty="0" smtClean="0">
                <a:solidFill>
                  <a:srgbClr val="C00000"/>
                </a:solidFill>
              </a:rPr>
              <a:t>der Dienststellenleitung </a:t>
            </a:r>
            <a:r>
              <a:rPr lang="de-DE" sz="1400" dirty="0" smtClean="0"/>
              <a:t>sind berechtigt, </a:t>
            </a:r>
          </a:p>
          <a:p>
            <a:r>
              <a:rPr lang="de-DE" sz="1400" dirty="0" smtClean="0"/>
              <a:t>an den Sitzungen teilzunehmen, </a:t>
            </a:r>
            <a:r>
              <a:rPr lang="de-DE" sz="1400" b="1" dirty="0" smtClean="0"/>
              <a:t>die auf ihr Verlangen </a:t>
            </a:r>
            <a:r>
              <a:rPr lang="de-DE" sz="1400" dirty="0" smtClean="0"/>
              <a:t>anberaumt sind und ist berechtigt, zu diesen Sitzungen Sachkundige hinzuzuziehen. </a:t>
            </a:r>
            <a:endParaRPr lang="de-DE" sz="1400" dirty="0"/>
          </a:p>
        </p:txBody>
      </p:sp>
      <p:sp>
        <p:nvSpPr>
          <p:cNvPr id="35" name="Rechteck 34"/>
          <p:cNvSpPr/>
          <p:nvPr/>
        </p:nvSpPr>
        <p:spPr>
          <a:xfrm>
            <a:off x="2643174" y="4286256"/>
            <a:ext cx="5929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Dienststellenleitung </a:t>
            </a:r>
            <a:r>
              <a:rPr lang="de-DE" sz="1400" b="1" dirty="0" smtClean="0">
                <a:solidFill>
                  <a:srgbClr val="C00000"/>
                </a:solidFill>
              </a:rPr>
              <a:t>ist verpflichtet</a:t>
            </a:r>
            <a:r>
              <a:rPr lang="de-DE" sz="1400" dirty="0" smtClean="0"/>
              <a:t>, </a:t>
            </a:r>
            <a:r>
              <a:rPr lang="de-DE" sz="1400" b="1" dirty="0" smtClean="0"/>
              <a:t>auf Verlangen </a:t>
            </a:r>
          </a:p>
          <a:p>
            <a:r>
              <a:rPr lang="de-DE" sz="1400" dirty="0" smtClean="0"/>
              <a:t>der MAV an Sitzungen teilzunehmen oder sich vertreten zu lassen.</a:t>
            </a:r>
            <a:endParaRPr lang="de-DE" sz="1400" dirty="0"/>
          </a:p>
        </p:txBody>
      </p:sp>
      <p:sp>
        <p:nvSpPr>
          <p:cNvPr id="38" name="Rechteck 37"/>
          <p:cNvSpPr/>
          <p:nvPr/>
        </p:nvSpPr>
        <p:spPr>
          <a:xfrm>
            <a:off x="928662" y="4357694"/>
            <a:ext cx="12280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Auskunftspflicht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857224" y="5214950"/>
            <a:ext cx="12992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Protokollvermerk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1000100" y="5857892"/>
            <a:ext cx="11882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Schweigepflicht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42" name="Rechteck 41"/>
          <p:cNvSpPr/>
          <p:nvPr/>
        </p:nvSpPr>
        <p:spPr>
          <a:xfrm>
            <a:off x="5143504" y="6072206"/>
            <a:ext cx="32240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Sie sind </a:t>
            </a:r>
            <a:r>
              <a:rPr lang="de-DE" sz="1400" b="1" dirty="0" smtClean="0">
                <a:solidFill>
                  <a:srgbClr val="C00000"/>
                </a:solidFill>
              </a:rPr>
              <a:t>ausdrücklich</a:t>
            </a:r>
            <a:r>
              <a:rPr lang="de-DE" sz="1400" b="1" dirty="0" smtClean="0"/>
              <a:t> darauf hinzuweisen</a:t>
            </a:r>
            <a:endParaRPr lang="de-DE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2" grpId="0" animBg="1"/>
      <p:bldP spid="30" grpId="0" animBg="1"/>
      <p:bldP spid="31" grpId="0" animBg="1"/>
      <p:bldP spid="32" grpId="0" animBg="1"/>
      <p:bldP spid="33" grpId="0"/>
      <p:bldP spid="38" grpId="0"/>
      <p:bldP spid="39" grpId="0"/>
      <p:bldP spid="4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/>
          <p:cNvSpPr/>
          <p:nvPr/>
        </p:nvSpPr>
        <p:spPr>
          <a:xfrm>
            <a:off x="4572000" y="2643182"/>
            <a:ext cx="3929090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37" name="Rechteck 36"/>
          <p:cNvSpPr/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4" name="Rechteck 23"/>
          <p:cNvSpPr/>
          <p:nvPr/>
        </p:nvSpPr>
        <p:spPr bwMode="auto">
          <a:xfrm>
            <a:off x="2500298" y="5286388"/>
            <a:ext cx="6143668" cy="100013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hteck 22"/>
          <p:cNvSpPr/>
          <p:nvPr/>
        </p:nvSpPr>
        <p:spPr bwMode="auto">
          <a:xfrm>
            <a:off x="2500298" y="4572008"/>
            <a:ext cx="6143668" cy="57150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hteck 21"/>
          <p:cNvSpPr/>
          <p:nvPr/>
        </p:nvSpPr>
        <p:spPr bwMode="auto">
          <a:xfrm>
            <a:off x="2500298" y="3143248"/>
            <a:ext cx="6143668" cy="128588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2143108" y="1714488"/>
            <a:ext cx="2643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26  Beschlussfassung</a:t>
            </a:r>
            <a:endParaRPr lang="de-DE" b="1" dirty="0"/>
          </a:p>
        </p:txBody>
      </p:sp>
      <p:sp>
        <p:nvSpPr>
          <p:cNvPr id="10" name="Rechteck 9"/>
          <p:cNvSpPr/>
          <p:nvPr/>
        </p:nvSpPr>
        <p:spPr>
          <a:xfrm>
            <a:off x="2643174" y="2071678"/>
            <a:ext cx="61436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dirty="0" smtClean="0"/>
              <a:t>Die MAV ist beschlussfähig, wenn die </a:t>
            </a:r>
            <a:r>
              <a:rPr lang="de-DE" sz="1400" b="1" dirty="0" smtClean="0"/>
              <a:t>Mehrheit der Mitglieder </a:t>
            </a:r>
            <a:r>
              <a:rPr lang="de-DE" sz="1400" dirty="0" smtClean="0"/>
              <a:t>anwesend ist.</a:t>
            </a:r>
            <a:endParaRPr lang="de-DE" sz="1400" dirty="0"/>
          </a:p>
        </p:txBody>
      </p:sp>
      <p:sp>
        <p:nvSpPr>
          <p:cNvPr id="11" name="Rechteck 10"/>
          <p:cNvSpPr/>
          <p:nvPr/>
        </p:nvSpPr>
        <p:spPr>
          <a:xfrm>
            <a:off x="2643174" y="2285992"/>
            <a:ext cx="5929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dirty="0" smtClean="0"/>
              <a:t>Die MAV fasst ihre Beschlüsse mit der </a:t>
            </a:r>
            <a:r>
              <a:rPr lang="de-DE" sz="1400" b="1" dirty="0" smtClean="0"/>
              <a:t>Mehrheit</a:t>
            </a:r>
            <a:r>
              <a:rPr lang="de-DE" sz="1400" dirty="0" smtClean="0"/>
              <a:t> </a:t>
            </a:r>
            <a:r>
              <a:rPr lang="de-DE" sz="1400" b="1" dirty="0" smtClean="0"/>
              <a:t>der bei der </a:t>
            </a:r>
            <a:r>
              <a:rPr lang="de-DE" sz="1400" b="1" dirty="0" smtClean="0">
                <a:solidFill>
                  <a:srgbClr val="C00000"/>
                </a:solidFill>
              </a:rPr>
              <a:t>Abstimmung anwesenden</a:t>
            </a:r>
            <a:r>
              <a:rPr lang="de-DE" sz="1400" dirty="0" smtClean="0"/>
              <a:t> Mitglieder. 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2643174" y="3214686"/>
            <a:ext cx="60007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 MAV  kann in ihrer </a:t>
            </a:r>
            <a:r>
              <a:rPr lang="de-DE" sz="1400" b="1" dirty="0" smtClean="0">
                <a:solidFill>
                  <a:srgbClr val="C00000"/>
                </a:solidFill>
              </a:rPr>
              <a:t>Geschäftsordnung </a:t>
            </a:r>
            <a:r>
              <a:rPr lang="de-DE" sz="1400" b="1" dirty="0" smtClean="0"/>
              <a:t>bestimmen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dass Beschlüsse im </a:t>
            </a:r>
            <a:r>
              <a:rPr lang="de-DE" sz="1400" b="1" dirty="0" smtClean="0"/>
              <a:t>Umlaufverfahren </a:t>
            </a:r>
            <a:r>
              <a:rPr lang="de-DE" sz="1400" dirty="0" smtClean="0"/>
              <a:t>oder durch </a:t>
            </a:r>
            <a:r>
              <a:rPr lang="de-DE" sz="1400" b="1" dirty="0" smtClean="0"/>
              <a:t>fernmündliche Absprachen </a:t>
            </a:r>
            <a:r>
              <a:rPr lang="de-DE" sz="1400" dirty="0" smtClean="0"/>
              <a:t>gefasst werden können, sofern dabei </a:t>
            </a:r>
            <a:r>
              <a:rPr lang="de-DE" sz="1400" b="1" dirty="0" smtClean="0">
                <a:solidFill>
                  <a:srgbClr val="C00000"/>
                </a:solidFill>
              </a:rPr>
              <a:t>Einstimmigkeit </a:t>
            </a:r>
            <a:r>
              <a:rPr lang="de-DE" sz="1400" dirty="0" smtClean="0"/>
              <a:t>erzielt wird. Beschlüsse </a:t>
            </a:r>
          </a:p>
          <a:p>
            <a:r>
              <a:rPr lang="de-DE" sz="1400" dirty="0" smtClean="0"/>
              <a:t>nach Satz 3 sind spätestens in der </a:t>
            </a:r>
            <a:r>
              <a:rPr lang="de-DE" sz="1400" b="1" dirty="0" smtClean="0"/>
              <a:t>Niederschrift der nächsten Sitzung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im Wortlaut </a:t>
            </a:r>
            <a:r>
              <a:rPr lang="de-DE" sz="1400" dirty="0" smtClean="0"/>
              <a:t>festzuhalten.</a:t>
            </a:r>
            <a:endParaRPr lang="de-DE" sz="1400" dirty="0"/>
          </a:p>
        </p:txBody>
      </p:sp>
      <p:sp>
        <p:nvSpPr>
          <p:cNvPr id="14" name="Rechteck 13"/>
          <p:cNvSpPr/>
          <p:nvPr/>
        </p:nvSpPr>
        <p:spPr>
          <a:xfrm>
            <a:off x="2643174" y="4643446"/>
            <a:ext cx="58579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( 3 ) </a:t>
            </a:r>
            <a:r>
              <a:rPr lang="de-DE" sz="1400" dirty="0" smtClean="0"/>
              <a:t>An </a:t>
            </a:r>
            <a:r>
              <a:rPr lang="de-DE" sz="1400" b="1" dirty="0" smtClean="0"/>
              <a:t>der </a:t>
            </a:r>
            <a:r>
              <a:rPr lang="de-DE" sz="1400" b="1" dirty="0" smtClean="0">
                <a:solidFill>
                  <a:srgbClr val="C00000"/>
                </a:solidFill>
              </a:rPr>
              <a:t>Beratung</a:t>
            </a:r>
            <a:r>
              <a:rPr lang="de-DE" sz="1400" b="1" dirty="0" smtClean="0"/>
              <a:t> und der Beschlussfassung </a:t>
            </a:r>
          </a:p>
          <a:p>
            <a:r>
              <a:rPr lang="de-DE" sz="1400" b="1" dirty="0" smtClean="0"/>
              <a:t>dürfen Mitglieder der MAV </a:t>
            </a:r>
            <a:r>
              <a:rPr lang="de-DE" sz="1400" b="1" dirty="0" smtClean="0">
                <a:solidFill>
                  <a:srgbClr val="C00000"/>
                </a:solidFill>
              </a:rPr>
              <a:t>nicht teilnehmen</a:t>
            </a:r>
            <a:r>
              <a:rPr lang="de-DE" sz="1400" dirty="0" smtClean="0"/>
              <a:t>, </a:t>
            </a:r>
            <a:r>
              <a:rPr lang="de-DE" sz="1400" b="1" dirty="0" smtClean="0"/>
              <a:t>wenn der Beschluss</a:t>
            </a:r>
            <a:endParaRPr lang="de-DE" sz="1400" b="1" dirty="0"/>
          </a:p>
        </p:txBody>
      </p:sp>
      <p:sp>
        <p:nvSpPr>
          <p:cNvPr id="15" name="Rechteck 14"/>
          <p:cNvSpPr/>
          <p:nvPr/>
        </p:nvSpPr>
        <p:spPr>
          <a:xfrm>
            <a:off x="2643174" y="5214950"/>
            <a:ext cx="56436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a</a:t>
            </a:r>
            <a:r>
              <a:rPr lang="de-DE" sz="1400" dirty="0" smtClean="0">
                <a:solidFill>
                  <a:srgbClr val="C00000"/>
                </a:solidFill>
              </a:rPr>
              <a:t>) </a:t>
            </a:r>
            <a:r>
              <a:rPr lang="de-DE" sz="1400" b="1" dirty="0" smtClean="0">
                <a:solidFill>
                  <a:srgbClr val="C00000"/>
                </a:solidFill>
              </a:rPr>
              <a:t>ihnen selbst </a:t>
            </a:r>
            <a:r>
              <a:rPr lang="de-DE" sz="1400" dirty="0" smtClean="0"/>
              <a:t>oder ihren </a:t>
            </a:r>
            <a:r>
              <a:rPr lang="de-DE" sz="1400" b="1" dirty="0" smtClean="0"/>
              <a:t>nächsten Angehörigen </a:t>
            </a:r>
            <a:r>
              <a:rPr lang="de-DE" sz="1400" dirty="0" smtClean="0"/>
              <a:t>(Eltern, Ehegatten, </a:t>
            </a:r>
          </a:p>
          <a:p>
            <a:r>
              <a:rPr lang="de-DE" sz="1400" dirty="0" smtClean="0"/>
              <a:t>Lebenspartnern oder Lebenspartnerinnen, Kindern und Geschwistern),</a:t>
            </a:r>
          </a:p>
          <a:p>
            <a:r>
              <a:rPr lang="de-DE" sz="1400" dirty="0" smtClean="0"/>
              <a:t>b) einer von ihnen kraft Gesetzes oder Vollmacht vertretenen </a:t>
            </a:r>
          </a:p>
          <a:p>
            <a:r>
              <a:rPr lang="de-DE" sz="1400" dirty="0" smtClean="0"/>
              <a:t>natürlichen oder juristischen Person </a:t>
            </a:r>
            <a:endParaRPr lang="de-DE" sz="1400" dirty="0"/>
          </a:p>
        </p:txBody>
      </p:sp>
      <p:sp>
        <p:nvSpPr>
          <p:cNvPr id="16" name="Rechteck 15"/>
          <p:cNvSpPr/>
          <p:nvPr/>
        </p:nvSpPr>
        <p:spPr>
          <a:xfrm>
            <a:off x="5286380" y="5929330"/>
            <a:ext cx="32044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…einen Vor- oder Nachteil bringen kann</a:t>
            </a:r>
            <a:endParaRPr lang="de-DE" sz="1400" b="1" dirty="0">
              <a:solidFill>
                <a:srgbClr val="C00000"/>
              </a:solidFill>
            </a:endParaRPr>
          </a:p>
        </p:txBody>
      </p:sp>
      <p:grpSp>
        <p:nvGrpSpPr>
          <p:cNvPr id="25" name="Gruppieren 24"/>
          <p:cNvGrpSpPr/>
          <p:nvPr/>
        </p:nvGrpSpPr>
        <p:grpSpPr>
          <a:xfrm>
            <a:off x="3857620" y="428604"/>
            <a:ext cx="5000660" cy="950719"/>
            <a:chOff x="3857620" y="428604"/>
            <a:chExt cx="5000660" cy="950719"/>
          </a:xfrm>
        </p:grpSpPr>
        <p:sp>
          <p:nvSpPr>
            <p:cNvPr id="26" name="Rechteck 25"/>
            <p:cNvSpPr/>
            <p:nvPr/>
          </p:nvSpPr>
          <p:spPr bwMode="auto">
            <a:xfrm>
              <a:off x="3857620" y="785794"/>
              <a:ext cx="500066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8" name="Rechteck 27"/>
            <p:cNvSpPr/>
            <p:nvPr/>
          </p:nvSpPr>
          <p:spPr>
            <a:xfrm>
              <a:off x="4572000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VI. Abschnitt</a:t>
              </a:r>
              <a:endParaRPr lang="de-DE" sz="1400" b="1" dirty="0"/>
            </a:p>
          </p:txBody>
        </p:sp>
        <p:sp>
          <p:nvSpPr>
            <p:cNvPr id="29" name="Rechteck 28"/>
            <p:cNvSpPr/>
            <p:nvPr/>
          </p:nvSpPr>
          <p:spPr>
            <a:xfrm>
              <a:off x="5286380" y="1071546"/>
              <a:ext cx="14982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Geschäftsführung</a:t>
              </a:r>
              <a:endPara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18" name="Picture 2" descr="C:\Users\Gisbert\Desktop\Homepage und Infodienst\freie Bilder_pixabay\3d Männchen\playmobil-451203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500438"/>
            <a:ext cx="1143008" cy="809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1857356" y="528638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214546" y="571501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2214546" y="528638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AutoShape 22"/>
          <p:cNvSpPr>
            <a:spLocks noChangeArrowheads="1"/>
          </p:cNvSpPr>
          <p:nvPr/>
        </p:nvSpPr>
        <p:spPr bwMode="auto">
          <a:xfrm rot="10800000" flipH="1">
            <a:off x="2214546" y="235743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571472" y="3000372"/>
            <a:ext cx="18062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Beschlussfassung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außerhalb von Sitzungen 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35" name="Rechteck 34"/>
          <p:cNvSpPr/>
          <p:nvPr/>
        </p:nvSpPr>
        <p:spPr>
          <a:xfrm>
            <a:off x="4572000" y="2571744"/>
            <a:ext cx="42862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Bei Stimmengleichheit ist ein Antrag </a:t>
            </a:r>
            <a:r>
              <a:rPr lang="de-DE" sz="1600" b="1" dirty="0" smtClean="0">
                <a:solidFill>
                  <a:srgbClr val="C00000"/>
                </a:solidFill>
              </a:rPr>
              <a:t>abgelehnt</a:t>
            </a:r>
            <a:r>
              <a:rPr lang="de-DE" sz="1600" dirty="0" smtClean="0"/>
              <a:t> </a:t>
            </a:r>
            <a:endParaRPr lang="de-DE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/>
          <p:cNvSpPr/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6" name="Rechteck 25"/>
          <p:cNvSpPr/>
          <p:nvPr/>
        </p:nvSpPr>
        <p:spPr bwMode="auto">
          <a:xfrm>
            <a:off x="2500298" y="4643446"/>
            <a:ext cx="6143668" cy="57150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 bwMode="auto">
          <a:xfrm>
            <a:off x="2500298" y="5429264"/>
            <a:ext cx="6143668" cy="857257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19" name="Rechteck 18"/>
          <p:cNvSpPr/>
          <p:nvPr/>
        </p:nvSpPr>
        <p:spPr bwMode="auto">
          <a:xfrm>
            <a:off x="2500298" y="3357562"/>
            <a:ext cx="6143668" cy="114300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2428860" y="2928934"/>
            <a:ext cx="3143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27  Sitzungsniederschrift</a:t>
            </a:r>
            <a:endParaRPr lang="de-DE" b="1" dirty="0"/>
          </a:p>
        </p:txBody>
      </p:sp>
      <p:sp>
        <p:nvSpPr>
          <p:cNvPr id="10" name="Rechteck 9"/>
          <p:cNvSpPr/>
          <p:nvPr/>
        </p:nvSpPr>
        <p:spPr>
          <a:xfrm>
            <a:off x="2643174" y="3357562"/>
            <a:ext cx="6000792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dirty="0" smtClean="0"/>
              <a:t>Über </a:t>
            </a:r>
            <a:r>
              <a:rPr lang="de-DE" b="1" dirty="0" smtClean="0">
                <a:solidFill>
                  <a:srgbClr val="C00000"/>
                </a:solidFill>
              </a:rPr>
              <a:t>jede</a:t>
            </a:r>
            <a:r>
              <a:rPr lang="de-DE" b="1" dirty="0" smtClean="0"/>
              <a:t> </a:t>
            </a:r>
            <a:r>
              <a:rPr lang="de-DE" sz="1400" b="1" dirty="0" smtClean="0"/>
              <a:t>Sitzung der  MAV und ihrer Ausschüsse </a:t>
            </a:r>
            <a:r>
              <a:rPr lang="de-DE" sz="1400" dirty="0" smtClean="0"/>
              <a:t>nach § 23a </a:t>
            </a:r>
          </a:p>
          <a:p>
            <a:r>
              <a:rPr lang="de-DE" sz="1400" dirty="0" smtClean="0"/>
              <a:t>ist eine </a:t>
            </a:r>
            <a:r>
              <a:rPr lang="de-DE" sz="1400" b="1" dirty="0" smtClean="0"/>
              <a:t>Niederschrift</a:t>
            </a:r>
            <a:r>
              <a:rPr lang="de-DE" sz="1400" dirty="0" smtClean="0"/>
              <a:t> anzufertigen, die </a:t>
            </a:r>
            <a:r>
              <a:rPr lang="de-DE" sz="1400" b="1" dirty="0" smtClean="0">
                <a:solidFill>
                  <a:srgbClr val="C00000"/>
                </a:solidFill>
              </a:rPr>
              <a:t>mindestens </a:t>
            </a:r>
            <a:r>
              <a:rPr lang="de-DE" sz="1400" dirty="0" smtClean="0"/>
              <a:t>die Namen der </a:t>
            </a:r>
          </a:p>
          <a:p>
            <a:r>
              <a:rPr lang="de-DE" sz="1400" dirty="0" smtClean="0"/>
              <a:t>An- oder Abwesenden, die </a:t>
            </a:r>
            <a:r>
              <a:rPr lang="de-DE" sz="1600" b="1" dirty="0" smtClean="0"/>
              <a:t>Tagesordnung</a:t>
            </a:r>
            <a:r>
              <a:rPr lang="de-DE" sz="1400" dirty="0" smtClean="0"/>
              <a:t>, die gefassten </a:t>
            </a:r>
            <a:r>
              <a:rPr lang="de-DE" sz="1600" b="1" dirty="0" smtClean="0"/>
              <a:t>Beschlüsse</a:t>
            </a:r>
            <a:r>
              <a:rPr lang="de-DE" sz="1600" dirty="0" smtClean="0"/>
              <a:t>,</a:t>
            </a:r>
            <a:r>
              <a:rPr lang="de-DE" sz="1400" dirty="0" smtClean="0"/>
              <a:t> </a:t>
            </a:r>
          </a:p>
          <a:p>
            <a:r>
              <a:rPr lang="de-DE" sz="1400" dirty="0" smtClean="0"/>
              <a:t>die Wahlergebnisse und </a:t>
            </a:r>
            <a:r>
              <a:rPr lang="de-DE" sz="1400" b="1" dirty="0" smtClean="0">
                <a:solidFill>
                  <a:srgbClr val="C00000"/>
                </a:solidFill>
              </a:rPr>
              <a:t>die jeweiligen Stimmenverhältnisse </a:t>
            </a:r>
            <a:r>
              <a:rPr lang="de-DE" sz="1400" dirty="0" smtClean="0"/>
              <a:t>enthalten muss.</a:t>
            </a:r>
            <a:endParaRPr lang="de-DE" sz="1400" dirty="0"/>
          </a:p>
        </p:txBody>
      </p:sp>
      <p:sp>
        <p:nvSpPr>
          <p:cNvPr id="11" name="Rechteck 10"/>
          <p:cNvSpPr/>
          <p:nvPr/>
        </p:nvSpPr>
        <p:spPr>
          <a:xfrm>
            <a:off x="2643174" y="4643446"/>
            <a:ext cx="607224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Niederschrift ist von dem oder der </a:t>
            </a:r>
            <a:r>
              <a:rPr lang="de-DE" sz="1400" b="1" dirty="0" smtClean="0"/>
              <a:t>Vorsitzenden</a:t>
            </a:r>
            <a:r>
              <a:rPr lang="de-DE" sz="1400" dirty="0" smtClean="0"/>
              <a:t> der MAV </a:t>
            </a:r>
          </a:p>
          <a:p>
            <a:r>
              <a:rPr lang="de-DE" sz="1400" dirty="0" smtClean="0"/>
              <a:t>oder des Ausschusses </a:t>
            </a:r>
            <a:r>
              <a:rPr lang="de-DE" sz="1600" b="1" dirty="0" smtClean="0">
                <a:solidFill>
                  <a:srgbClr val="C00000"/>
                </a:solidFill>
              </a:rPr>
              <a:t>und </a:t>
            </a:r>
            <a:r>
              <a:rPr lang="de-DE" sz="1400" b="1" dirty="0" smtClean="0">
                <a:solidFill>
                  <a:srgbClr val="C00000"/>
                </a:solidFill>
              </a:rPr>
              <a:t>einem weiteren </a:t>
            </a:r>
            <a:r>
              <a:rPr lang="de-DE" sz="1400" b="1" dirty="0" smtClean="0"/>
              <a:t>Mitglied </a:t>
            </a:r>
            <a:r>
              <a:rPr lang="de-DE" sz="1400" dirty="0" smtClean="0"/>
              <a:t>der  MAV zu unterzeichnen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2643174" y="5500702"/>
            <a:ext cx="59293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b="1" dirty="0" smtClean="0"/>
              <a:t>Hat die Dienststellenleitung an einer Sitzung der  MAV teilgenommen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so ist ihr ein </a:t>
            </a:r>
            <a:r>
              <a:rPr lang="de-DE" sz="1600" b="1" dirty="0" smtClean="0">
                <a:solidFill>
                  <a:srgbClr val="C00000"/>
                </a:solidFill>
              </a:rPr>
              <a:t>Auszug</a:t>
            </a:r>
            <a:r>
              <a:rPr lang="de-DE" sz="1400" b="1" dirty="0" smtClean="0">
                <a:solidFill>
                  <a:srgbClr val="C00000"/>
                </a:solidFill>
              </a:rPr>
              <a:t> aus der Niederschrift </a:t>
            </a:r>
            <a:r>
              <a:rPr lang="de-DE" sz="1400" dirty="0" smtClean="0"/>
              <a:t>über die Verhandlungspunkte </a:t>
            </a:r>
          </a:p>
          <a:p>
            <a:r>
              <a:rPr lang="de-DE" sz="1400" dirty="0" smtClean="0"/>
              <a:t>zuzuleiten, die im Beisein der Dienststellenleitung verhandelt worden sind.</a:t>
            </a:r>
            <a:endParaRPr lang="de-DE" sz="1400" dirty="0"/>
          </a:p>
        </p:txBody>
      </p:sp>
      <p:grpSp>
        <p:nvGrpSpPr>
          <p:cNvPr id="21" name="Gruppieren 20"/>
          <p:cNvGrpSpPr/>
          <p:nvPr/>
        </p:nvGrpSpPr>
        <p:grpSpPr>
          <a:xfrm>
            <a:off x="3857620" y="428604"/>
            <a:ext cx="5000660" cy="950719"/>
            <a:chOff x="3857620" y="428604"/>
            <a:chExt cx="5000660" cy="950719"/>
          </a:xfrm>
        </p:grpSpPr>
        <p:sp>
          <p:nvSpPr>
            <p:cNvPr id="22" name="Rechteck 21"/>
            <p:cNvSpPr/>
            <p:nvPr/>
          </p:nvSpPr>
          <p:spPr bwMode="auto">
            <a:xfrm>
              <a:off x="3857620" y="785794"/>
              <a:ext cx="500066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4" name="Rechteck 23"/>
            <p:cNvSpPr/>
            <p:nvPr/>
          </p:nvSpPr>
          <p:spPr>
            <a:xfrm>
              <a:off x="4572000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VI. Abschnitt</a:t>
              </a:r>
              <a:endParaRPr lang="de-DE" sz="1400" b="1" dirty="0"/>
            </a:p>
          </p:txBody>
        </p:sp>
        <p:sp>
          <p:nvSpPr>
            <p:cNvPr id="25" name="Rechteck 24"/>
            <p:cNvSpPr/>
            <p:nvPr/>
          </p:nvSpPr>
          <p:spPr>
            <a:xfrm>
              <a:off x="5286380" y="1071546"/>
              <a:ext cx="14982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Geschäftsführung</a:t>
              </a:r>
              <a:endPara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4" name="Rechteck 13"/>
          <p:cNvSpPr/>
          <p:nvPr/>
        </p:nvSpPr>
        <p:spPr>
          <a:xfrm>
            <a:off x="2643174" y="1857364"/>
            <a:ext cx="621510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( 4 ) </a:t>
            </a:r>
            <a:r>
              <a:rPr lang="de-DE" sz="1400" b="1" dirty="0" smtClean="0"/>
              <a:t>Die  MAV  beschließt in </a:t>
            </a:r>
            <a:r>
              <a:rPr lang="de-DE" b="1" dirty="0" smtClean="0">
                <a:solidFill>
                  <a:srgbClr val="C00000"/>
                </a:solidFill>
              </a:rPr>
              <a:t>Abwesenheit</a:t>
            </a:r>
            <a:r>
              <a:rPr lang="de-DE" sz="2000" b="1" dirty="0" smtClean="0">
                <a:solidFill>
                  <a:srgbClr val="C00000"/>
                </a:solidFill>
              </a:rPr>
              <a:t> </a:t>
            </a:r>
            <a:r>
              <a:rPr lang="de-DE" sz="1600" b="1" dirty="0" smtClean="0"/>
              <a:t>der Personen</a:t>
            </a:r>
            <a:r>
              <a:rPr lang="de-DE" sz="1400" b="1" dirty="0" smtClean="0"/>
              <a:t>, die nach § 25 </a:t>
            </a:r>
          </a:p>
          <a:p>
            <a:r>
              <a:rPr lang="de-DE" sz="1400" b="1" dirty="0" smtClean="0"/>
              <a:t>an der Sitzung teilgenommen haben.  </a:t>
            </a:r>
            <a:r>
              <a:rPr lang="de-DE" sz="1200" b="1" i="1" dirty="0" smtClean="0">
                <a:solidFill>
                  <a:srgbClr val="C00000"/>
                </a:solidFill>
              </a:rPr>
              <a:t>(Geschäftsleitung)</a:t>
            </a:r>
            <a:endParaRPr lang="de-DE" sz="1200" b="1" i="1" dirty="0">
              <a:solidFill>
                <a:srgbClr val="C00000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2428860" y="1643050"/>
            <a:ext cx="26432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§ 26  Beschlussfassung</a:t>
            </a:r>
            <a:endParaRPr lang="de-DE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8" name="Picture 2" descr="C:\Users\Gisbert\Desktop\Homepage und Infodienst\freie Bilder_pixabay\3d Männchen\playmobil-451203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500174"/>
            <a:ext cx="1311097" cy="928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285984" y="485776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1928794" y="392906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285984" y="578645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285984" y="392906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785786" y="2571744"/>
            <a:ext cx="12866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1" dirty="0" smtClean="0">
                <a:solidFill>
                  <a:srgbClr val="C00000"/>
                </a:solidFill>
              </a:rPr>
              <a:t>Kein Beschluss </a:t>
            </a:r>
          </a:p>
          <a:p>
            <a:pPr algn="ctr"/>
            <a:r>
              <a:rPr lang="de-DE" sz="1200" b="1" dirty="0" smtClean="0">
                <a:solidFill>
                  <a:srgbClr val="C00000"/>
                </a:solidFill>
              </a:rPr>
              <a:t>im Beisein der </a:t>
            </a:r>
          </a:p>
          <a:p>
            <a:pPr algn="ctr"/>
            <a:r>
              <a:rPr lang="de-DE" sz="1200" b="1" dirty="0" smtClean="0">
                <a:solidFill>
                  <a:srgbClr val="C00000"/>
                </a:solidFill>
              </a:rPr>
              <a:t>Geschäftsleitung </a:t>
            </a:r>
            <a:endParaRPr lang="de-DE" sz="1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7215206" y="1214422"/>
            <a:ext cx="1357322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4" name="Rechteck 23"/>
          <p:cNvSpPr/>
          <p:nvPr/>
        </p:nvSpPr>
        <p:spPr bwMode="auto">
          <a:xfrm>
            <a:off x="0" y="0"/>
            <a:ext cx="492919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grpSp>
        <p:nvGrpSpPr>
          <p:cNvPr id="2" name="Gruppieren 25"/>
          <p:cNvGrpSpPr/>
          <p:nvPr/>
        </p:nvGrpSpPr>
        <p:grpSpPr>
          <a:xfrm>
            <a:off x="2357422" y="428604"/>
            <a:ext cx="4714908" cy="6215106"/>
            <a:chOff x="571472" y="428604"/>
            <a:chExt cx="4572032" cy="6143668"/>
          </a:xfr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1746" name="Rectangle 80"/>
            <p:cNvSpPr>
              <a:spLocks noChangeArrowheads="1"/>
            </p:cNvSpPr>
            <p:nvPr/>
          </p:nvSpPr>
          <p:spPr bwMode="auto">
            <a:xfrm>
              <a:off x="571472" y="428604"/>
              <a:ext cx="4572032" cy="614366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de-DE" sz="1000">
                <a:latin typeface="Tahoma" pitchFamily="34" charset="0"/>
              </a:endParaRPr>
            </a:p>
          </p:txBody>
        </p:sp>
        <p:pic>
          <p:nvPicPr>
            <p:cNvPr id="31747" name="Picture 4" descr="00 Tagesordnung Muster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2910" y="642918"/>
              <a:ext cx="4359005" cy="555309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88" name="Picture 1" descr="C:\Users\Gisbert\Desktop\Seminare in Aprath 2016\Bilder ua für Seminare\freie Bilder_pixabay\3d Männchen\question-mark-1019820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5500702"/>
            <a:ext cx="1143008" cy="1143008"/>
          </a:xfrm>
          <a:prstGeom prst="rect">
            <a:avLst/>
          </a:prstGeom>
          <a:noFill/>
        </p:spPr>
      </p:pic>
      <p:sp>
        <p:nvSpPr>
          <p:cNvPr id="87" name="Rechteck 3"/>
          <p:cNvSpPr>
            <a:spLocks noChangeArrowheads="1"/>
          </p:cNvSpPr>
          <p:nvPr/>
        </p:nvSpPr>
        <p:spPr bwMode="auto">
          <a:xfrm>
            <a:off x="7143768" y="1071546"/>
            <a:ext cx="178595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keine MAV-</a:t>
            </a:r>
            <a:r>
              <a:rPr lang="en-US" sz="1200" b="1" dirty="0" err="1" smtClean="0">
                <a:solidFill>
                  <a:srgbClr val="C00000"/>
                </a:solidFill>
                <a:latin typeface="Calibri" pitchFamily="34" charset="0"/>
              </a:rPr>
              <a:t>Sitzung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</a:p>
          <a:p>
            <a:pPr eaLnBrk="0" hangingPunct="0"/>
            <a:r>
              <a:rPr lang="en-US" sz="1400" b="1" dirty="0" smtClean="0">
                <a:latin typeface="Calibri" pitchFamily="34" charset="0"/>
              </a:rPr>
              <a:t>  </a:t>
            </a:r>
            <a:r>
              <a:rPr lang="en-US" sz="1400" b="1" dirty="0" err="1" smtClean="0">
                <a:latin typeface="Calibri" pitchFamily="34" charset="0"/>
              </a:rPr>
              <a:t>ohne</a:t>
            </a:r>
            <a:r>
              <a:rPr lang="en-US" sz="14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latin typeface="Calibri" pitchFamily="34" charset="0"/>
              </a:rPr>
              <a:t>Tagesordnung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89" name="Rechteck 1"/>
          <p:cNvSpPr>
            <a:spLocks noChangeArrowheads="1"/>
          </p:cNvSpPr>
          <p:nvPr/>
        </p:nvSpPr>
        <p:spPr bwMode="auto">
          <a:xfrm>
            <a:off x="4714876" y="6000768"/>
            <a:ext cx="2740064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de-DE" b="1" dirty="0" smtClean="0">
                <a:solidFill>
                  <a:srgbClr val="C00000"/>
                </a:solidFill>
                <a:latin typeface="Arial Black" pitchFamily="34" charset="0"/>
              </a:rPr>
              <a:t>…noch Fragen</a:t>
            </a:r>
            <a:endParaRPr lang="de-DE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91" name="Rechteck 90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2" name="Picture 2" descr="C:\Users\Gisbert\Desktop\Homepage und Infodienst\freie Bilder_pixabay\3d Männchen\playmobil-451203_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928670"/>
            <a:ext cx="1512804" cy="107157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3" name="Rechteck 3"/>
          <p:cNvSpPr>
            <a:spLocks noChangeArrowheads="1"/>
          </p:cNvSpPr>
          <p:nvPr/>
        </p:nvSpPr>
        <p:spPr bwMode="auto">
          <a:xfrm>
            <a:off x="571472" y="3714752"/>
            <a:ext cx="17145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400" b="1" dirty="0" err="1" smtClean="0">
                <a:latin typeface="Calibri" pitchFamily="34" charset="0"/>
              </a:rPr>
              <a:t>mit</a:t>
            </a:r>
            <a:r>
              <a:rPr lang="en-US" sz="1400" b="1" dirty="0" smtClean="0">
                <a:latin typeface="Calibri" pitchFamily="34" charset="0"/>
              </a:rPr>
              <a:t> </a:t>
            </a:r>
            <a:r>
              <a:rPr lang="en-US" sz="1400" b="1" dirty="0" err="1" smtClean="0">
                <a:latin typeface="Calibri" pitchFamily="34" charset="0"/>
              </a:rPr>
              <a:t>Angabe</a:t>
            </a:r>
            <a:r>
              <a:rPr lang="en-US" sz="1400" b="1" dirty="0" smtClean="0">
                <a:latin typeface="Calibri" pitchFamily="34" charset="0"/>
              </a:rPr>
              <a:t> </a:t>
            </a:r>
            <a:r>
              <a:rPr lang="en-US" sz="1400" b="1" dirty="0" err="1" smtClean="0">
                <a:latin typeface="Calibri" pitchFamily="34" charset="0"/>
              </a:rPr>
              <a:t>zu</a:t>
            </a:r>
            <a:r>
              <a:rPr lang="en-US" sz="1400" b="1" dirty="0" smtClean="0">
                <a:latin typeface="Calibri" pitchFamily="34" charset="0"/>
              </a:rPr>
              <a:t> </a:t>
            </a:r>
          </a:p>
          <a:p>
            <a:pPr algn="ctr" eaLnBrk="0" hangingPunct="0"/>
            <a:r>
              <a:rPr lang="en-US" b="1" dirty="0" smtClean="0">
                <a:solidFill>
                  <a:srgbClr val="C00000"/>
                </a:solidFill>
                <a:latin typeface="Calibri" pitchFamily="34" charset="0"/>
              </a:rPr>
              <a:t>Ort und </a:t>
            </a:r>
            <a:r>
              <a:rPr lang="en-US" b="1" dirty="0" err="1" smtClean="0">
                <a:solidFill>
                  <a:srgbClr val="C00000"/>
                </a:solidFill>
                <a:latin typeface="Calibri" pitchFamily="34" charset="0"/>
              </a:rPr>
              <a:t>Zeit</a:t>
            </a:r>
            <a:r>
              <a:rPr lang="en-US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endParaRPr lang="en-US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4" name="Rechteck 3"/>
          <p:cNvSpPr>
            <a:spLocks noChangeArrowheads="1"/>
          </p:cNvSpPr>
          <p:nvPr/>
        </p:nvSpPr>
        <p:spPr bwMode="auto">
          <a:xfrm>
            <a:off x="571472" y="2786058"/>
            <a:ext cx="1714512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400" b="1" dirty="0" err="1" smtClean="0">
                <a:latin typeface="Calibri" pitchFamily="34" charset="0"/>
              </a:rPr>
              <a:t>alle</a:t>
            </a:r>
            <a:r>
              <a:rPr lang="en-US" sz="1400" b="1" dirty="0" smtClean="0">
                <a:latin typeface="Calibri" pitchFamily="34" charset="0"/>
              </a:rPr>
              <a:t> </a:t>
            </a:r>
            <a:r>
              <a:rPr lang="en-US" sz="1400" b="1" dirty="0" err="1" smtClean="0">
                <a:latin typeface="Calibri" pitchFamily="34" charset="0"/>
              </a:rPr>
              <a:t>Mitglieder</a:t>
            </a:r>
            <a:r>
              <a:rPr lang="en-US" sz="1400" b="1" dirty="0" smtClean="0">
                <a:latin typeface="Calibri" pitchFamily="34" charset="0"/>
              </a:rPr>
              <a:t> </a:t>
            </a:r>
          </a:p>
          <a:p>
            <a:pPr algn="ctr" eaLnBrk="0" hangingPunct="0"/>
            <a:r>
              <a:rPr lang="en-US" sz="1400" b="1" dirty="0" err="1" smtClean="0">
                <a:latin typeface="Calibri" pitchFamily="34" charset="0"/>
              </a:rPr>
              <a:t>sind</a:t>
            </a:r>
            <a:r>
              <a:rPr lang="en-US" sz="1400" b="1" dirty="0" smtClean="0">
                <a:latin typeface="Calibri" pitchFamily="34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Calibri" pitchFamily="34" charset="0"/>
              </a:rPr>
              <a:t>rechtzeitig</a:t>
            </a:r>
            <a:r>
              <a:rPr lang="en-US" b="1" dirty="0" smtClean="0">
                <a:latin typeface="Calibri" pitchFamily="34" charset="0"/>
              </a:rPr>
              <a:t> </a:t>
            </a:r>
            <a:r>
              <a:rPr lang="en-US" sz="1400" b="1" dirty="0" err="1" smtClean="0">
                <a:latin typeface="Calibri" pitchFamily="34" charset="0"/>
              </a:rPr>
              <a:t>einzuladen</a:t>
            </a:r>
            <a:r>
              <a:rPr lang="en-US" sz="1400" b="1" dirty="0" smtClean="0">
                <a:latin typeface="Calibri" pitchFamily="34" charset="0"/>
              </a:rPr>
              <a:t> 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95" name="Rechteck 3"/>
          <p:cNvSpPr>
            <a:spLocks noChangeArrowheads="1"/>
          </p:cNvSpPr>
          <p:nvPr/>
        </p:nvSpPr>
        <p:spPr bwMode="auto">
          <a:xfrm>
            <a:off x="7286644" y="2000240"/>
            <a:ext cx="128588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0" hangingPunct="0"/>
            <a:r>
              <a:rPr lang="en-US" sz="1200" b="1" dirty="0" err="1" smtClean="0">
                <a:latin typeface="Calibri" pitchFamily="34" charset="0"/>
              </a:rPr>
              <a:t>Personal</a:t>
            </a:r>
            <a:r>
              <a:rPr lang="en-US" sz="1200" b="1" dirty="0" err="1" smtClean="0">
                <a:solidFill>
                  <a:srgbClr val="C00000"/>
                </a:solidFill>
                <a:latin typeface="Calibri" pitchFamily="34" charset="0"/>
              </a:rPr>
              <a:t>sachen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96" name="Rechteck 3"/>
          <p:cNvSpPr>
            <a:spLocks noChangeArrowheads="1"/>
          </p:cNvSpPr>
          <p:nvPr/>
        </p:nvSpPr>
        <p:spPr bwMode="auto">
          <a:xfrm>
            <a:off x="7286644" y="2357430"/>
            <a:ext cx="1285884" cy="2462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0" hangingPunct="0"/>
            <a:r>
              <a:rPr lang="en-US" sz="1000" b="1" dirty="0" err="1" smtClean="0">
                <a:solidFill>
                  <a:srgbClr val="C00000"/>
                </a:solidFill>
                <a:latin typeface="Calibri" pitchFamily="34" charset="0"/>
              </a:rPr>
              <a:t>Unfall</a:t>
            </a:r>
            <a:r>
              <a:rPr lang="en-US" sz="1000" b="1" dirty="0" err="1" smtClean="0">
                <a:latin typeface="Calibri" pitchFamily="34" charset="0"/>
              </a:rPr>
              <a:t>meldungen</a:t>
            </a:r>
            <a:r>
              <a:rPr lang="en-US" sz="1000" b="1" dirty="0" smtClean="0">
                <a:latin typeface="Calibri" pitchFamily="34" charset="0"/>
              </a:rPr>
              <a:t> </a:t>
            </a:r>
            <a:endParaRPr lang="en-US" sz="1000" dirty="0">
              <a:latin typeface="Calibri" pitchFamily="34" charset="0"/>
            </a:endParaRPr>
          </a:p>
        </p:txBody>
      </p:sp>
      <p:sp>
        <p:nvSpPr>
          <p:cNvPr id="97" name="Rechteck 3"/>
          <p:cNvSpPr>
            <a:spLocks noChangeArrowheads="1"/>
          </p:cNvSpPr>
          <p:nvPr/>
        </p:nvSpPr>
        <p:spPr bwMode="auto">
          <a:xfrm>
            <a:off x="7286644" y="3286124"/>
            <a:ext cx="128588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0" hangingPunct="0"/>
            <a:r>
              <a:rPr lang="en-US" sz="1000" b="1" dirty="0" smtClean="0">
                <a:solidFill>
                  <a:srgbClr val="C00000"/>
                </a:solidFill>
                <a:latin typeface="Calibri" pitchFamily="34" charset="0"/>
              </a:rPr>
              <a:t>MAV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200" b="1" dirty="0" err="1" smtClean="0">
                <a:latin typeface="Calibri" pitchFamily="34" charset="0"/>
              </a:rPr>
              <a:t>Anträge</a:t>
            </a:r>
            <a:endParaRPr lang="en-US" sz="1000" dirty="0">
              <a:latin typeface="Calibri" pitchFamily="34" charset="0"/>
            </a:endParaRPr>
          </a:p>
        </p:txBody>
      </p:sp>
      <p:sp>
        <p:nvSpPr>
          <p:cNvPr id="98" name="Rechteck 3"/>
          <p:cNvSpPr>
            <a:spLocks noChangeArrowheads="1"/>
          </p:cNvSpPr>
          <p:nvPr/>
        </p:nvSpPr>
        <p:spPr bwMode="auto">
          <a:xfrm>
            <a:off x="7286644" y="2714620"/>
            <a:ext cx="1285884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0" hangingPunct="0"/>
            <a:r>
              <a:rPr lang="en-US" sz="1200" b="1" dirty="0" err="1" smtClean="0">
                <a:latin typeface="Calibri" pitchFamily="34" charset="0"/>
              </a:rPr>
              <a:t>Berichte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000" b="1" dirty="0" err="1" smtClean="0">
                <a:solidFill>
                  <a:srgbClr val="C00000"/>
                </a:solidFill>
                <a:latin typeface="Calibri" pitchFamily="34" charset="0"/>
              </a:rPr>
              <a:t>aus</a:t>
            </a:r>
            <a:r>
              <a:rPr lang="en-US" sz="1000" b="1" dirty="0" smtClean="0">
                <a:solidFill>
                  <a:srgbClr val="C00000"/>
                </a:solidFill>
                <a:latin typeface="Calibri" pitchFamily="34" charset="0"/>
              </a:rPr>
              <a:t> den </a:t>
            </a:r>
            <a:r>
              <a:rPr lang="en-US" sz="1000" b="1" dirty="0" err="1" smtClean="0">
                <a:solidFill>
                  <a:srgbClr val="C00000"/>
                </a:solidFill>
                <a:latin typeface="Calibri" pitchFamily="34" charset="0"/>
              </a:rPr>
              <a:t>Arbeitsbereichen</a:t>
            </a:r>
            <a:r>
              <a:rPr lang="en-US" sz="1000" b="1" dirty="0" smtClean="0">
                <a:solidFill>
                  <a:srgbClr val="C00000"/>
                </a:solidFill>
                <a:latin typeface="Calibri" pitchFamily="34" charset="0"/>
              </a:rPr>
              <a:t>  </a:t>
            </a:r>
            <a:endParaRPr lang="en-US" sz="1000" dirty="0">
              <a:latin typeface="Calibri" pitchFamily="34" charset="0"/>
            </a:endParaRPr>
          </a:p>
        </p:txBody>
      </p:sp>
      <p:sp>
        <p:nvSpPr>
          <p:cNvPr id="99" name="Rechteck 3"/>
          <p:cNvSpPr>
            <a:spLocks noChangeArrowheads="1"/>
          </p:cNvSpPr>
          <p:nvPr/>
        </p:nvSpPr>
        <p:spPr bwMode="auto">
          <a:xfrm>
            <a:off x="7286644" y="1643050"/>
            <a:ext cx="128588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0" hangingPunct="0"/>
            <a:r>
              <a:rPr lang="en-US" sz="1200" b="1" dirty="0" err="1" smtClean="0">
                <a:solidFill>
                  <a:srgbClr val="C00000"/>
                </a:solidFill>
                <a:latin typeface="Calibri" pitchFamily="34" charset="0"/>
              </a:rPr>
              <a:t>Protokoll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100" name="Rechteck 3"/>
          <p:cNvSpPr>
            <a:spLocks noChangeArrowheads="1"/>
          </p:cNvSpPr>
          <p:nvPr/>
        </p:nvSpPr>
        <p:spPr bwMode="auto">
          <a:xfrm>
            <a:off x="7286644" y="3714752"/>
            <a:ext cx="1285884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0" hangingPunct="0"/>
            <a:r>
              <a:rPr lang="en-US" sz="1200" b="1" dirty="0" err="1" smtClean="0">
                <a:latin typeface="Calibri" pitchFamily="34" charset="0"/>
              </a:rPr>
              <a:t>Infos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000" b="1" dirty="0" err="1" smtClean="0">
                <a:solidFill>
                  <a:srgbClr val="C00000"/>
                </a:solidFill>
                <a:latin typeface="Calibri" pitchFamily="34" charset="0"/>
              </a:rPr>
              <a:t>der</a:t>
            </a:r>
            <a:r>
              <a:rPr lang="en-US" sz="10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</a:p>
          <a:p>
            <a:pPr eaLnBrk="0" hangingPunct="0"/>
            <a:r>
              <a:rPr lang="en-US" sz="1000" b="1" dirty="0" err="1" smtClean="0">
                <a:solidFill>
                  <a:srgbClr val="C00000"/>
                </a:solidFill>
                <a:latin typeface="Calibri" pitchFamily="34" charset="0"/>
              </a:rPr>
              <a:t>Geschäftsleitung</a:t>
            </a:r>
            <a:r>
              <a:rPr lang="en-US" sz="10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endParaRPr lang="en-US" sz="1000" dirty="0">
              <a:latin typeface="Calibri" pitchFamily="34" charset="0"/>
            </a:endParaRPr>
          </a:p>
        </p:txBody>
      </p:sp>
      <p:sp>
        <p:nvSpPr>
          <p:cNvPr id="101" name="Rechteck 3"/>
          <p:cNvSpPr>
            <a:spLocks noChangeArrowheads="1"/>
          </p:cNvSpPr>
          <p:nvPr/>
        </p:nvSpPr>
        <p:spPr bwMode="auto">
          <a:xfrm>
            <a:off x="7286644" y="4286256"/>
            <a:ext cx="128588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0" hangingPunct="0"/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MAV</a:t>
            </a:r>
            <a:r>
              <a:rPr lang="en-US" sz="10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000" b="1" dirty="0" err="1" smtClean="0">
                <a:latin typeface="Calibri" pitchFamily="34" charset="0"/>
              </a:rPr>
              <a:t>Termine</a:t>
            </a:r>
            <a:r>
              <a:rPr lang="en-US" sz="1000" b="1" dirty="0" smtClean="0">
                <a:latin typeface="Calibri" pitchFamily="34" charset="0"/>
              </a:rPr>
              <a:t> </a:t>
            </a:r>
            <a:endParaRPr lang="en-US" sz="1000" dirty="0">
              <a:latin typeface="Calibri" pitchFamily="34" charset="0"/>
            </a:endParaRPr>
          </a:p>
        </p:txBody>
      </p:sp>
      <p:sp>
        <p:nvSpPr>
          <p:cNvPr id="102" name="Rechteck 3"/>
          <p:cNvSpPr>
            <a:spLocks noChangeArrowheads="1"/>
          </p:cNvSpPr>
          <p:nvPr/>
        </p:nvSpPr>
        <p:spPr bwMode="auto">
          <a:xfrm>
            <a:off x="7286644" y="4643446"/>
            <a:ext cx="128588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0" hangingPunct="0"/>
            <a:r>
              <a:rPr lang="en-US" sz="1000" b="1" dirty="0" err="1" smtClean="0">
                <a:solidFill>
                  <a:srgbClr val="C00000"/>
                </a:solidFill>
                <a:latin typeface="Calibri" pitchFamily="34" charset="0"/>
              </a:rPr>
              <a:t>verschiedene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200" b="1" dirty="0" err="1" smtClean="0">
                <a:latin typeface="Calibri" pitchFamily="34" charset="0"/>
              </a:rPr>
              <a:t>Infos</a:t>
            </a:r>
            <a:r>
              <a:rPr lang="en-US" sz="1200" b="1" dirty="0" smtClean="0">
                <a:latin typeface="Calibri" pitchFamily="34" charset="0"/>
              </a:rPr>
              <a:t> 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103" name="Rechteck 3"/>
          <p:cNvSpPr>
            <a:spLocks noChangeArrowheads="1"/>
          </p:cNvSpPr>
          <p:nvPr/>
        </p:nvSpPr>
        <p:spPr bwMode="auto">
          <a:xfrm>
            <a:off x="7286644" y="5000636"/>
            <a:ext cx="128588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0" hangingPunct="0"/>
            <a:r>
              <a:rPr lang="en-US" sz="1000" b="1" dirty="0" err="1" smtClean="0">
                <a:solidFill>
                  <a:srgbClr val="C00000"/>
                </a:solidFill>
                <a:latin typeface="Calibri" pitchFamily="34" charset="0"/>
              </a:rPr>
              <a:t>nächste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000" b="1" dirty="0" err="1" smtClean="0">
                <a:latin typeface="Calibri" pitchFamily="34" charset="0"/>
              </a:rPr>
              <a:t>Sitzung</a:t>
            </a:r>
            <a:r>
              <a:rPr lang="en-US" sz="1000" b="1" dirty="0" smtClean="0">
                <a:latin typeface="Calibri" pitchFamily="34" charset="0"/>
              </a:rPr>
              <a:t> </a:t>
            </a:r>
            <a:endParaRPr lang="en-US" sz="1000" dirty="0">
              <a:latin typeface="Calibri" pitchFamily="34" charset="0"/>
            </a:endParaRPr>
          </a:p>
        </p:txBody>
      </p:sp>
      <p:sp>
        <p:nvSpPr>
          <p:cNvPr id="22" name="Rechteck 3"/>
          <p:cNvSpPr>
            <a:spLocks noChangeArrowheads="1"/>
          </p:cNvSpPr>
          <p:nvPr/>
        </p:nvSpPr>
        <p:spPr bwMode="auto">
          <a:xfrm>
            <a:off x="571472" y="4286256"/>
            <a:ext cx="17145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400" b="1" dirty="0" smtClean="0">
                <a:latin typeface="Calibri" pitchFamily="34" charset="0"/>
              </a:rPr>
              <a:t>und </a:t>
            </a:r>
          </a:p>
          <a:p>
            <a:pPr algn="ctr" eaLnBrk="0" hangingPunct="0"/>
            <a:r>
              <a:rPr lang="en-US" b="1" dirty="0" err="1" smtClean="0">
                <a:solidFill>
                  <a:srgbClr val="C00000"/>
                </a:solidFill>
                <a:latin typeface="Calibri" pitchFamily="34" charset="0"/>
              </a:rPr>
              <a:t>Tagesordnung</a:t>
            </a:r>
            <a:endParaRPr lang="en-US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3" name="Rechteck 3"/>
          <p:cNvSpPr>
            <a:spLocks noChangeArrowheads="1"/>
          </p:cNvSpPr>
          <p:nvPr/>
        </p:nvSpPr>
        <p:spPr bwMode="auto">
          <a:xfrm>
            <a:off x="571472" y="2285992"/>
            <a:ext cx="17145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en-US" b="1" dirty="0" smtClean="0"/>
              <a:t>MAV-</a:t>
            </a:r>
            <a:r>
              <a:rPr lang="en-US" b="1" dirty="0" err="1" smtClean="0"/>
              <a:t>Sitzung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7215206" y="1214422"/>
            <a:ext cx="1357322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4" name="Rechteck 23"/>
          <p:cNvSpPr/>
          <p:nvPr/>
        </p:nvSpPr>
        <p:spPr bwMode="auto">
          <a:xfrm>
            <a:off x="0" y="0"/>
            <a:ext cx="492919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grpSp>
        <p:nvGrpSpPr>
          <p:cNvPr id="2" name="Gruppieren 25"/>
          <p:cNvGrpSpPr/>
          <p:nvPr/>
        </p:nvGrpSpPr>
        <p:grpSpPr>
          <a:xfrm>
            <a:off x="714348" y="1250041"/>
            <a:ext cx="6881988" cy="4996948"/>
            <a:chOff x="571472" y="428604"/>
            <a:chExt cx="4572032" cy="3248376"/>
          </a:xfr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1746" name="Rectangle 80"/>
            <p:cNvSpPr>
              <a:spLocks noChangeArrowheads="1"/>
            </p:cNvSpPr>
            <p:nvPr/>
          </p:nvSpPr>
          <p:spPr bwMode="auto">
            <a:xfrm>
              <a:off x="571472" y="428604"/>
              <a:ext cx="4572032" cy="324837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de-DE" sz="1000">
                <a:latin typeface="Tahoma" pitchFamily="34" charset="0"/>
              </a:endParaRPr>
            </a:p>
          </p:txBody>
        </p:sp>
        <p:pic>
          <p:nvPicPr>
            <p:cNvPr id="31747" name="Picture 4" descr="00 Tagesordnung Muster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b="47649"/>
            <a:stretch/>
          </p:blipFill>
          <p:spPr bwMode="auto">
            <a:xfrm>
              <a:off x="642909" y="642918"/>
              <a:ext cx="4359005" cy="290706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7" name="Rechteck 3"/>
          <p:cNvSpPr>
            <a:spLocks noChangeArrowheads="1"/>
          </p:cNvSpPr>
          <p:nvPr/>
        </p:nvSpPr>
        <p:spPr bwMode="auto">
          <a:xfrm>
            <a:off x="5317992" y="626404"/>
            <a:ext cx="178595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keine MAV-</a:t>
            </a:r>
            <a:r>
              <a:rPr lang="en-US" sz="1200" b="1" dirty="0" err="1" smtClean="0">
                <a:solidFill>
                  <a:srgbClr val="C00000"/>
                </a:solidFill>
                <a:latin typeface="Calibri" pitchFamily="34" charset="0"/>
              </a:rPr>
              <a:t>Sitzung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</a:p>
          <a:p>
            <a:pPr algn="r" eaLnBrk="0" hangingPunct="0"/>
            <a:r>
              <a:rPr lang="en-US" sz="1400" b="1" dirty="0" smtClean="0">
                <a:latin typeface="Calibri" pitchFamily="34" charset="0"/>
              </a:rPr>
              <a:t>  </a:t>
            </a:r>
            <a:r>
              <a:rPr lang="en-US" sz="1400" b="1" dirty="0" err="1" smtClean="0">
                <a:latin typeface="Calibri" pitchFamily="34" charset="0"/>
              </a:rPr>
              <a:t>ohne</a:t>
            </a:r>
            <a:r>
              <a:rPr lang="en-US" sz="14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latin typeface="Calibri" pitchFamily="34" charset="0"/>
              </a:rPr>
              <a:t>Tagesordnung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91" name="Rechteck 90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2" name="Picture 2" descr="C:\Users\Gisbert\Desktop\Homepage und Infodienst\freie Bilder_pixabay\3d Männchen\playmobil-451203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366" y="508148"/>
            <a:ext cx="1512804" cy="107157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5" name="Rechteck 3"/>
          <p:cNvSpPr>
            <a:spLocks noChangeArrowheads="1"/>
          </p:cNvSpPr>
          <p:nvPr/>
        </p:nvSpPr>
        <p:spPr bwMode="auto">
          <a:xfrm>
            <a:off x="7398530" y="2708920"/>
            <a:ext cx="1400640" cy="30777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400" b="1" dirty="0" err="1" smtClean="0">
                <a:solidFill>
                  <a:srgbClr val="C00000"/>
                </a:solidFill>
                <a:latin typeface="Calibri" pitchFamily="34" charset="0"/>
              </a:rPr>
              <a:t>Personal</a:t>
            </a:r>
            <a:r>
              <a:rPr lang="en-US" sz="1400" b="1" dirty="0" err="1" smtClean="0">
                <a:latin typeface="Calibri" pitchFamily="34" charset="0"/>
              </a:rPr>
              <a:t>sachen</a:t>
            </a:r>
            <a:r>
              <a:rPr lang="en-US" sz="14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endParaRPr lang="en-US" sz="14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7" name="Rechteck 3"/>
          <p:cNvSpPr>
            <a:spLocks noChangeArrowheads="1"/>
          </p:cNvSpPr>
          <p:nvPr/>
        </p:nvSpPr>
        <p:spPr bwMode="auto">
          <a:xfrm>
            <a:off x="7393116" y="5949280"/>
            <a:ext cx="1400640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000" b="1" dirty="0" err="1" smtClean="0">
                <a:solidFill>
                  <a:srgbClr val="C00000"/>
                </a:solidFill>
                <a:latin typeface="Calibri" pitchFamily="34" charset="0"/>
              </a:rPr>
              <a:t>Präventive</a:t>
            </a:r>
            <a:r>
              <a:rPr lang="en-US" sz="10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000" b="1" dirty="0" err="1" smtClean="0">
                <a:solidFill>
                  <a:srgbClr val="C00000"/>
                </a:solidFill>
                <a:latin typeface="Calibri" pitchFamily="34" charset="0"/>
              </a:rPr>
              <a:t>Initiativen</a:t>
            </a:r>
            <a:r>
              <a:rPr lang="en-US" sz="10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000" b="1" dirty="0" smtClean="0">
                <a:latin typeface="Calibri" pitchFamily="34" charset="0"/>
              </a:rPr>
              <a:t>der MAV</a:t>
            </a:r>
            <a:endParaRPr lang="en-US" sz="1000" dirty="0">
              <a:latin typeface="Calibri" pitchFamily="34" charset="0"/>
            </a:endParaRPr>
          </a:p>
        </p:txBody>
      </p:sp>
      <p:sp>
        <p:nvSpPr>
          <p:cNvPr id="98" name="Rechteck 3"/>
          <p:cNvSpPr>
            <a:spLocks noChangeArrowheads="1"/>
          </p:cNvSpPr>
          <p:nvPr/>
        </p:nvSpPr>
        <p:spPr bwMode="auto">
          <a:xfrm>
            <a:off x="7409358" y="5420172"/>
            <a:ext cx="1389812" cy="41549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100" b="1" dirty="0" err="1">
                <a:solidFill>
                  <a:srgbClr val="C00000"/>
                </a:solidFill>
                <a:latin typeface="Calibri" pitchFamily="34" charset="0"/>
              </a:rPr>
              <a:t>w</a:t>
            </a:r>
            <a:r>
              <a:rPr lang="en-US" sz="1100" b="1" dirty="0" err="1" smtClean="0">
                <a:solidFill>
                  <a:srgbClr val="C00000"/>
                </a:solidFill>
                <a:latin typeface="Calibri" pitchFamily="34" charset="0"/>
              </a:rPr>
              <a:t>er</a:t>
            </a:r>
            <a:r>
              <a:rPr lang="en-US" sz="1100" b="1" dirty="0" smtClean="0">
                <a:solidFill>
                  <a:srgbClr val="C00000"/>
                </a:solidFill>
                <a:latin typeface="Calibri" pitchFamily="34" charset="0"/>
              </a:rPr>
              <a:t> - </a:t>
            </a:r>
            <a:r>
              <a:rPr lang="en-US" sz="1100" b="1" dirty="0" err="1" smtClean="0">
                <a:solidFill>
                  <a:srgbClr val="C00000"/>
                </a:solidFill>
                <a:latin typeface="Calibri" pitchFamily="34" charset="0"/>
              </a:rPr>
              <a:t>wann</a:t>
            </a:r>
            <a:r>
              <a:rPr lang="en-US" sz="11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100" b="1" dirty="0" smtClean="0">
                <a:solidFill>
                  <a:srgbClr val="C00000"/>
                </a:solidFill>
                <a:latin typeface="Calibri" pitchFamily="34" charset="0"/>
              </a:rPr>
              <a:t>– </a:t>
            </a:r>
            <a:r>
              <a:rPr lang="en-US" sz="1100" b="1" dirty="0" err="1" smtClean="0">
                <a:solidFill>
                  <a:srgbClr val="C00000"/>
                </a:solidFill>
                <a:latin typeface="Calibri" pitchFamily="34" charset="0"/>
              </a:rPr>
              <a:t>wo</a:t>
            </a:r>
            <a:endParaRPr lang="en-US" sz="1100" b="1" dirty="0" smtClean="0">
              <a:solidFill>
                <a:srgbClr val="C00000"/>
              </a:solidFill>
              <a:latin typeface="Calibri" pitchFamily="34" charset="0"/>
            </a:endParaRPr>
          </a:p>
          <a:p>
            <a:pPr algn="ctr" eaLnBrk="0" hangingPunct="0"/>
            <a:r>
              <a:rPr lang="en-US" sz="1000" b="1" dirty="0">
                <a:latin typeface="Calibri" pitchFamily="34" charset="0"/>
              </a:rPr>
              <a:t>w</a:t>
            </a:r>
            <a:r>
              <a:rPr lang="en-US" sz="1000" b="1" dirty="0" smtClean="0">
                <a:latin typeface="Calibri" pitchFamily="34" charset="0"/>
              </a:rPr>
              <a:t>as – </a:t>
            </a:r>
            <a:r>
              <a:rPr lang="en-US" sz="1000" b="1" dirty="0" err="1" smtClean="0">
                <a:latin typeface="Calibri" pitchFamily="34" charset="0"/>
              </a:rPr>
              <a:t>womit</a:t>
            </a:r>
            <a:r>
              <a:rPr lang="en-US" sz="1000" b="1" dirty="0" smtClean="0">
                <a:latin typeface="Calibri" pitchFamily="34" charset="0"/>
              </a:rPr>
              <a:t> - </a:t>
            </a:r>
            <a:r>
              <a:rPr lang="en-US" sz="1000" b="1" dirty="0" err="1" smtClean="0">
                <a:latin typeface="Calibri" pitchFamily="34" charset="0"/>
              </a:rPr>
              <a:t>weshalb</a:t>
            </a:r>
            <a:r>
              <a:rPr lang="en-US" sz="1000" b="1" dirty="0" smtClean="0">
                <a:latin typeface="Calibri" pitchFamily="34" charset="0"/>
              </a:rPr>
              <a:t> </a:t>
            </a:r>
            <a:endParaRPr lang="en-US" sz="1000" dirty="0">
              <a:latin typeface="Calibri" pitchFamily="34" charset="0"/>
            </a:endParaRPr>
          </a:p>
        </p:txBody>
      </p:sp>
      <p:sp>
        <p:nvSpPr>
          <p:cNvPr id="26" name="Rechteck 3"/>
          <p:cNvSpPr>
            <a:spLocks noChangeArrowheads="1"/>
          </p:cNvSpPr>
          <p:nvPr/>
        </p:nvSpPr>
        <p:spPr bwMode="auto">
          <a:xfrm>
            <a:off x="7411849" y="3068960"/>
            <a:ext cx="1400640" cy="27699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200" b="1" dirty="0" err="1">
                <a:solidFill>
                  <a:srgbClr val="C00000"/>
                </a:solidFill>
                <a:latin typeface="Calibri" pitchFamily="34" charset="0"/>
              </a:rPr>
              <a:t>w</a:t>
            </a:r>
            <a:r>
              <a:rPr lang="en-US" sz="1200" b="1" dirty="0" err="1" smtClean="0">
                <a:solidFill>
                  <a:srgbClr val="C00000"/>
                </a:solidFill>
                <a:latin typeface="Calibri" pitchFamily="34" charset="0"/>
              </a:rPr>
              <a:t>er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- was - </a:t>
            </a:r>
            <a:r>
              <a:rPr lang="en-US" sz="1200" b="1" dirty="0" err="1" smtClean="0">
                <a:solidFill>
                  <a:srgbClr val="C00000"/>
                </a:solidFill>
                <a:latin typeface="Calibri" pitchFamily="34" charset="0"/>
              </a:rPr>
              <a:t>wo</a:t>
            </a:r>
            <a:endParaRPr lang="en-US" sz="12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7" name="Rechteck 3"/>
          <p:cNvSpPr>
            <a:spLocks noChangeArrowheads="1"/>
          </p:cNvSpPr>
          <p:nvPr/>
        </p:nvSpPr>
        <p:spPr bwMode="auto">
          <a:xfrm>
            <a:off x="7404189" y="3580612"/>
            <a:ext cx="1400640" cy="24622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000" b="1" dirty="0" err="1" smtClean="0">
                <a:latin typeface="Calibri" pitchFamily="34" charset="0"/>
              </a:rPr>
              <a:t>Eingruppierung</a:t>
            </a:r>
            <a:endParaRPr lang="en-US" sz="1000" dirty="0">
              <a:latin typeface="Calibri" pitchFamily="34" charset="0"/>
            </a:endParaRPr>
          </a:p>
        </p:txBody>
      </p:sp>
      <p:sp>
        <p:nvSpPr>
          <p:cNvPr id="28" name="Rechteck 3"/>
          <p:cNvSpPr>
            <a:spLocks noChangeArrowheads="1"/>
          </p:cNvSpPr>
          <p:nvPr/>
        </p:nvSpPr>
        <p:spPr bwMode="auto">
          <a:xfrm>
            <a:off x="7419509" y="3900584"/>
            <a:ext cx="1385320" cy="24622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000" b="1" dirty="0" err="1" smtClean="0">
                <a:latin typeface="Calibri" pitchFamily="34" charset="0"/>
              </a:rPr>
              <a:t>Stundenumfang</a:t>
            </a:r>
            <a:endParaRPr lang="en-US" sz="1000" dirty="0">
              <a:latin typeface="Calibri" pitchFamily="34" charset="0"/>
            </a:endParaRPr>
          </a:p>
        </p:txBody>
      </p:sp>
      <p:sp>
        <p:nvSpPr>
          <p:cNvPr id="29" name="Rechteck 3"/>
          <p:cNvSpPr>
            <a:spLocks noChangeArrowheads="1"/>
          </p:cNvSpPr>
          <p:nvPr/>
        </p:nvSpPr>
        <p:spPr bwMode="auto">
          <a:xfrm>
            <a:off x="7411849" y="4214920"/>
            <a:ext cx="1400640" cy="24622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000" b="1" dirty="0" err="1" smtClean="0">
                <a:latin typeface="Calibri" pitchFamily="34" charset="0"/>
              </a:rPr>
              <a:t>Dauer</a:t>
            </a:r>
            <a:r>
              <a:rPr lang="en-US" sz="1000" b="1" dirty="0" smtClean="0">
                <a:latin typeface="Calibri" pitchFamily="34" charset="0"/>
              </a:rPr>
              <a:t> und </a:t>
            </a:r>
            <a:r>
              <a:rPr lang="en-US" sz="1000" b="1" dirty="0" err="1" smtClean="0">
                <a:latin typeface="Calibri" pitchFamily="34" charset="0"/>
              </a:rPr>
              <a:t>Grund</a:t>
            </a:r>
            <a:endParaRPr lang="en-US" sz="1000" dirty="0">
              <a:latin typeface="Calibri" pitchFamily="34" charset="0"/>
            </a:endParaRPr>
          </a:p>
        </p:txBody>
      </p:sp>
      <p:sp>
        <p:nvSpPr>
          <p:cNvPr id="30" name="Rechteck 3"/>
          <p:cNvSpPr>
            <a:spLocks noChangeArrowheads="1"/>
          </p:cNvSpPr>
          <p:nvPr/>
        </p:nvSpPr>
        <p:spPr bwMode="auto">
          <a:xfrm>
            <a:off x="7393116" y="4941168"/>
            <a:ext cx="1400640" cy="30777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400" b="1" dirty="0" err="1" smtClean="0">
                <a:latin typeface="Calibri" pitchFamily="34" charset="0"/>
              </a:rPr>
              <a:t>Arbeits</a:t>
            </a:r>
            <a:r>
              <a:rPr lang="en-US" sz="1400" b="1" dirty="0" err="1" smtClean="0">
                <a:solidFill>
                  <a:srgbClr val="C00000"/>
                </a:solidFill>
                <a:latin typeface="Calibri" pitchFamily="34" charset="0"/>
              </a:rPr>
              <a:t>unfälle</a:t>
            </a:r>
            <a:r>
              <a:rPr lang="en-US" sz="14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endParaRPr lang="en-US" sz="1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060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7" grpId="0" animBg="1"/>
      <p:bldP spid="98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7215206" y="1214422"/>
            <a:ext cx="1357322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4" name="Rechteck 23"/>
          <p:cNvSpPr/>
          <p:nvPr/>
        </p:nvSpPr>
        <p:spPr bwMode="auto">
          <a:xfrm>
            <a:off x="0" y="0"/>
            <a:ext cx="492919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87" name="Rechteck 3"/>
          <p:cNvSpPr>
            <a:spLocks noChangeArrowheads="1"/>
          </p:cNvSpPr>
          <p:nvPr/>
        </p:nvSpPr>
        <p:spPr bwMode="auto">
          <a:xfrm>
            <a:off x="5317992" y="626404"/>
            <a:ext cx="178595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keine MAV-</a:t>
            </a:r>
            <a:r>
              <a:rPr lang="en-US" sz="1200" b="1" dirty="0" err="1" smtClean="0">
                <a:solidFill>
                  <a:srgbClr val="C00000"/>
                </a:solidFill>
                <a:latin typeface="Calibri" pitchFamily="34" charset="0"/>
              </a:rPr>
              <a:t>Sitzung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</a:p>
          <a:p>
            <a:pPr algn="r" eaLnBrk="0" hangingPunct="0"/>
            <a:r>
              <a:rPr lang="en-US" sz="1400" b="1" dirty="0" smtClean="0">
                <a:latin typeface="Calibri" pitchFamily="34" charset="0"/>
              </a:rPr>
              <a:t>  </a:t>
            </a:r>
            <a:r>
              <a:rPr lang="en-US" sz="1400" b="1" dirty="0" err="1" smtClean="0">
                <a:latin typeface="Calibri" pitchFamily="34" charset="0"/>
              </a:rPr>
              <a:t>ohne</a:t>
            </a:r>
            <a:r>
              <a:rPr lang="en-US" sz="14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400" b="1" dirty="0" err="1" smtClean="0">
                <a:latin typeface="Calibri" pitchFamily="34" charset="0"/>
              </a:rPr>
              <a:t>Tagesordnung</a:t>
            </a:r>
            <a:endParaRPr lang="en-US" sz="1400" dirty="0">
              <a:latin typeface="Calibri" pitchFamily="34" charset="0"/>
            </a:endParaRPr>
          </a:p>
        </p:txBody>
      </p:sp>
      <p:sp>
        <p:nvSpPr>
          <p:cNvPr id="91" name="Rechteck 90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9" name="Gruppieren 25"/>
          <p:cNvGrpSpPr/>
          <p:nvPr/>
        </p:nvGrpSpPr>
        <p:grpSpPr>
          <a:xfrm>
            <a:off x="726804" y="1195592"/>
            <a:ext cx="6984776" cy="5262481"/>
            <a:chOff x="571472" y="3442825"/>
            <a:chExt cx="4572032" cy="3129447"/>
          </a:xfr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20" name="Rectangle 80"/>
            <p:cNvSpPr>
              <a:spLocks noChangeArrowheads="1"/>
            </p:cNvSpPr>
            <p:nvPr/>
          </p:nvSpPr>
          <p:spPr bwMode="auto">
            <a:xfrm>
              <a:off x="571472" y="3442825"/>
              <a:ext cx="4572032" cy="31294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de-DE" sz="1000">
                <a:latin typeface="Tahoma" pitchFamily="34" charset="0"/>
              </a:endParaRPr>
            </a:p>
          </p:txBody>
        </p:sp>
        <p:pic>
          <p:nvPicPr>
            <p:cNvPr id="21" name="Picture 4" descr="00 Tagesordnung Muster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 l="745" t="52351" r="1"/>
            <a:stretch/>
          </p:blipFill>
          <p:spPr bwMode="auto">
            <a:xfrm>
              <a:off x="675396" y="3549981"/>
              <a:ext cx="4326517" cy="264602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2" name="Picture 2" descr="C:\Users\Gisbert\Desktop\Homepage und Infodienst\freie Bilder_pixabay\3d Männchen\playmobil-451203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366" y="508148"/>
            <a:ext cx="1512804" cy="107157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5" name="Rechteck 3"/>
          <p:cNvSpPr>
            <a:spLocks noChangeArrowheads="1"/>
          </p:cNvSpPr>
          <p:nvPr/>
        </p:nvSpPr>
        <p:spPr bwMode="auto">
          <a:xfrm>
            <a:off x="7289910" y="1844824"/>
            <a:ext cx="1509260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200" b="1" dirty="0" smtClean="0">
                <a:latin typeface="Calibri" pitchFamily="34" charset="0"/>
              </a:rPr>
              <a:t>…was </a:t>
            </a:r>
            <a:r>
              <a:rPr lang="en-US" sz="1200" b="1" dirty="0" err="1" smtClean="0">
                <a:latin typeface="Calibri" pitchFamily="34" charset="0"/>
              </a:rPr>
              <a:t>ist</a:t>
            </a:r>
            <a:r>
              <a:rPr lang="en-US" sz="1200" b="1" dirty="0" smtClean="0">
                <a:latin typeface="Calibri" pitchFamily="34" charset="0"/>
              </a:rPr>
              <a:t> </a:t>
            </a:r>
            <a:r>
              <a:rPr lang="en-US" sz="1200" b="1" dirty="0" err="1" smtClean="0">
                <a:latin typeface="Calibri" pitchFamily="34" charset="0"/>
              </a:rPr>
              <a:t>für</a:t>
            </a:r>
            <a:r>
              <a:rPr lang="en-US" sz="1200" b="1" dirty="0" smtClean="0">
                <a:latin typeface="Calibri" pitchFamily="34" charset="0"/>
              </a:rPr>
              <a:t> die MAV </a:t>
            </a:r>
            <a:r>
              <a:rPr lang="en-US" sz="1200" b="1" dirty="0" err="1" smtClean="0">
                <a:solidFill>
                  <a:srgbClr val="C00000"/>
                </a:solidFill>
                <a:latin typeface="Calibri" pitchFamily="34" charset="0"/>
              </a:rPr>
              <a:t>wichtig</a:t>
            </a:r>
            <a:r>
              <a:rPr lang="en-US" sz="1200" b="1" dirty="0" smtClean="0">
                <a:latin typeface="Calibri" pitchFamily="34" charset="0"/>
              </a:rPr>
              <a:t> ?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26" name="Rechteck 3"/>
          <p:cNvSpPr>
            <a:spLocks noChangeArrowheads="1"/>
          </p:cNvSpPr>
          <p:nvPr/>
        </p:nvSpPr>
        <p:spPr bwMode="auto">
          <a:xfrm>
            <a:off x="7281478" y="2780928"/>
            <a:ext cx="1522579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…</a:t>
            </a:r>
            <a:r>
              <a:rPr lang="en-US" sz="1200" b="1" dirty="0" err="1" smtClean="0">
                <a:solidFill>
                  <a:srgbClr val="C00000"/>
                </a:solidFill>
                <a:latin typeface="Calibri" pitchFamily="34" charset="0"/>
              </a:rPr>
              <a:t>wer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</a:p>
          <a:p>
            <a:pPr algn="ctr" eaLnBrk="0" hangingPunct="0"/>
            <a:r>
              <a:rPr lang="en-US" sz="1200" b="1" dirty="0" err="1" smtClean="0">
                <a:solidFill>
                  <a:srgbClr val="C00000"/>
                </a:solidFill>
                <a:latin typeface="Calibri" pitchFamily="34" charset="0"/>
              </a:rPr>
              <a:t>soll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das </a:t>
            </a:r>
            <a:r>
              <a:rPr lang="en-US" sz="1200" b="1" dirty="0" err="1" smtClean="0">
                <a:solidFill>
                  <a:srgbClr val="C00000"/>
                </a:solidFill>
                <a:latin typeface="Calibri" pitchFamily="34" charset="0"/>
              </a:rPr>
              <a:t>bezahlen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?</a:t>
            </a:r>
            <a:endParaRPr lang="en-US" sz="12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7" name="Rechteck 3"/>
          <p:cNvSpPr>
            <a:spLocks noChangeArrowheads="1"/>
          </p:cNvSpPr>
          <p:nvPr/>
        </p:nvSpPr>
        <p:spPr bwMode="auto">
          <a:xfrm>
            <a:off x="7281478" y="3549833"/>
            <a:ext cx="1517692" cy="27699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…</a:t>
            </a:r>
            <a:r>
              <a:rPr lang="en-US" sz="1200" b="1" dirty="0" err="1" smtClean="0">
                <a:solidFill>
                  <a:srgbClr val="C00000"/>
                </a:solidFill>
                <a:latin typeface="Calibri" pitchFamily="34" charset="0"/>
              </a:rPr>
              <a:t>ist</a:t>
            </a:r>
            <a:r>
              <a:rPr lang="en-US" sz="1200" b="1" dirty="0" smtClean="0">
                <a:solidFill>
                  <a:srgbClr val="C00000"/>
                </a:solidFill>
                <a:latin typeface="Calibri" pitchFamily="34" charset="0"/>
              </a:rPr>
              <a:t> das so ok ?</a:t>
            </a:r>
            <a:endParaRPr lang="en-US" sz="1200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8" name="Rechteck 3"/>
          <p:cNvSpPr>
            <a:spLocks noChangeArrowheads="1"/>
          </p:cNvSpPr>
          <p:nvPr/>
        </p:nvSpPr>
        <p:spPr bwMode="auto">
          <a:xfrm>
            <a:off x="7286366" y="4146805"/>
            <a:ext cx="1512804" cy="49244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200" b="1" dirty="0" smtClean="0">
                <a:latin typeface="Calibri" pitchFamily="34" charset="0"/>
              </a:rPr>
              <a:t>…was hat die MAV </a:t>
            </a:r>
            <a:r>
              <a:rPr lang="en-US" sz="1400" b="1" dirty="0" err="1" smtClean="0">
                <a:solidFill>
                  <a:srgbClr val="C00000"/>
                </a:solidFill>
                <a:latin typeface="Calibri" pitchFamily="34" charset="0"/>
              </a:rPr>
              <a:t>damit</a:t>
            </a:r>
            <a:r>
              <a:rPr lang="en-US" sz="1200" b="1" dirty="0" smtClean="0">
                <a:latin typeface="Calibri" pitchFamily="34" charset="0"/>
              </a:rPr>
              <a:t> </a:t>
            </a:r>
            <a:r>
              <a:rPr lang="en-US" sz="1200" b="1" dirty="0" err="1" smtClean="0">
                <a:latin typeface="Calibri" pitchFamily="34" charset="0"/>
              </a:rPr>
              <a:t>zu</a:t>
            </a:r>
            <a:r>
              <a:rPr lang="en-US" sz="1200" b="1" dirty="0" smtClean="0">
                <a:latin typeface="Calibri" pitchFamily="34" charset="0"/>
              </a:rPr>
              <a:t> </a:t>
            </a:r>
            <a:r>
              <a:rPr lang="en-US" sz="1200" b="1" dirty="0" err="1" smtClean="0">
                <a:latin typeface="Calibri" pitchFamily="34" charset="0"/>
              </a:rPr>
              <a:t>tun</a:t>
            </a:r>
            <a:r>
              <a:rPr lang="en-US" sz="1200" b="1" dirty="0" smtClean="0">
                <a:latin typeface="Calibri" pitchFamily="34" charset="0"/>
              </a:rPr>
              <a:t> ?</a:t>
            </a:r>
            <a:endParaRPr lang="en-US" sz="1200" dirty="0">
              <a:latin typeface="Calibri" pitchFamily="34" charset="0"/>
            </a:endParaRPr>
          </a:p>
        </p:txBody>
      </p:sp>
      <p:sp>
        <p:nvSpPr>
          <p:cNvPr id="29" name="Rechteck 3"/>
          <p:cNvSpPr>
            <a:spLocks noChangeArrowheads="1"/>
          </p:cNvSpPr>
          <p:nvPr/>
        </p:nvSpPr>
        <p:spPr bwMode="auto">
          <a:xfrm>
            <a:off x="7265742" y="4818057"/>
            <a:ext cx="1533428" cy="46166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200" b="1" dirty="0" smtClean="0">
                <a:latin typeface="Calibri" pitchFamily="34" charset="0"/>
              </a:rPr>
              <a:t>…</a:t>
            </a:r>
            <a:r>
              <a:rPr lang="en-US" sz="1200" b="1" dirty="0" err="1" smtClean="0">
                <a:latin typeface="Calibri" pitchFamily="34" charset="0"/>
              </a:rPr>
              <a:t>kann</a:t>
            </a:r>
            <a:r>
              <a:rPr lang="en-US" sz="1200" b="1" dirty="0" smtClean="0">
                <a:latin typeface="Calibri" pitchFamily="34" charset="0"/>
              </a:rPr>
              <a:t> man </a:t>
            </a:r>
            <a:r>
              <a:rPr lang="en-US" sz="1200" b="1" dirty="0" err="1" smtClean="0">
                <a:latin typeface="Calibri" pitchFamily="34" charset="0"/>
              </a:rPr>
              <a:t>nichts</a:t>
            </a:r>
            <a:r>
              <a:rPr lang="en-US" sz="1200" b="1" dirty="0" smtClean="0">
                <a:latin typeface="Calibri" pitchFamily="34" charset="0"/>
              </a:rPr>
              <a:t>  </a:t>
            </a:r>
            <a:r>
              <a:rPr lang="en-US" sz="1200" b="1" dirty="0" err="1" smtClean="0">
                <a:latin typeface="Calibri" pitchFamily="34" charset="0"/>
              </a:rPr>
              <a:t>machen</a:t>
            </a:r>
            <a:r>
              <a:rPr lang="en-US" sz="1200" b="1" dirty="0" smtClean="0">
                <a:latin typeface="Calibri" pitchFamily="34" charset="0"/>
              </a:rPr>
              <a:t> !!</a:t>
            </a:r>
            <a:endParaRPr lang="en-US" sz="1200" dirty="0">
              <a:latin typeface="Calibri" pitchFamily="34" charset="0"/>
            </a:endParaRPr>
          </a:p>
        </p:txBody>
      </p:sp>
      <p:pic>
        <p:nvPicPr>
          <p:cNvPr id="88" name="Picture 1" descr="C:\Users\Gisbert\Desktop\Seminare in Aprath 2016\Bilder ua für Seminare\freie Bilder_pixabay\3d Männchen\question-mark-1019820_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17079" y="5438509"/>
            <a:ext cx="1186978" cy="1186978"/>
          </a:xfrm>
          <a:prstGeom prst="rect">
            <a:avLst/>
          </a:prstGeom>
          <a:noFill/>
        </p:spPr>
      </p:pic>
      <p:sp>
        <p:nvSpPr>
          <p:cNvPr id="89" name="Rechteck 1"/>
          <p:cNvSpPr>
            <a:spLocks noChangeArrowheads="1"/>
          </p:cNvSpPr>
          <p:nvPr/>
        </p:nvSpPr>
        <p:spPr bwMode="auto">
          <a:xfrm>
            <a:off x="5101041" y="6010013"/>
            <a:ext cx="2740064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de-DE" b="1" dirty="0" smtClean="0">
                <a:solidFill>
                  <a:srgbClr val="C00000"/>
                </a:solidFill>
                <a:latin typeface="Arial Black" pitchFamily="34" charset="0"/>
              </a:rPr>
              <a:t>…noch Fragen</a:t>
            </a:r>
            <a:endParaRPr lang="de-DE" b="1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951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26" grpId="0" animBg="1"/>
      <p:bldP spid="27" grpId="0" animBg="1"/>
      <p:bldP spid="28" grpId="0" animBg="1"/>
      <p:bldP spid="29" grpId="0" animBg="1"/>
      <p:bldP spid="8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/>
          <p:cNvSpPr/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9" name="Rechteck 28"/>
          <p:cNvSpPr/>
          <p:nvPr/>
        </p:nvSpPr>
        <p:spPr bwMode="auto">
          <a:xfrm>
            <a:off x="2500298" y="3857628"/>
            <a:ext cx="6143668" cy="785819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4" name="Rechteck 33"/>
          <p:cNvSpPr/>
          <p:nvPr/>
        </p:nvSpPr>
        <p:spPr bwMode="auto">
          <a:xfrm>
            <a:off x="2571736" y="5214950"/>
            <a:ext cx="6072230" cy="100013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3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5500702"/>
            <a:ext cx="857256" cy="857256"/>
          </a:xfrm>
          <a:prstGeom prst="rect">
            <a:avLst/>
          </a:prstGeom>
          <a:noFill/>
        </p:spPr>
      </p:pic>
      <p:sp>
        <p:nvSpPr>
          <p:cNvPr id="20" name="Rechteck 19"/>
          <p:cNvSpPr/>
          <p:nvPr/>
        </p:nvSpPr>
        <p:spPr bwMode="auto">
          <a:xfrm>
            <a:off x="2500298" y="2928935"/>
            <a:ext cx="6143668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19" name="Rechteck 18"/>
          <p:cNvSpPr/>
          <p:nvPr/>
        </p:nvSpPr>
        <p:spPr bwMode="auto">
          <a:xfrm>
            <a:off x="2500298" y="2214554"/>
            <a:ext cx="6143668" cy="642943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2000232" y="178592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 28  Sprechstunden, Aufsuchen am Arbeitsplatz</a:t>
            </a:r>
            <a:endParaRPr lang="de-DE" sz="1600" b="1" dirty="0"/>
          </a:p>
        </p:txBody>
      </p:sp>
      <p:sp>
        <p:nvSpPr>
          <p:cNvPr id="10" name="Rechteck 9"/>
          <p:cNvSpPr/>
          <p:nvPr/>
        </p:nvSpPr>
        <p:spPr>
          <a:xfrm>
            <a:off x="2643158" y="2285992"/>
            <a:ext cx="5857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b="1" dirty="0" smtClean="0"/>
              <a:t>Die MAV kann Sprechstunden während der Arbeitszeit einrichten</a:t>
            </a:r>
            <a:r>
              <a:rPr lang="de-DE" sz="1400" dirty="0" smtClean="0"/>
              <a:t>.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Ort und Zeit </a:t>
            </a:r>
            <a:r>
              <a:rPr lang="de-DE" sz="1400" dirty="0" smtClean="0"/>
              <a:t>bestimmt sie im </a:t>
            </a:r>
            <a:r>
              <a:rPr lang="de-DE" sz="1400" b="1" dirty="0" smtClean="0">
                <a:solidFill>
                  <a:srgbClr val="C00000"/>
                </a:solidFill>
              </a:rPr>
              <a:t>Einvernehmen</a:t>
            </a:r>
            <a:r>
              <a:rPr lang="de-DE" sz="1400" dirty="0" smtClean="0"/>
              <a:t> mit der Dienststellenleitung.</a:t>
            </a:r>
            <a:endParaRPr lang="de-DE" sz="1400" dirty="0"/>
          </a:p>
        </p:txBody>
      </p:sp>
      <p:sp>
        <p:nvSpPr>
          <p:cNvPr id="11" name="Rechteck 10"/>
          <p:cNvSpPr/>
          <p:nvPr/>
        </p:nvSpPr>
        <p:spPr>
          <a:xfrm>
            <a:off x="2643174" y="2928934"/>
            <a:ext cx="57150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</a:t>
            </a:r>
            <a:r>
              <a:rPr lang="de-DE" sz="1400" dirty="0" smtClean="0"/>
              <a:t>) </a:t>
            </a:r>
            <a:r>
              <a:rPr lang="de-DE" sz="1400" b="1" dirty="0" smtClean="0"/>
              <a:t>Die Mitglieder der MAV haben das Recht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Mitarbeitende der Dienststelle </a:t>
            </a:r>
            <a:r>
              <a:rPr lang="de-DE" sz="1400" b="1" dirty="0" smtClean="0"/>
              <a:t>an den </a:t>
            </a:r>
            <a:r>
              <a:rPr lang="de-DE" sz="1400" b="1" dirty="0" smtClean="0">
                <a:solidFill>
                  <a:srgbClr val="C00000"/>
                </a:solidFill>
              </a:rPr>
              <a:t>Arbeitsplätzen</a:t>
            </a:r>
            <a:r>
              <a:rPr lang="de-DE" sz="1400" b="1" dirty="0" smtClean="0"/>
              <a:t> aufzusuchen</a:t>
            </a:r>
            <a:r>
              <a:rPr lang="de-DE" sz="1400" dirty="0" smtClean="0"/>
              <a:t>, sofern </a:t>
            </a:r>
          </a:p>
          <a:p>
            <a:r>
              <a:rPr lang="de-DE" sz="1400" dirty="0" smtClean="0"/>
              <a:t>dies zur Erfüllung ihrer Aufgaben erforderlich ist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2643174" y="3857628"/>
            <a:ext cx="60722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( 3 ) </a:t>
            </a:r>
            <a:r>
              <a:rPr lang="de-DE" sz="1400" b="1" dirty="0" smtClean="0"/>
              <a:t>Versäumnis von Arbeitszeit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die für den </a:t>
            </a:r>
            <a:r>
              <a:rPr lang="de-DE" sz="1400" b="1" dirty="0" smtClean="0"/>
              <a:t>Besuch von Sprechstunden </a:t>
            </a:r>
            <a:r>
              <a:rPr lang="de-DE" sz="1400" dirty="0" smtClean="0"/>
              <a:t>oder durch </a:t>
            </a:r>
            <a:r>
              <a:rPr lang="de-DE" sz="1400" b="1" dirty="0" smtClean="0">
                <a:solidFill>
                  <a:srgbClr val="C00000"/>
                </a:solidFill>
              </a:rPr>
              <a:t>sonstige Inanspruchnahme </a:t>
            </a:r>
          </a:p>
          <a:p>
            <a:r>
              <a:rPr lang="de-DE" sz="1400" dirty="0" smtClean="0"/>
              <a:t>der MAV erforderlich ist, </a:t>
            </a:r>
            <a:r>
              <a:rPr lang="de-DE" sz="1400" b="1" dirty="0" smtClean="0"/>
              <a:t>hat </a:t>
            </a:r>
            <a:r>
              <a:rPr lang="de-DE" sz="1400" b="1" dirty="0" smtClean="0">
                <a:solidFill>
                  <a:srgbClr val="C00000"/>
                </a:solidFill>
              </a:rPr>
              <a:t>keine Minderung </a:t>
            </a:r>
            <a:r>
              <a:rPr lang="de-DE" sz="1400" b="1" dirty="0" smtClean="0"/>
              <a:t>der Bezüge zur Folge.</a:t>
            </a:r>
            <a:endParaRPr lang="de-DE" sz="1400" b="1" dirty="0"/>
          </a:p>
        </p:txBody>
      </p:sp>
      <p:sp>
        <p:nvSpPr>
          <p:cNvPr id="14" name="Rechteck 13"/>
          <p:cNvSpPr/>
          <p:nvPr/>
        </p:nvSpPr>
        <p:spPr>
          <a:xfrm>
            <a:off x="4357686" y="5214950"/>
            <a:ext cx="2571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29  Geschäftsordnung</a:t>
            </a:r>
            <a:endParaRPr lang="de-DE" sz="1600" b="1" dirty="0"/>
          </a:p>
        </p:txBody>
      </p:sp>
      <p:sp>
        <p:nvSpPr>
          <p:cNvPr id="15" name="Rechteck 14"/>
          <p:cNvSpPr/>
          <p:nvPr/>
        </p:nvSpPr>
        <p:spPr>
          <a:xfrm>
            <a:off x="3786182" y="5500702"/>
            <a:ext cx="4000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Einzelheiten der Geschäftsführung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kann </a:t>
            </a:r>
            <a:r>
              <a:rPr lang="de-DE" sz="1400" b="1" dirty="0" smtClean="0"/>
              <a:t>die MAV in einer </a:t>
            </a:r>
            <a:r>
              <a:rPr lang="de-DE" sz="1400" b="1" dirty="0" smtClean="0">
                <a:solidFill>
                  <a:srgbClr val="C00000"/>
                </a:solidFill>
              </a:rPr>
              <a:t>Geschäftsordnung </a:t>
            </a:r>
            <a:r>
              <a:rPr lang="de-DE" sz="1400" b="1" dirty="0" smtClean="0"/>
              <a:t>regeln</a:t>
            </a:r>
            <a:r>
              <a:rPr lang="de-DE" sz="1400" dirty="0" smtClean="0"/>
              <a:t>.</a:t>
            </a:r>
            <a:endParaRPr lang="de-DE" sz="1400" dirty="0"/>
          </a:p>
        </p:txBody>
      </p:sp>
      <p:grpSp>
        <p:nvGrpSpPr>
          <p:cNvPr id="23" name="Gruppieren 22"/>
          <p:cNvGrpSpPr/>
          <p:nvPr/>
        </p:nvGrpSpPr>
        <p:grpSpPr>
          <a:xfrm>
            <a:off x="3857620" y="428604"/>
            <a:ext cx="5000660" cy="950719"/>
            <a:chOff x="3857620" y="428604"/>
            <a:chExt cx="5000660" cy="950719"/>
          </a:xfrm>
        </p:grpSpPr>
        <p:sp>
          <p:nvSpPr>
            <p:cNvPr id="24" name="Rechteck 23"/>
            <p:cNvSpPr/>
            <p:nvPr/>
          </p:nvSpPr>
          <p:spPr bwMode="auto">
            <a:xfrm>
              <a:off x="3857620" y="785794"/>
              <a:ext cx="500066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6" name="Rechteck 25"/>
            <p:cNvSpPr/>
            <p:nvPr/>
          </p:nvSpPr>
          <p:spPr>
            <a:xfrm>
              <a:off x="4572000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VI. Abschnitt</a:t>
              </a:r>
              <a:endParaRPr lang="de-DE" sz="1400" b="1" dirty="0"/>
            </a:p>
          </p:txBody>
        </p:sp>
        <p:sp>
          <p:nvSpPr>
            <p:cNvPr id="27" name="Rechteck 26"/>
            <p:cNvSpPr/>
            <p:nvPr/>
          </p:nvSpPr>
          <p:spPr>
            <a:xfrm>
              <a:off x="5286380" y="1071546"/>
              <a:ext cx="14982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Geschäftsführung</a:t>
              </a:r>
              <a:endPara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16" name="Picture 2" descr="C:\Users\Gisbert\Desktop\Homepage und Infodienst\freie Bilder_pixabay\3d Männchen\playmobil-451203_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4929198"/>
            <a:ext cx="1411951" cy="1000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285984" y="435769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285984" y="321468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285984" y="257174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>
          <a:xfrm>
            <a:off x="857224" y="4143380"/>
            <a:ext cx="12858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400" b="1" dirty="0" smtClean="0">
                <a:solidFill>
                  <a:srgbClr val="C00000"/>
                </a:solidFill>
              </a:rPr>
              <a:t>MAV-Zeit </a:t>
            </a:r>
          </a:p>
          <a:p>
            <a:pPr algn="r"/>
            <a:r>
              <a:rPr lang="de-DE" sz="1400" b="1" dirty="0" smtClean="0">
                <a:solidFill>
                  <a:srgbClr val="C00000"/>
                </a:solidFill>
              </a:rPr>
              <a:t>ist Arbeitszeit</a:t>
            </a:r>
            <a:endParaRPr lang="de-DE" sz="1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 39"/>
          <p:cNvSpPr/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41" name="Rechteck 40"/>
          <p:cNvSpPr/>
          <p:nvPr/>
        </p:nvSpPr>
        <p:spPr bwMode="auto">
          <a:xfrm>
            <a:off x="3214678" y="2214554"/>
            <a:ext cx="4000528" cy="214314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6" name="Picture 2" descr="C:\Users\Gisbert\Desktop\Seminare in Aprath 2016\Bilder ua für Seminare\freie Bilder_pixabay\3d Männchen\thumbs-up-1026395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96" y="5286388"/>
            <a:ext cx="1071570" cy="1071570"/>
          </a:xfrm>
          <a:prstGeom prst="rect">
            <a:avLst/>
          </a:prstGeom>
          <a:noFill/>
        </p:spPr>
      </p:pic>
      <p:sp>
        <p:nvSpPr>
          <p:cNvPr id="34" name="Rechteck 33"/>
          <p:cNvSpPr/>
          <p:nvPr/>
        </p:nvSpPr>
        <p:spPr bwMode="auto">
          <a:xfrm>
            <a:off x="2571736" y="3643314"/>
            <a:ext cx="6072230" cy="150019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2" name="Gruppieren 11"/>
          <p:cNvGrpSpPr/>
          <p:nvPr/>
        </p:nvGrpSpPr>
        <p:grpSpPr>
          <a:xfrm>
            <a:off x="3857620" y="428604"/>
            <a:ext cx="5000660" cy="950719"/>
            <a:chOff x="3857620" y="428604"/>
            <a:chExt cx="5000660" cy="950719"/>
          </a:xfrm>
        </p:grpSpPr>
        <p:sp>
          <p:nvSpPr>
            <p:cNvPr id="13" name="Rechteck 12"/>
            <p:cNvSpPr/>
            <p:nvPr/>
          </p:nvSpPr>
          <p:spPr bwMode="auto">
            <a:xfrm>
              <a:off x="3857620" y="785794"/>
              <a:ext cx="500066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Rechteck 14"/>
            <p:cNvSpPr/>
            <p:nvPr/>
          </p:nvSpPr>
          <p:spPr>
            <a:xfrm>
              <a:off x="4572000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VI. Abschnitt</a:t>
              </a:r>
              <a:endParaRPr lang="de-DE" sz="1400" b="1" dirty="0"/>
            </a:p>
          </p:txBody>
        </p:sp>
        <p:sp>
          <p:nvSpPr>
            <p:cNvPr id="16" name="Rechteck 15"/>
            <p:cNvSpPr/>
            <p:nvPr/>
          </p:nvSpPr>
          <p:spPr>
            <a:xfrm>
              <a:off x="5286380" y="1071546"/>
              <a:ext cx="14982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Geschäftsführung</a:t>
              </a:r>
              <a:endPara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1" name="Textfeld 20"/>
          <p:cNvSpPr txBox="1">
            <a:spLocks noChangeArrowheads="1"/>
          </p:cNvSpPr>
          <p:nvPr/>
        </p:nvSpPr>
        <p:spPr bwMode="auto">
          <a:xfrm>
            <a:off x="3643306" y="1785926"/>
            <a:ext cx="30718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Kaffee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, MVG und </a:t>
            </a:r>
            <a:r>
              <a:rPr lang="en-US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Telefon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…</a:t>
            </a:r>
            <a:endParaRPr lang="de-DE" b="1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22" name="Textfeld 21"/>
          <p:cNvSpPr txBox="1">
            <a:spLocks noChangeArrowheads="1"/>
          </p:cNvSpPr>
          <p:nvPr/>
        </p:nvSpPr>
        <p:spPr bwMode="auto">
          <a:xfrm>
            <a:off x="3071802" y="2428868"/>
            <a:ext cx="36433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1600" b="1" i="1" dirty="0">
                <a:solidFill>
                  <a:srgbClr val="C00000"/>
                </a:solidFill>
                <a:latin typeface="Calibri" pitchFamily="34" charset="0"/>
              </a:rPr>
              <a:t>…</a:t>
            </a:r>
            <a:r>
              <a:rPr lang="en-US" sz="1600" b="1" i="1" dirty="0" err="1">
                <a:solidFill>
                  <a:srgbClr val="C00000"/>
                </a:solidFill>
                <a:latin typeface="Calibri" pitchFamily="34" charset="0"/>
              </a:rPr>
              <a:t>oder</a:t>
            </a:r>
            <a:r>
              <a:rPr lang="en-US" sz="1600" b="1" i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600" b="1" i="1" dirty="0" err="1">
                <a:solidFill>
                  <a:srgbClr val="C00000"/>
                </a:solidFill>
                <a:latin typeface="Calibri" pitchFamily="34" charset="0"/>
              </a:rPr>
              <a:t>darf</a:t>
            </a:r>
            <a:r>
              <a:rPr lang="en-US" sz="1600" b="1" i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600" b="1" i="1" dirty="0" err="1">
                <a:solidFill>
                  <a:srgbClr val="C00000"/>
                </a:solidFill>
                <a:latin typeface="Calibri" pitchFamily="34" charset="0"/>
              </a:rPr>
              <a:t>es</a:t>
            </a:r>
            <a:r>
              <a:rPr lang="en-US" sz="1600" b="1" i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600" b="1" i="1" dirty="0" err="1">
                <a:solidFill>
                  <a:srgbClr val="C00000"/>
                </a:solidFill>
                <a:latin typeface="Calibri" pitchFamily="34" charset="0"/>
              </a:rPr>
              <a:t>ein</a:t>
            </a:r>
            <a:r>
              <a:rPr lang="en-US" sz="1600" b="1" i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600" b="1" i="1" dirty="0" err="1">
                <a:solidFill>
                  <a:srgbClr val="C00000"/>
                </a:solidFill>
                <a:latin typeface="Calibri" pitchFamily="34" charset="0"/>
              </a:rPr>
              <a:t>bisschen</a:t>
            </a:r>
            <a:r>
              <a:rPr lang="en-US" sz="1600" b="1" i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600" b="1" i="1" dirty="0" err="1">
                <a:solidFill>
                  <a:srgbClr val="C00000"/>
                </a:solidFill>
                <a:latin typeface="Calibri" pitchFamily="34" charset="0"/>
              </a:rPr>
              <a:t>mehr</a:t>
            </a:r>
            <a:r>
              <a:rPr lang="en-US" sz="1600" b="1" i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1600" b="1" i="1" dirty="0" err="1" smtClean="0">
                <a:solidFill>
                  <a:srgbClr val="C00000"/>
                </a:solidFill>
                <a:latin typeface="Calibri" pitchFamily="34" charset="0"/>
              </a:rPr>
              <a:t>sein</a:t>
            </a:r>
            <a:r>
              <a:rPr lang="en-US" sz="1600" b="1" i="1" dirty="0" smtClean="0">
                <a:solidFill>
                  <a:srgbClr val="C00000"/>
                </a:solidFill>
                <a:latin typeface="Calibri" pitchFamily="34" charset="0"/>
              </a:rPr>
              <a:t> ?? </a:t>
            </a:r>
            <a:endParaRPr lang="de-DE" sz="1600" b="1" i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5" name="Text Box 3"/>
          <p:cNvSpPr txBox="1">
            <a:spLocks noChangeArrowheads="1"/>
          </p:cNvSpPr>
          <p:nvPr/>
        </p:nvSpPr>
        <p:spPr bwMode="auto">
          <a:xfrm>
            <a:off x="3643306" y="2071678"/>
            <a:ext cx="3571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</a:rPr>
              <a:t>Arbeitsmittel für die MAV</a:t>
            </a:r>
          </a:p>
        </p:txBody>
      </p:sp>
      <p:sp>
        <p:nvSpPr>
          <p:cNvPr id="30" name="Rechteck 29"/>
          <p:cNvSpPr/>
          <p:nvPr/>
        </p:nvSpPr>
        <p:spPr>
          <a:xfrm>
            <a:off x="2428860" y="3214686"/>
            <a:ext cx="5429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30  Sachbedarf, Kosten der Geschäftsführung</a:t>
            </a:r>
            <a:endParaRPr lang="de-DE" b="1" dirty="0"/>
          </a:p>
        </p:txBody>
      </p:sp>
      <p:sp>
        <p:nvSpPr>
          <p:cNvPr id="31" name="Rechteck 30"/>
          <p:cNvSpPr/>
          <p:nvPr/>
        </p:nvSpPr>
        <p:spPr>
          <a:xfrm>
            <a:off x="2643174" y="3714752"/>
            <a:ext cx="58579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600" b="1" dirty="0" smtClean="0"/>
              <a:t>Für die Sitzungen, die Sprechstunden und </a:t>
            </a:r>
          </a:p>
          <a:p>
            <a:r>
              <a:rPr lang="de-DE" sz="1600" b="1" dirty="0" smtClean="0"/>
              <a:t>      die laufende Geschäftsführung der MAV </a:t>
            </a:r>
            <a:r>
              <a:rPr lang="de-DE" sz="1600" b="1" dirty="0" smtClean="0">
                <a:solidFill>
                  <a:srgbClr val="C00000"/>
                </a:solidFill>
              </a:rPr>
              <a:t>hat</a:t>
            </a:r>
            <a:r>
              <a:rPr lang="de-DE" sz="1600" b="1" dirty="0" smtClean="0"/>
              <a:t> die Dienststelle </a:t>
            </a:r>
          </a:p>
          <a:p>
            <a:r>
              <a:rPr lang="de-DE" sz="1600" b="1" dirty="0" smtClean="0">
                <a:solidFill>
                  <a:srgbClr val="0000FF"/>
                </a:solidFill>
              </a:rPr>
              <a:t>      in erforderlichem Umfang </a:t>
            </a:r>
            <a:r>
              <a:rPr lang="de-DE" sz="1600" b="1" dirty="0" smtClean="0">
                <a:solidFill>
                  <a:srgbClr val="C00000"/>
                </a:solidFill>
              </a:rPr>
              <a:t>Räume</a:t>
            </a:r>
            <a:r>
              <a:rPr lang="de-DE" sz="1600" b="1" dirty="0" smtClean="0"/>
              <a:t>, </a:t>
            </a:r>
            <a:r>
              <a:rPr lang="de-DE" sz="1600" b="1" dirty="0" smtClean="0">
                <a:solidFill>
                  <a:srgbClr val="C00000"/>
                </a:solidFill>
              </a:rPr>
              <a:t>sachliche Mittel</a:t>
            </a:r>
            <a:r>
              <a:rPr lang="de-DE" sz="1600" b="1" dirty="0" smtClean="0"/>
              <a:t>, </a:t>
            </a:r>
          </a:p>
          <a:p>
            <a:r>
              <a:rPr lang="de-DE" sz="1600" b="1" dirty="0" smtClean="0"/>
              <a:t>      </a:t>
            </a:r>
            <a:r>
              <a:rPr lang="de-DE" sz="1600" b="1" dirty="0" smtClean="0">
                <a:solidFill>
                  <a:srgbClr val="0000FF"/>
                </a:solidFill>
              </a:rPr>
              <a:t>dienststellenübliche </a:t>
            </a:r>
            <a:r>
              <a:rPr lang="de-DE" sz="1600" b="1" dirty="0" smtClean="0">
                <a:solidFill>
                  <a:srgbClr val="C00000"/>
                </a:solidFill>
              </a:rPr>
              <a:t>technische Ausstattung </a:t>
            </a:r>
            <a:r>
              <a:rPr lang="de-DE" sz="1600" b="1" dirty="0" smtClean="0"/>
              <a:t>und </a:t>
            </a:r>
            <a:r>
              <a:rPr lang="de-DE" sz="1600" b="1" dirty="0" smtClean="0">
                <a:solidFill>
                  <a:srgbClr val="C00000"/>
                </a:solidFill>
              </a:rPr>
              <a:t>Büropersonal </a:t>
            </a:r>
          </a:p>
          <a:p>
            <a:r>
              <a:rPr lang="de-DE" sz="1600" b="1" dirty="0" smtClean="0"/>
              <a:t>      zur Verfügung zu stellen.</a:t>
            </a:r>
            <a:endParaRPr lang="de-DE" sz="1600" b="1" dirty="0"/>
          </a:p>
        </p:txBody>
      </p:sp>
      <p:sp>
        <p:nvSpPr>
          <p:cNvPr id="32" name="Rechteck 31"/>
          <p:cNvSpPr/>
          <p:nvPr/>
        </p:nvSpPr>
        <p:spPr>
          <a:xfrm>
            <a:off x="785786" y="4214818"/>
            <a:ext cx="1476375" cy="3079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>
                <a:solidFill>
                  <a:srgbClr val="C00000"/>
                </a:solidFill>
                <a:latin typeface="Arial" charset="0"/>
              </a:rPr>
              <a:t>Anträge stellen</a:t>
            </a:r>
            <a:endParaRPr lang="de-DE" sz="1400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2643174" y="5286388"/>
            <a:ext cx="56436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</a:t>
            </a:r>
            <a:r>
              <a:rPr lang="de-DE" sz="1600" dirty="0" smtClean="0"/>
              <a:t>) </a:t>
            </a:r>
            <a:r>
              <a:rPr lang="de-DE" sz="1600" b="1" dirty="0" smtClean="0"/>
              <a:t>Die durch die Tätigkeit der MAV </a:t>
            </a:r>
          </a:p>
          <a:p>
            <a:r>
              <a:rPr lang="de-DE" sz="1600" b="1" dirty="0" smtClean="0"/>
              <a:t>      entstehenden </a:t>
            </a:r>
            <a:r>
              <a:rPr lang="de-DE" sz="1600" b="1" dirty="0" smtClean="0">
                <a:solidFill>
                  <a:srgbClr val="0000FF"/>
                </a:solidFill>
              </a:rPr>
              <a:t>erforderlichen Kosten</a:t>
            </a:r>
            <a:r>
              <a:rPr lang="de-DE" sz="1600" b="1" dirty="0" smtClean="0"/>
              <a:t> trägt </a:t>
            </a:r>
            <a:r>
              <a:rPr lang="de-DE" sz="1600" b="1" dirty="0" smtClean="0">
                <a:solidFill>
                  <a:srgbClr val="C00000"/>
                </a:solidFill>
              </a:rPr>
              <a:t>die</a:t>
            </a:r>
            <a:r>
              <a:rPr lang="de-DE" sz="1600" b="1" dirty="0" smtClean="0"/>
              <a:t> Dienststelle, </a:t>
            </a:r>
          </a:p>
          <a:p>
            <a:r>
              <a:rPr lang="de-DE" sz="1600" b="1" dirty="0" smtClean="0">
                <a:solidFill>
                  <a:srgbClr val="C00000"/>
                </a:solidFill>
              </a:rPr>
              <a:t>      bei der</a:t>
            </a:r>
            <a:r>
              <a:rPr lang="de-DE" sz="1600" b="1" dirty="0" smtClean="0"/>
              <a:t> die MAV gebildet ist. </a:t>
            </a:r>
            <a:endParaRPr lang="de-DE" sz="1600" b="1" dirty="0"/>
          </a:p>
        </p:txBody>
      </p:sp>
      <p:sp>
        <p:nvSpPr>
          <p:cNvPr id="37" name="Rechteck 36"/>
          <p:cNvSpPr/>
          <p:nvPr/>
        </p:nvSpPr>
        <p:spPr>
          <a:xfrm>
            <a:off x="785786" y="5429264"/>
            <a:ext cx="1476375" cy="3079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>
                <a:solidFill>
                  <a:srgbClr val="C00000"/>
                </a:solidFill>
                <a:latin typeface="Arial" charset="0"/>
              </a:rPr>
              <a:t>Anträge stellen</a:t>
            </a:r>
            <a:endParaRPr lang="de-DE" sz="1400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</a:endParaRPr>
          </a:p>
        </p:txBody>
      </p:sp>
      <p:sp>
        <p:nvSpPr>
          <p:cNvPr id="38" name="AutoShape 22"/>
          <p:cNvSpPr>
            <a:spLocks noChangeArrowheads="1"/>
          </p:cNvSpPr>
          <p:nvPr/>
        </p:nvSpPr>
        <p:spPr bwMode="auto">
          <a:xfrm rot="10800000" flipH="1">
            <a:off x="2285984" y="428625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AutoShape 22"/>
          <p:cNvSpPr>
            <a:spLocks noChangeArrowheads="1"/>
          </p:cNvSpPr>
          <p:nvPr/>
        </p:nvSpPr>
        <p:spPr bwMode="auto">
          <a:xfrm rot="10800000" flipH="1">
            <a:off x="2285984" y="550070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77" name="Picture 1" descr="C:\Users\Gisbert\Desktop\Komprimierte Graphiken\Bild1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1500174"/>
            <a:ext cx="1949567" cy="12858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32" grpId="0"/>
      <p:bldP spid="37" grpId="0"/>
      <p:bldP spid="38" grpId="0" animBg="1"/>
      <p:bldP spid="3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/>
          <p:cNvSpPr/>
          <p:nvPr/>
        </p:nvSpPr>
        <p:spPr bwMode="auto">
          <a:xfrm>
            <a:off x="2500298" y="5715016"/>
            <a:ext cx="6143668" cy="214314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hteck 45"/>
          <p:cNvSpPr/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42" name="Rechteck 41"/>
          <p:cNvSpPr/>
          <p:nvPr/>
        </p:nvSpPr>
        <p:spPr bwMode="auto">
          <a:xfrm>
            <a:off x="2500298" y="3429000"/>
            <a:ext cx="6143668" cy="85725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hteck 35"/>
          <p:cNvSpPr/>
          <p:nvPr/>
        </p:nvSpPr>
        <p:spPr bwMode="auto">
          <a:xfrm>
            <a:off x="2500298" y="4572008"/>
            <a:ext cx="6143668" cy="857257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3" name="Rechteck 22"/>
          <p:cNvSpPr/>
          <p:nvPr/>
        </p:nvSpPr>
        <p:spPr bwMode="auto">
          <a:xfrm>
            <a:off x="2500298" y="2428868"/>
            <a:ext cx="6143668" cy="857257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2500298" y="200024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 30  Sachbedarf, Kosten der Geschäftsführung</a:t>
            </a:r>
            <a:endParaRPr lang="de-DE" sz="1600" b="1" dirty="0"/>
          </a:p>
        </p:txBody>
      </p:sp>
      <p:sp>
        <p:nvSpPr>
          <p:cNvPr id="13" name="Rechteck 12"/>
          <p:cNvSpPr/>
          <p:nvPr/>
        </p:nvSpPr>
        <p:spPr>
          <a:xfrm>
            <a:off x="2643174" y="3500438"/>
            <a:ext cx="57864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Kosten, die durch </a:t>
            </a:r>
            <a:r>
              <a:rPr lang="de-DE" sz="1400" b="1" dirty="0" smtClean="0"/>
              <a:t>sachkundige Personen </a:t>
            </a:r>
            <a:r>
              <a:rPr lang="de-DE" sz="1400" dirty="0" smtClean="0"/>
              <a:t>entstehen, </a:t>
            </a:r>
          </a:p>
          <a:p>
            <a:r>
              <a:rPr lang="de-DE" sz="1400" dirty="0" smtClean="0"/>
              <a:t>werden von der Dienststelle übernommen, </a:t>
            </a:r>
            <a:r>
              <a:rPr lang="de-DE" sz="1400" b="1" dirty="0" smtClean="0"/>
              <a:t>wenn die Dienststellenleitung </a:t>
            </a:r>
          </a:p>
          <a:p>
            <a:r>
              <a:rPr lang="de-DE" sz="1400" b="1" dirty="0" smtClean="0"/>
              <a:t>der Kostenübernahme </a:t>
            </a:r>
            <a:r>
              <a:rPr lang="de-DE" sz="1400" b="1" dirty="0" smtClean="0">
                <a:solidFill>
                  <a:srgbClr val="C00000"/>
                </a:solidFill>
              </a:rPr>
              <a:t>vorher </a:t>
            </a:r>
            <a:r>
              <a:rPr lang="de-DE" sz="1400" b="1" dirty="0" smtClean="0"/>
              <a:t>zugestimmt hat.</a:t>
            </a:r>
            <a:endParaRPr lang="de-DE" sz="1400" b="1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3857620" y="428604"/>
            <a:ext cx="5000660" cy="950719"/>
            <a:chOff x="3857620" y="428604"/>
            <a:chExt cx="5000660" cy="950719"/>
          </a:xfrm>
        </p:grpSpPr>
        <p:sp>
          <p:nvSpPr>
            <p:cNvPr id="24" name="Rechteck 23"/>
            <p:cNvSpPr/>
            <p:nvPr/>
          </p:nvSpPr>
          <p:spPr bwMode="auto">
            <a:xfrm>
              <a:off x="3857620" y="785794"/>
              <a:ext cx="500066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5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6" name="Rechteck 25"/>
            <p:cNvSpPr/>
            <p:nvPr/>
          </p:nvSpPr>
          <p:spPr>
            <a:xfrm>
              <a:off x="4572000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VI. Abschnitt</a:t>
              </a:r>
              <a:endParaRPr lang="de-DE" sz="1400" b="1" dirty="0"/>
            </a:p>
          </p:txBody>
        </p:sp>
        <p:sp>
          <p:nvSpPr>
            <p:cNvPr id="27" name="Rechteck 26"/>
            <p:cNvSpPr/>
            <p:nvPr/>
          </p:nvSpPr>
          <p:spPr>
            <a:xfrm>
              <a:off x="5286380" y="1071546"/>
              <a:ext cx="149829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Geschäftsführung</a:t>
              </a:r>
              <a:endPara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8" name="Rechteck 27"/>
          <p:cNvSpPr/>
          <p:nvPr/>
        </p:nvSpPr>
        <p:spPr>
          <a:xfrm>
            <a:off x="2643174" y="4572008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( 4 ) </a:t>
            </a:r>
            <a:r>
              <a:rPr lang="de-DE" sz="1400" dirty="0" smtClean="0"/>
              <a:t>Reisen der Mitglieder der MAV , die für ihre Tätigkeit notwendig sind, </a:t>
            </a:r>
          </a:p>
          <a:p>
            <a:r>
              <a:rPr lang="de-DE" sz="1400" b="1" dirty="0" smtClean="0"/>
              <a:t>gelten als </a:t>
            </a:r>
            <a:r>
              <a:rPr lang="de-DE" sz="1400" b="1" dirty="0" smtClean="0">
                <a:solidFill>
                  <a:srgbClr val="C00000"/>
                </a:solidFill>
              </a:rPr>
              <a:t>Dienstreisen</a:t>
            </a:r>
            <a:r>
              <a:rPr lang="de-DE" sz="1400" dirty="0" smtClean="0">
                <a:solidFill>
                  <a:srgbClr val="C00000"/>
                </a:solidFill>
              </a:rPr>
              <a:t>. </a:t>
            </a:r>
            <a:r>
              <a:rPr lang="de-DE" sz="1400" dirty="0" smtClean="0"/>
              <a:t>Die Genehmigung dieser Reisen und die Erstattung der Reisekosten erfolgen nach den </a:t>
            </a:r>
            <a:r>
              <a:rPr lang="de-DE" sz="1400" b="1" dirty="0" smtClean="0"/>
              <a:t>für die </a:t>
            </a:r>
            <a:r>
              <a:rPr lang="de-DE" sz="1400" b="1" dirty="0" smtClean="0">
                <a:solidFill>
                  <a:srgbClr val="C00000"/>
                </a:solidFill>
              </a:rPr>
              <a:t>Dienststelle</a:t>
            </a:r>
            <a:r>
              <a:rPr lang="de-DE" sz="1400" b="1" dirty="0" smtClean="0"/>
              <a:t> geltenden Bestimmungen</a:t>
            </a:r>
            <a:r>
              <a:rPr lang="de-DE" sz="1400" dirty="0" smtClean="0"/>
              <a:t>. </a:t>
            </a:r>
            <a:endParaRPr lang="de-DE" sz="1400" dirty="0"/>
          </a:p>
        </p:txBody>
      </p:sp>
      <p:sp>
        <p:nvSpPr>
          <p:cNvPr id="29" name="Rechteck 28"/>
          <p:cNvSpPr/>
          <p:nvPr/>
        </p:nvSpPr>
        <p:spPr>
          <a:xfrm>
            <a:off x="1785918" y="5643579"/>
            <a:ext cx="67866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( 5 ) </a:t>
            </a:r>
            <a:r>
              <a:rPr lang="de-DE" sz="1400" b="1" dirty="0" smtClean="0"/>
              <a:t>Die MAV darf </a:t>
            </a:r>
            <a:r>
              <a:rPr lang="de-DE" sz="1400" b="1" dirty="0" smtClean="0">
                <a:solidFill>
                  <a:srgbClr val="0000FF"/>
                </a:solidFill>
              </a:rPr>
              <a:t>für ihre Zwecke </a:t>
            </a:r>
            <a:r>
              <a:rPr lang="de-DE" sz="1400" b="1" dirty="0" smtClean="0"/>
              <a:t>keine Beiträge erheben oder </a:t>
            </a:r>
            <a:r>
              <a:rPr lang="de-DE" sz="1400" b="1" dirty="0" smtClean="0">
                <a:solidFill>
                  <a:srgbClr val="C00000"/>
                </a:solidFill>
              </a:rPr>
              <a:t>Zuwendungen </a:t>
            </a:r>
            <a:r>
              <a:rPr lang="de-DE" sz="1400" b="1" dirty="0" smtClean="0"/>
              <a:t>annehmen.</a:t>
            </a:r>
            <a:endParaRPr lang="de-DE" sz="1400" b="1" dirty="0"/>
          </a:p>
        </p:txBody>
      </p:sp>
      <p:sp>
        <p:nvSpPr>
          <p:cNvPr id="37" name="Rechteck 36"/>
          <p:cNvSpPr/>
          <p:nvPr/>
        </p:nvSpPr>
        <p:spPr>
          <a:xfrm>
            <a:off x="785786" y="3786190"/>
            <a:ext cx="1377300" cy="30777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 smtClean="0">
                <a:solidFill>
                  <a:srgbClr val="C00000"/>
                </a:solidFill>
                <a:latin typeface="Arial" charset="0"/>
              </a:rPr>
              <a:t>Antrag </a:t>
            </a:r>
            <a:r>
              <a:rPr lang="de-DE" sz="1400" b="1" dirty="0">
                <a:solidFill>
                  <a:srgbClr val="C00000"/>
                </a:solidFill>
                <a:latin typeface="Arial" charset="0"/>
              </a:rPr>
              <a:t>stellen</a:t>
            </a:r>
            <a:endParaRPr lang="de-DE" sz="1400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714348" y="4786322"/>
            <a:ext cx="1476375" cy="3079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>
                <a:solidFill>
                  <a:srgbClr val="C00000"/>
                </a:solidFill>
                <a:latin typeface="Arial" charset="0"/>
              </a:rPr>
              <a:t>Anträge stellen</a:t>
            </a:r>
            <a:endParaRPr lang="de-DE" sz="1400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</a:endParaRPr>
          </a:p>
        </p:txBody>
      </p:sp>
      <p:sp>
        <p:nvSpPr>
          <p:cNvPr id="39" name="AutoShape 22"/>
          <p:cNvSpPr>
            <a:spLocks noChangeArrowheads="1"/>
          </p:cNvSpPr>
          <p:nvPr/>
        </p:nvSpPr>
        <p:spPr bwMode="auto">
          <a:xfrm rot="10800000" flipH="1">
            <a:off x="2214546" y="385762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AutoShape 22"/>
          <p:cNvSpPr>
            <a:spLocks noChangeArrowheads="1"/>
          </p:cNvSpPr>
          <p:nvPr/>
        </p:nvSpPr>
        <p:spPr bwMode="auto">
          <a:xfrm rot="10800000" flipH="1">
            <a:off x="2214546" y="485776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2643174" y="2500306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( 3 ) </a:t>
            </a:r>
            <a:r>
              <a:rPr lang="de-DE" sz="1400" dirty="0" smtClean="0"/>
              <a:t>Bei </a:t>
            </a:r>
            <a:r>
              <a:rPr lang="de-DE" sz="1400" b="1" dirty="0" smtClean="0"/>
              <a:t>Gemeinsamen </a:t>
            </a:r>
            <a:r>
              <a:rPr lang="de-DE" sz="1400" b="1" dirty="0" err="1" smtClean="0"/>
              <a:t>MAVen</a:t>
            </a:r>
            <a:r>
              <a:rPr lang="de-DE" sz="1400" b="1" dirty="0" smtClean="0"/>
              <a:t> </a:t>
            </a:r>
          </a:p>
          <a:p>
            <a:r>
              <a:rPr lang="de-DE" sz="1400" dirty="0" smtClean="0"/>
              <a:t>werden die Kosten </a:t>
            </a:r>
            <a:r>
              <a:rPr lang="de-DE" sz="1400" b="1" dirty="0" smtClean="0"/>
              <a:t>von den beteiligten Dienststellen entsprechend dem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Verhältnis der Zahl ihrer Mitarbeitenden </a:t>
            </a:r>
            <a:r>
              <a:rPr lang="de-DE" sz="1400" dirty="0" smtClean="0"/>
              <a:t>getragen. </a:t>
            </a:r>
            <a:endParaRPr lang="de-DE" sz="1400" dirty="0"/>
          </a:p>
        </p:txBody>
      </p:sp>
      <p:sp>
        <p:nvSpPr>
          <p:cNvPr id="43" name="Rechteck 42"/>
          <p:cNvSpPr/>
          <p:nvPr/>
        </p:nvSpPr>
        <p:spPr>
          <a:xfrm>
            <a:off x="857224" y="4643446"/>
            <a:ext cx="10179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Dienstreisen</a:t>
            </a:r>
            <a:r>
              <a:rPr lang="de-DE" sz="1200" dirty="0" smtClean="0">
                <a:solidFill>
                  <a:srgbClr val="C00000"/>
                </a:solidFill>
              </a:rPr>
              <a:t> </a:t>
            </a:r>
            <a:endParaRPr lang="de-DE" sz="1200" dirty="0"/>
          </a:p>
        </p:txBody>
      </p:sp>
      <p:sp>
        <p:nvSpPr>
          <p:cNvPr id="44" name="Rechteck 43"/>
          <p:cNvSpPr/>
          <p:nvPr/>
        </p:nvSpPr>
        <p:spPr>
          <a:xfrm>
            <a:off x="642910" y="3643314"/>
            <a:ext cx="13984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Kostenübernahme </a:t>
            </a:r>
            <a:endParaRPr lang="de-DE" sz="1200" dirty="0">
              <a:solidFill>
                <a:srgbClr val="C00000"/>
              </a:solidFill>
            </a:endParaRPr>
          </a:p>
        </p:txBody>
      </p:sp>
      <p:pic>
        <p:nvPicPr>
          <p:cNvPr id="30" name="Picture 1" descr="C:\Users\Gisbert\Desktop\Komprimierte Graphiken\Bild1 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357430"/>
            <a:ext cx="1357322" cy="8952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9" grpId="0"/>
      <p:bldP spid="37" grpId="0"/>
      <p:bldP spid="38" grpId="0"/>
      <p:bldP spid="39" grpId="0" animBg="1"/>
      <p:bldP spid="4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/>
          <p:cNvSpPr/>
          <p:nvPr/>
        </p:nvSpPr>
        <p:spPr>
          <a:xfrm>
            <a:off x="3214678" y="5214950"/>
            <a:ext cx="5429288" cy="571504"/>
          </a:xfrm>
          <a:prstGeom prst="rect">
            <a:avLst/>
          </a:prstGeom>
          <a:noFill/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/>
          <p:cNvSpPr/>
          <p:nvPr/>
        </p:nvSpPr>
        <p:spPr bwMode="auto">
          <a:xfrm>
            <a:off x="4572000" y="3000372"/>
            <a:ext cx="3929090" cy="214314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3571868" y="5429264"/>
            <a:ext cx="4714908" cy="142876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8" name="Picture 5" descr="C:\Users\Gisbert\Desktop\Bil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4995287"/>
            <a:ext cx="571504" cy="938244"/>
          </a:xfrm>
          <a:prstGeom prst="rect">
            <a:avLst/>
          </a:prstGeom>
          <a:noFill/>
        </p:spPr>
      </p:pic>
      <p:sp>
        <p:nvSpPr>
          <p:cNvPr id="40" name="Rechteck 39"/>
          <p:cNvSpPr/>
          <p:nvPr/>
        </p:nvSpPr>
        <p:spPr bwMode="auto">
          <a:xfrm>
            <a:off x="0" y="0"/>
            <a:ext cx="278605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6"/>
          <p:cNvGrpSpPr/>
          <p:nvPr/>
        </p:nvGrpSpPr>
        <p:grpSpPr>
          <a:xfrm>
            <a:off x="3857620" y="428604"/>
            <a:ext cx="5000660" cy="928694"/>
            <a:chOff x="3857620" y="428604"/>
            <a:chExt cx="5000660" cy="928694"/>
          </a:xfrm>
        </p:grpSpPr>
        <p:sp>
          <p:nvSpPr>
            <p:cNvPr id="20" name="Rechteck 19"/>
            <p:cNvSpPr/>
            <p:nvPr/>
          </p:nvSpPr>
          <p:spPr bwMode="auto">
            <a:xfrm>
              <a:off x="3857620" y="785794"/>
              <a:ext cx="500066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4143372" y="5429264"/>
            <a:ext cx="4500594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/>
              <a:t>Was ist eine - </a:t>
            </a:r>
            <a:r>
              <a:rPr lang="de-DE" sz="1600" b="1" dirty="0">
                <a:solidFill>
                  <a:srgbClr val="CC0000"/>
                </a:solidFill>
              </a:rPr>
              <a:t>dienststellenübliche </a:t>
            </a:r>
            <a:r>
              <a:rPr lang="de-DE" b="1" dirty="0"/>
              <a:t>Ausstattung </a:t>
            </a:r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auto">
          <a:xfrm>
            <a:off x="3571868" y="5214950"/>
            <a:ext cx="32266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/>
              <a:t>Was ist </a:t>
            </a:r>
            <a:r>
              <a:rPr lang="de-DE" sz="1600" b="1" dirty="0" smtClean="0"/>
              <a:t>der </a:t>
            </a:r>
            <a:r>
              <a:rPr lang="de-DE" sz="1600" b="1" dirty="0"/>
              <a:t>- </a:t>
            </a:r>
            <a:r>
              <a:rPr lang="de-DE" sz="1600" b="1" dirty="0" smtClean="0">
                <a:solidFill>
                  <a:srgbClr val="CC0000"/>
                </a:solidFill>
              </a:rPr>
              <a:t>erforderliche</a:t>
            </a:r>
            <a:r>
              <a:rPr lang="de-DE" sz="1600" b="1" dirty="0" smtClean="0"/>
              <a:t> </a:t>
            </a:r>
            <a:r>
              <a:rPr lang="de-DE" sz="1600" b="1" dirty="0"/>
              <a:t>Umfang </a:t>
            </a:r>
            <a:endParaRPr lang="de-DE" sz="1600" dirty="0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auto">
          <a:xfrm>
            <a:off x="3428992" y="5786454"/>
            <a:ext cx="2174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rgbClr val="CC0000"/>
                </a:solidFill>
              </a:rPr>
              <a:t>Wer</a:t>
            </a:r>
            <a:r>
              <a:rPr lang="de-DE" sz="1600" b="1" dirty="0"/>
              <a:t> bestimmt das ? </a:t>
            </a:r>
            <a:endParaRPr lang="de-DE" sz="1600" dirty="0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2357422" y="1928802"/>
            <a:ext cx="6357982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bIns="0" anchor="ctr">
            <a:spAutoFit/>
          </a:bodyPr>
          <a:lstStyle/>
          <a:p>
            <a:pPr indent="449263" eaLnBrk="0" hangingPunct="0">
              <a:defRPr/>
            </a:pPr>
            <a:r>
              <a:rPr lang="de-DE" sz="1400" dirty="0" smtClean="0">
                <a:latin typeface="+mn-lt"/>
                <a:ea typeface="Times New Roman" pitchFamily="18" charset="0"/>
                <a:cs typeface="Tahoma" pitchFamily="34" charset="0"/>
              </a:rPr>
              <a:t>Herr </a:t>
            </a:r>
            <a:r>
              <a:rPr lang="de-DE" sz="1400" dirty="0">
                <a:latin typeface="+mn-lt"/>
                <a:ea typeface="Times New Roman" pitchFamily="18" charset="0"/>
                <a:cs typeface="Tahoma" pitchFamily="34" charset="0"/>
              </a:rPr>
              <a:t>Böse möchte </a:t>
            </a:r>
            <a:r>
              <a:rPr lang="de-DE" sz="1400" dirty="0" smtClean="0">
                <a:latin typeface="+mn-lt"/>
                <a:ea typeface="Times New Roman" pitchFamily="18" charset="0"/>
                <a:cs typeface="Tahoma" pitchFamily="34" charset="0"/>
              </a:rPr>
              <a:t>zum </a:t>
            </a:r>
            <a:r>
              <a:rPr lang="de-DE" sz="1400" b="1" dirty="0" smtClean="0">
                <a:latin typeface="+mn-lt"/>
                <a:ea typeface="Times New Roman" pitchFamily="18" charset="0"/>
                <a:cs typeface="Tahoma" pitchFamily="34" charset="0"/>
              </a:rPr>
              <a:t>ver.di Seminar </a:t>
            </a:r>
            <a:r>
              <a:rPr lang="de-DE" sz="1400" dirty="0" smtClean="0">
                <a:latin typeface="+mn-lt"/>
                <a:ea typeface="Times New Roman" pitchFamily="18" charset="0"/>
                <a:cs typeface="Tahoma" pitchFamily="34" charset="0"/>
              </a:rPr>
              <a:t>für </a:t>
            </a:r>
            <a:r>
              <a:rPr lang="de-DE" sz="1400" dirty="0">
                <a:latin typeface="+mn-lt"/>
                <a:ea typeface="Times New Roman" pitchFamily="18" charset="0"/>
                <a:cs typeface="Tahoma" pitchFamily="34" charset="0"/>
              </a:rPr>
              <a:t>eine Woche ins Bunte Haus </a:t>
            </a:r>
            <a:r>
              <a:rPr lang="de-DE" sz="1400" dirty="0" smtClean="0">
                <a:latin typeface="+mn-lt"/>
                <a:ea typeface="Times New Roman" pitchFamily="18" charset="0"/>
                <a:cs typeface="Tahoma" pitchFamily="34" charset="0"/>
              </a:rPr>
              <a:t>fahren </a:t>
            </a:r>
          </a:p>
          <a:p>
            <a:pPr indent="449263" eaLnBrk="0" hangingPunct="0">
              <a:defRPr/>
            </a:pPr>
            <a:r>
              <a:rPr lang="de-DE" sz="1400" dirty="0" smtClean="0">
                <a:latin typeface="+mn-lt"/>
                <a:ea typeface="Times New Roman" pitchFamily="18" charset="0"/>
                <a:cs typeface="Tahoma" pitchFamily="34" charset="0"/>
              </a:rPr>
              <a:t>Kosten incl. Verpflegung ca</a:t>
            </a:r>
            <a:r>
              <a:rPr lang="de-DE" sz="1400" dirty="0">
                <a:latin typeface="+mn-lt"/>
                <a:ea typeface="Times New Roman" pitchFamily="18" charset="0"/>
                <a:cs typeface="Tahoma" pitchFamily="34" charset="0"/>
              </a:rPr>
              <a:t>. </a:t>
            </a:r>
            <a:r>
              <a:rPr lang="de-DE" sz="1400" dirty="0" smtClean="0">
                <a:latin typeface="+mn-lt"/>
                <a:ea typeface="Times New Roman" pitchFamily="18" charset="0"/>
                <a:cs typeface="Tahoma" pitchFamily="34" charset="0"/>
              </a:rPr>
              <a:t>1650.- </a:t>
            </a:r>
            <a:r>
              <a:rPr lang="de-DE" sz="1400" dirty="0">
                <a:ea typeface="Times New Roman" pitchFamily="18" charset="0"/>
                <a:cs typeface="Tahoma" pitchFamily="34" charset="0"/>
              </a:rPr>
              <a:t> </a:t>
            </a:r>
            <a:r>
              <a:rPr lang="de-DE" sz="1400" dirty="0" smtClean="0">
                <a:ea typeface="Times New Roman" pitchFamily="18" charset="0"/>
                <a:cs typeface="Tahoma" pitchFamily="34" charset="0"/>
              </a:rPr>
              <a:t>  </a:t>
            </a:r>
            <a:r>
              <a:rPr lang="de-DE" sz="1400" dirty="0" smtClean="0">
                <a:latin typeface="+mn-lt"/>
                <a:ea typeface="Times New Roman" pitchFamily="18" charset="0"/>
                <a:cs typeface="Tahoma" pitchFamily="34" charset="0"/>
              </a:rPr>
              <a:t>Frau </a:t>
            </a:r>
            <a:r>
              <a:rPr lang="de-DE" sz="1400" dirty="0">
                <a:latin typeface="+mn-lt"/>
                <a:ea typeface="Times New Roman" pitchFamily="18" charset="0"/>
                <a:cs typeface="Tahoma" pitchFamily="34" charset="0"/>
              </a:rPr>
              <a:t>Recht will </a:t>
            </a:r>
            <a:r>
              <a:rPr lang="de-DE" sz="1400" dirty="0" smtClean="0">
                <a:latin typeface="+mn-lt"/>
                <a:ea typeface="Times New Roman" pitchFamily="18" charset="0"/>
                <a:cs typeface="Tahoma" pitchFamily="34" charset="0"/>
              </a:rPr>
              <a:t>nun endlich </a:t>
            </a:r>
            <a:r>
              <a:rPr lang="de-DE" sz="1400" dirty="0">
                <a:latin typeface="+mn-lt"/>
                <a:ea typeface="Times New Roman" pitchFamily="18" charset="0"/>
                <a:cs typeface="Tahoma" pitchFamily="34" charset="0"/>
              </a:rPr>
              <a:t>eine eigene </a:t>
            </a:r>
            <a:endParaRPr lang="de-DE" sz="1400" dirty="0" smtClean="0">
              <a:latin typeface="+mn-lt"/>
              <a:ea typeface="Times New Roman" pitchFamily="18" charset="0"/>
              <a:cs typeface="Tahoma" pitchFamily="34" charset="0"/>
            </a:endParaRPr>
          </a:p>
          <a:p>
            <a:pPr indent="449263" eaLnBrk="0" hangingPunct="0">
              <a:defRPr/>
            </a:pPr>
            <a:r>
              <a:rPr lang="de-DE" sz="1400" b="1" dirty="0" smtClean="0">
                <a:latin typeface="+mn-lt"/>
                <a:ea typeface="Times New Roman" pitchFamily="18" charset="0"/>
                <a:cs typeface="Tahoma" pitchFamily="34" charset="0"/>
              </a:rPr>
              <a:t>Rechtsammlung </a:t>
            </a:r>
            <a:r>
              <a:rPr lang="de-DE" sz="1400" b="1" dirty="0">
                <a:latin typeface="+mn-lt"/>
                <a:ea typeface="Times New Roman" pitchFamily="18" charset="0"/>
                <a:cs typeface="Tahoma" pitchFamily="34" charset="0"/>
              </a:rPr>
              <a:t>der </a:t>
            </a:r>
            <a:r>
              <a:rPr lang="de-DE" sz="1400" b="1" dirty="0" err="1" smtClean="0">
                <a:latin typeface="+mn-lt"/>
                <a:ea typeface="Times New Roman" pitchFamily="18" charset="0"/>
                <a:cs typeface="Tahoma" pitchFamily="34" charset="0"/>
              </a:rPr>
              <a:t>EKiR</a:t>
            </a:r>
            <a:r>
              <a:rPr lang="de-DE" sz="1400" dirty="0" smtClean="0">
                <a:latin typeface="+mn-lt"/>
                <a:ea typeface="Times New Roman" pitchFamily="18" charset="0"/>
                <a:cs typeface="Tahoma" pitchFamily="34" charset="0"/>
              </a:rPr>
              <a:t>. </a:t>
            </a:r>
            <a:r>
              <a:rPr lang="de-DE" sz="1200" i="1" dirty="0">
                <a:ea typeface="Times New Roman" pitchFamily="18" charset="0"/>
                <a:cs typeface="Tahoma" pitchFamily="34" charset="0"/>
              </a:rPr>
              <a:t>D</a:t>
            </a:r>
            <a:r>
              <a:rPr lang="de-DE" sz="1200" i="1" dirty="0" smtClean="0">
                <a:latin typeface="+mn-lt"/>
                <a:ea typeface="Times New Roman" pitchFamily="18" charset="0"/>
                <a:cs typeface="Tahoma" pitchFamily="34" charset="0"/>
              </a:rPr>
              <a:t>ie </a:t>
            </a:r>
            <a:r>
              <a:rPr lang="de-DE" sz="1200" i="1" dirty="0">
                <a:latin typeface="+mn-lt"/>
                <a:ea typeface="Times New Roman" pitchFamily="18" charset="0"/>
                <a:cs typeface="Tahoma" pitchFamily="34" charset="0"/>
              </a:rPr>
              <a:t>GL verweist auf das </a:t>
            </a:r>
            <a:r>
              <a:rPr lang="de-DE" sz="1200" i="1" dirty="0" smtClean="0">
                <a:latin typeface="+mn-lt"/>
                <a:ea typeface="Times New Roman" pitchFamily="18" charset="0"/>
                <a:cs typeface="Tahoma" pitchFamily="34" charset="0"/>
              </a:rPr>
              <a:t>Exemplar </a:t>
            </a:r>
            <a:r>
              <a:rPr lang="de-DE" sz="1200" i="1" dirty="0">
                <a:latin typeface="+mn-lt"/>
                <a:ea typeface="Times New Roman" pitchFamily="18" charset="0"/>
                <a:cs typeface="Tahoma" pitchFamily="34" charset="0"/>
              </a:rPr>
              <a:t>in der Personalabteilung. </a:t>
            </a:r>
            <a:endParaRPr lang="de-DE" sz="1200" i="1" dirty="0" smtClean="0">
              <a:latin typeface="+mn-lt"/>
              <a:ea typeface="Times New Roman" pitchFamily="18" charset="0"/>
              <a:cs typeface="Tahoma" pitchFamily="34" charset="0"/>
            </a:endParaRPr>
          </a:p>
          <a:p>
            <a:pPr indent="449263" eaLnBrk="0" hangingPunct="0">
              <a:defRPr/>
            </a:pPr>
            <a:r>
              <a:rPr lang="de-DE" sz="1400" dirty="0" smtClean="0">
                <a:latin typeface="+mn-lt"/>
                <a:ea typeface="Times New Roman" pitchFamily="18" charset="0"/>
                <a:cs typeface="Tahoma" pitchFamily="34" charset="0"/>
              </a:rPr>
              <a:t>Herr </a:t>
            </a:r>
            <a:r>
              <a:rPr lang="de-DE" sz="1400" dirty="0">
                <a:latin typeface="+mn-lt"/>
                <a:ea typeface="Times New Roman" pitchFamily="18" charset="0"/>
                <a:cs typeface="Tahoma" pitchFamily="34" charset="0"/>
              </a:rPr>
              <a:t>Sauer braucht einen neuen </a:t>
            </a:r>
            <a:r>
              <a:rPr lang="de-DE" sz="1400" b="1" dirty="0">
                <a:latin typeface="+mn-lt"/>
                <a:ea typeface="Times New Roman" pitchFamily="18" charset="0"/>
                <a:cs typeface="Tahoma" pitchFamily="34" charset="0"/>
              </a:rPr>
              <a:t>PC fürs </a:t>
            </a:r>
            <a:r>
              <a:rPr lang="de-DE" sz="1400" b="1" dirty="0" smtClean="0">
                <a:latin typeface="+mn-lt"/>
                <a:ea typeface="Times New Roman" pitchFamily="18" charset="0"/>
                <a:cs typeface="Tahoma" pitchFamily="34" charset="0"/>
              </a:rPr>
              <a:t>Internet</a:t>
            </a:r>
            <a:r>
              <a:rPr lang="de-DE" sz="1400" b="1" dirty="0" smtClean="0">
                <a:ea typeface="Times New Roman" pitchFamily="18" charset="0"/>
                <a:cs typeface="Tahoma" pitchFamily="34" charset="0"/>
              </a:rPr>
              <a:t> und ein Handy</a:t>
            </a:r>
            <a:endParaRPr lang="de-DE" sz="1400" dirty="0">
              <a:latin typeface="+mn-lt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571472" y="4071942"/>
            <a:ext cx="1684628" cy="27699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200" b="1" dirty="0" smtClean="0">
                <a:solidFill>
                  <a:srgbClr val="C00000"/>
                </a:solidFill>
              </a:rPr>
              <a:t>     dann Anträge </a:t>
            </a:r>
            <a:r>
              <a:rPr lang="de-DE" sz="1200" b="1" dirty="0">
                <a:solidFill>
                  <a:srgbClr val="C00000"/>
                </a:solidFill>
              </a:rPr>
              <a:t>stellen</a:t>
            </a:r>
            <a:endParaRPr lang="de-DE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Rechteck 1"/>
          <p:cNvSpPr>
            <a:spLocks noChangeArrowheads="1"/>
          </p:cNvSpPr>
          <p:nvPr/>
        </p:nvSpPr>
        <p:spPr bwMode="auto">
          <a:xfrm>
            <a:off x="928662" y="5429264"/>
            <a:ext cx="18828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de-DE" sz="1400" b="1" dirty="0" smtClean="0">
                <a:solidFill>
                  <a:srgbClr val="C00000"/>
                </a:solidFill>
                <a:latin typeface="Arial Black" pitchFamily="34" charset="0"/>
              </a:rPr>
              <a:t>…noch Fragen</a:t>
            </a:r>
            <a:endParaRPr lang="de-DE" sz="1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30" name="Picture 1" descr="C:\Users\Gisbert\Desktop\Komprimierte Graphiken\Bild1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1643050"/>
            <a:ext cx="1714512" cy="11308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Rechteck 30"/>
          <p:cNvSpPr/>
          <p:nvPr/>
        </p:nvSpPr>
        <p:spPr>
          <a:xfrm>
            <a:off x="2357422" y="1643050"/>
            <a:ext cx="39290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eaLnBrk="0" hangingPunct="0">
              <a:defRPr/>
            </a:pPr>
            <a:r>
              <a:rPr lang="de-DE" sz="1400" b="1" u="sng" dirty="0" smtClean="0">
                <a:cs typeface="Times New Roman" pitchFamily="18" charset="0"/>
              </a:rPr>
              <a:t>TOP 4      MAV Fortbildung und Sachmittel  </a:t>
            </a:r>
            <a:endParaRPr lang="de-DE" sz="1400" b="1" u="sng" dirty="0">
              <a:cs typeface="Times New Roman" pitchFamily="18" charset="0"/>
            </a:endParaRPr>
          </a:p>
        </p:txBody>
      </p:sp>
      <p:sp>
        <p:nvSpPr>
          <p:cNvPr id="32" name="Rechteck 31"/>
          <p:cNvSpPr>
            <a:spLocks noChangeArrowheads="1"/>
          </p:cNvSpPr>
          <p:nvPr/>
        </p:nvSpPr>
        <p:spPr bwMode="auto">
          <a:xfrm>
            <a:off x="4071934" y="785794"/>
            <a:ext cx="209954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Arbeitsmittel für die MAV</a:t>
            </a: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Rechteck 32"/>
          <p:cNvSpPr>
            <a:spLocks noChangeArrowheads="1"/>
          </p:cNvSpPr>
          <p:nvPr/>
        </p:nvSpPr>
        <p:spPr bwMode="auto">
          <a:xfrm>
            <a:off x="4643438" y="2857496"/>
            <a:ext cx="38942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sz="1400" b="1" i="1" dirty="0" smtClean="0"/>
              <a:t>Die Vorsitzende </a:t>
            </a:r>
            <a:r>
              <a:rPr lang="de-DE" sz="1400" b="1" i="1" dirty="0" smtClean="0">
                <a:solidFill>
                  <a:srgbClr val="C00000"/>
                </a:solidFill>
              </a:rPr>
              <a:t>hat schon mal nachgefragt</a:t>
            </a:r>
            <a:r>
              <a:rPr lang="de-DE" sz="1400" b="1" i="1" dirty="0" smtClean="0"/>
              <a:t>,- </a:t>
            </a:r>
          </a:p>
          <a:p>
            <a:pPr algn="r"/>
            <a:r>
              <a:rPr lang="de-DE" sz="1400" b="1" i="1" dirty="0" smtClean="0"/>
              <a:t>aber im Personalbüro nur Kopfschütteln geerntet  </a:t>
            </a:r>
            <a:endParaRPr lang="de-DE" sz="1400" b="1" i="1" dirty="0"/>
          </a:p>
        </p:txBody>
      </p:sp>
      <p:grpSp>
        <p:nvGrpSpPr>
          <p:cNvPr id="34" name="Gruppieren 33"/>
          <p:cNvGrpSpPr/>
          <p:nvPr/>
        </p:nvGrpSpPr>
        <p:grpSpPr>
          <a:xfrm>
            <a:off x="2571736" y="3571876"/>
            <a:ext cx="6072230" cy="1071570"/>
            <a:chOff x="2571736" y="3429000"/>
            <a:chExt cx="6072230" cy="1071570"/>
          </a:xfrm>
        </p:grpSpPr>
        <p:sp>
          <p:nvSpPr>
            <p:cNvPr id="37" name="Rechteck 36"/>
            <p:cNvSpPr/>
            <p:nvPr/>
          </p:nvSpPr>
          <p:spPr bwMode="auto">
            <a:xfrm>
              <a:off x="2571736" y="3429000"/>
              <a:ext cx="6072230" cy="1071570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1" eaLnBrk="0" hangingPunct="0">
                <a:spcBef>
                  <a:spcPct val="50000"/>
                </a:spcBef>
                <a:buFontTx/>
                <a:buChar char="•"/>
                <a:defRPr/>
              </a:pPr>
              <a:endParaRPr lang="de-DE" sz="1600" b="1" dirty="0">
                <a:solidFill>
                  <a:schemeClr val="tx1"/>
                </a:solidFill>
                <a:latin typeface="Tahoma" pitchFamily="34" charset="0"/>
              </a:endParaRPr>
            </a:p>
          </p:txBody>
        </p:sp>
        <p:sp>
          <p:nvSpPr>
            <p:cNvPr id="35" name="Rechteck 34"/>
            <p:cNvSpPr>
              <a:spLocks noChangeArrowheads="1"/>
            </p:cNvSpPr>
            <p:nvPr/>
          </p:nvSpPr>
          <p:spPr bwMode="auto">
            <a:xfrm>
              <a:off x="2643174" y="3500438"/>
              <a:ext cx="6000792" cy="9541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400" b="1" dirty="0" smtClean="0"/>
                <a:t>1. Die Wünsche der Mitglieder werden in der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MAV-Sitzung </a:t>
              </a:r>
              <a:r>
                <a:rPr lang="de-DE" sz="1400" b="1" dirty="0" smtClean="0"/>
                <a:t>beraten</a:t>
              </a:r>
            </a:p>
            <a:p>
              <a:r>
                <a:rPr lang="de-DE" sz="1400" b="1" dirty="0" smtClean="0"/>
                <a:t>2. Der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Beschluss</a:t>
              </a:r>
              <a:r>
                <a:rPr lang="de-DE" sz="1400" b="1" dirty="0" smtClean="0"/>
                <a:t> wird ins Protokoll aufgenommen. </a:t>
              </a:r>
            </a:p>
            <a:p>
              <a:r>
                <a:rPr lang="de-DE" sz="1400" b="1" dirty="0" smtClean="0"/>
                <a:t>3. Die Vorsitzende stellt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schriftliche </a:t>
              </a:r>
              <a:r>
                <a:rPr lang="de-DE" sz="1400" b="1" dirty="0" smtClean="0"/>
                <a:t>Anträge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(mit Begründung) </a:t>
              </a:r>
              <a:r>
                <a:rPr lang="de-DE" sz="1400" b="1" dirty="0" smtClean="0"/>
                <a:t>zur Übernahme</a:t>
              </a:r>
            </a:p>
            <a:p>
              <a:r>
                <a:rPr lang="de-DE" sz="1400" b="1" dirty="0" smtClean="0"/>
                <a:t>     Kosten </a:t>
              </a:r>
              <a:r>
                <a:rPr lang="de-DE" sz="1400" dirty="0" smtClean="0"/>
                <a:t>und/oder</a:t>
              </a:r>
              <a:r>
                <a:rPr lang="de-DE" sz="1400" b="1" dirty="0" smtClean="0"/>
                <a:t> Arbeits- oder Dienstbefreiung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an die Dienststellenleitung</a:t>
              </a:r>
              <a:endParaRPr lang="de-DE" sz="1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6" name="Rechteck 35"/>
          <p:cNvSpPr/>
          <p:nvPr/>
        </p:nvSpPr>
        <p:spPr>
          <a:xfrm>
            <a:off x="428596" y="4500570"/>
            <a:ext cx="185738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200" b="1" dirty="0" smtClean="0"/>
              <a:t>Nur mit </a:t>
            </a:r>
            <a:r>
              <a:rPr lang="de-DE" sz="1400" b="1" dirty="0" smtClean="0">
                <a:solidFill>
                  <a:srgbClr val="C00000"/>
                </a:solidFill>
              </a:rPr>
              <a:t>Zustimmung </a:t>
            </a:r>
          </a:p>
          <a:p>
            <a:pPr algn="r"/>
            <a:r>
              <a:rPr lang="de-DE" sz="1200" b="1" dirty="0" smtClean="0">
                <a:solidFill>
                  <a:srgbClr val="C00000"/>
                </a:solidFill>
              </a:rPr>
              <a:t>der Dienststellenleitung </a:t>
            </a:r>
          </a:p>
          <a:p>
            <a:pPr algn="r"/>
            <a:r>
              <a:rPr lang="de-DE" sz="1200" b="1" dirty="0" smtClean="0"/>
              <a:t>kann beschafft oder </a:t>
            </a:r>
          </a:p>
          <a:p>
            <a:pPr algn="r"/>
            <a:r>
              <a:rPr lang="de-DE" sz="1200" b="1" dirty="0" smtClean="0"/>
              <a:t>gebucht werden </a:t>
            </a:r>
            <a:endParaRPr lang="de-DE" sz="1200" b="1" dirty="0"/>
          </a:p>
        </p:txBody>
      </p:sp>
      <p:sp>
        <p:nvSpPr>
          <p:cNvPr id="38" name="Rechteck 37"/>
          <p:cNvSpPr/>
          <p:nvPr/>
        </p:nvSpPr>
        <p:spPr>
          <a:xfrm>
            <a:off x="714348" y="3786190"/>
            <a:ext cx="1671772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200" b="1" dirty="0" smtClean="0">
                <a:solidFill>
                  <a:srgbClr val="C00000"/>
                </a:solidFill>
              </a:rPr>
              <a:t>erst Beschlüsse fassen  </a:t>
            </a:r>
          </a:p>
        </p:txBody>
      </p:sp>
      <p:sp>
        <p:nvSpPr>
          <p:cNvPr id="39" name="AutoShape 22"/>
          <p:cNvSpPr>
            <a:spLocks noChangeArrowheads="1"/>
          </p:cNvSpPr>
          <p:nvPr/>
        </p:nvSpPr>
        <p:spPr bwMode="auto">
          <a:xfrm rot="10800000" flipH="1">
            <a:off x="2285984" y="4143380"/>
            <a:ext cx="285750" cy="21431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auto">
          <a:xfrm rot="10800000" flipH="1">
            <a:off x="2285984" y="3786190"/>
            <a:ext cx="285750" cy="214314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4" grpId="0"/>
      <p:bldP spid="29" grpId="0"/>
      <p:bldP spid="33" grpId="0"/>
      <p:bldP spid="36" grpId="0"/>
      <p:bldP spid="38" grpId="0"/>
      <p:bldP spid="39" grpId="0" animBg="1"/>
      <p:bldP spid="1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hteck 48"/>
          <p:cNvSpPr/>
          <p:nvPr/>
        </p:nvSpPr>
        <p:spPr bwMode="auto">
          <a:xfrm>
            <a:off x="2428860" y="2571744"/>
            <a:ext cx="5929354" cy="285752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8" name="Picture 5" descr="C:\Users\Gisbert\Desktop\Bil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2000240"/>
            <a:ext cx="720896" cy="1183502"/>
          </a:xfrm>
          <a:prstGeom prst="rect">
            <a:avLst/>
          </a:prstGeom>
          <a:noFill/>
        </p:spPr>
      </p:pic>
      <p:sp>
        <p:nvSpPr>
          <p:cNvPr id="33" name="Rechteck 32"/>
          <p:cNvSpPr/>
          <p:nvPr/>
        </p:nvSpPr>
        <p:spPr bwMode="auto">
          <a:xfrm>
            <a:off x="0" y="0"/>
            <a:ext cx="321467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9" name="Rechteck 28"/>
          <p:cNvSpPr/>
          <p:nvPr/>
        </p:nvSpPr>
        <p:spPr bwMode="auto">
          <a:xfrm>
            <a:off x="2214546" y="5643578"/>
            <a:ext cx="6143668" cy="285752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 bwMode="auto">
          <a:xfrm>
            <a:off x="2214546" y="4714884"/>
            <a:ext cx="6143668" cy="64294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16" name="Rechteck 15"/>
          <p:cNvSpPr/>
          <p:nvPr/>
        </p:nvSpPr>
        <p:spPr bwMode="auto">
          <a:xfrm>
            <a:off x="2214546" y="3500438"/>
            <a:ext cx="6143668" cy="107157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1357290" y="3143248"/>
            <a:ext cx="45720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de-DE" sz="1600" b="1" dirty="0"/>
              <a:t>§ 48  </a:t>
            </a:r>
            <a:r>
              <a:rPr lang="de-DE" sz="1400" b="1" dirty="0">
                <a:latin typeface="Arial" charset="0"/>
              </a:rPr>
              <a:t>Beschwerderecht der Mitarbeitervertretung</a:t>
            </a:r>
          </a:p>
        </p:txBody>
      </p:sp>
      <p:sp>
        <p:nvSpPr>
          <p:cNvPr id="11" name="Rechteck 10"/>
          <p:cNvSpPr/>
          <p:nvPr/>
        </p:nvSpPr>
        <p:spPr>
          <a:xfrm>
            <a:off x="2357422" y="3571876"/>
            <a:ext cx="600079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b="1" dirty="0" smtClean="0"/>
              <a:t>Verstößt die </a:t>
            </a:r>
            <a:r>
              <a:rPr lang="de-DE" sz="1600" b="1" dirty="0" smtClean="0">
                <a:solidFill>
                  <a:srgbClr val="C00000"/>
                </a:solidFill>
              </a:rPr>
              <a:t>Dienststellenleitung </a:t>
            </a:r>
            <a:r>
              <a:rPr lang="de-DE" sz="1400" dirty="0" smtClean="0"/>
              <a:t>gegen sich aus diesem Kirchengesetz ergebende </a:t>
            </a:r>
            <a:r>
              <a:rPr lang="de-DE" sz="1400" b="1" dirty="0" smtClean="0"/>
              <a:t>oder sonstige </a:t>
            </a:r>
            <a:r>
              <a:rPr lang="de-DE" sz="1400" dirty="0" smtClean="0"/>
              <a:t>gegenüber den Mitarbeitenden bestehende Pflichten, </a:t>
            </a:r>
          </a:p>
          <a:p>
            <a:r>
              <a:rPr lang="de-DE" sz="1400" dirty="0" smtClean="0"/>
              <a:t>hat die MAV das Recht, bei den </a:t>
            </a:r>
            <a:r>
              <a:rPr lang="de-DE" sz="1400" b="1" dirty="0" smtClean="0">
                <a:solidFill>
                  <a:srgbClr val="0000FF"/>
                </a:solidFill>
              </a:rPr>
              <a:t>zuständigen</a:t>
            </a:r>
            <a:r>
              <a:rPr lang="de-DE" sz="1400" b="1" dirty="0" smtClean="0"/>
              <a:t> </a:t>
            </a:r>
            <a:r>
              <a:rPr lang="de-DE" sz="1400" b="1" dirty="0" smtClean="0">
                <a:solidFill>
                  <a:srgbClr val="0000FF"/>
                </a:solidFill>
              </a:rPr>
              <a:t>Leitungs- und Aufsichtsorganen </a:t>
            </a:r>
            <a:r>
              <a:rPr lang="de-DE" sz="1400" b="1" dirty="0" smtClean="0">
                <a:solidFill>
                  <a:srgbClr val="C00000"/>
                </a:solidFill>
              </a:rPr>
              <a:t>Beschwerde</a:t>
            </a:r>
            <a:r>
              <a:rPr lang="de-DE" sz="1400" dirty="0" smtClean="0"/>
              <a:t> einzulegen.</a:t>
            </a:r>
            <a:endParaRPr lang="de-DE" sz="1400" dirty="0"/>
          </a:p>
        </p:txBody>
      </p:sp>
      <p:sp>
        <p:nvSpPr>
          <p:cNvPr id="12" name="Rechteck 11"/>
          <p:cNvSpPr/>
          <p:nvPr/>
        </p:nvSpPr>
        <p:spPr>
          <a:xfrm>
            <a:off x="2357422" y="4786321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dirty="0" smtClean="0"/>
              <a:t>Bei </a:t>
            </a:r>
            <a:r>
              <a:rPr lang="de-DE" sz="1400" b="1" dirty="0" smtClean="0"/>
              <a:t>berechtigten </a:t>
            </a:r>
            <a:r>
              <a:rPr lang="de-DE" sz="1400" dirty="0" smtClean="0"/>
              <a:t>Beschwerden hat das Leitungs- oder Aufsichtsorgan </a:t>
            </a:r>
            <a:r>
              <a:rPr lang="de-DE" sz="1400" b="1" dirty="0" smtClean="0"/>
              <a:t>im </a:t>
            </a:r>
            <a:r>
              <a:rPr lang="de-DE" sz="1400" b="1" dirty="0" smtClean="0">
                <a:solidFill>
                  <a:srgbClr val="0000FF"/>
                </a:solidFill>
              </a:rPr>
              <a:t>Rahmen seiner Möglichkeiten </a:t>
            </a:r>
            <a:r>
              <a:rPr lang="de-DE" sz="1400" dirty="0" smtClean="0"/>
              <a:t>Abhilfe zu schaffen oder auf Abhilfe hinzuwirken.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2571736" y="5643578"/>
            <a:ext cx="58579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dirty="0">
                <a:latin typeface="+mj-lt"/>
              </a:rPr>
              <a:t>Wer </a:t>
            </a:r>
            <a:r>
              <a:rPr lang="de-DE" sz="1400" b="1" dirty="0" smtClean="0">
                <a:latin typeface="+mj-lt"/>
              </a:rPr>
              <a:t>sind               </a:t>
            </a:r>
            <a:r>
              <a:rPr lang="de-D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-</a:t>
            </a:r>
            <a:r>
              <a:rPr lang="de-DE" sz="1400" b="1" dirty="0" smtClean="0">
                <a:solidFill>
                  <a:srgbClr val="C00000"/>
                </a:solidFill>
                <a:latin typeface="+mj-lt"/>
              </a:rPr>
              <a:t> die zuständigen</a:t>
            </a:r>
            <a:r>
              <a:rPr lang="de-DE" sz="1400" b="1" dirty="0" smtClean="0">
                <a:latin typeface="+mj-lt"/>
              </a:rPr>
              <a:t> </a:t>
            </a:r>
            <a:r>
              <a: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Leitungs- und Aufsichtsorgane </a:t>
            </a:r>
            <a:endParaRPr lang="de-DE" sz="1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3929058" y="5929330"/>
            <a:ext cx="36366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dirty="0">
                <a:latin typeface="+mj-lt"/>
              </a:rPr>
              <a:t>Was heißt </a:t>
            </a:r>
            <a:r>
              <a: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-</a:t>
            </a:r>
            <a:r>
              <a:rPr lang="de-DE" sz="1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im </a:t>
            </a:r>
            <a:r>
              <a:rPr lang="de-DE" sz="1400" b="1" dirty="0">
                <a:solidFill>
                  <a:srgbClr val="C00000"/>
                </a:solidFill>
                <a:latin typeface="+mj-lt"/>
              </a:rPr>
              <a:t>Rahmen</a:t>
            </a:r>
            <a:r>
              <a: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seiner Möglichkeiten </a:t>
            </a:r>
            <a:endParaRPr lang="de-DE" sz="1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15" name="Picture 5" descr="C:\Users\Gisbert\Desktop\Bild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5429264"/>
            <a:ext cx="500066" cy="820964"/>
          </a:xfrm>
          <a:prstGeom prst="rect">
            <a:avLst/>
          </a:prstGeom>
          <a:noFill/>
        </p:spPr>
      </p:pic>
      <p:sp>
        <p:nvSpPr>
          <p:cNvPr id="23" name="AutoShape 22"/>
          <p:cNvSpPr>
            <a:spLocks noChangeArrowheads="1"/>
          </p:cNvSpPr>
          <p:nvPr/>
        </p:nvSpPr>
        <p:spPr bwMode="auto">
          <a:xfrm rot="10800000" flipH="1">
            <a:off x="2000232" y="5000635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AutoShape 22"/>
          <p:cNvSpPr>
            <a:spLocks noChangeArrowheads="1"/>
          </p:cNvSpPr>
          <p:nvPr/>
        </p:nvSpPr>
        <p:spPr bwMode="auto">
          <a:xfrm rot="10800000" flipH="1">
            <a:off x="2000232" y="407194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6" name="Gruppieren 35"/>
          <p:cNvGrpSpPr/>
          <p:nvPr/>
        </p:nvGrpSpPr>
        <p:grpSpPr>
          <a:xfrm>
            <a:off x="571472" y="285728"/>
            <a:ext cx="6143668" cy="1071570"/>
            <a:chOff x="642910" y="571480"/>
            <a:chExt cx="6143668" cy="1071570"/>
          </a:xfrm>
        </p:grpSpPr>
        <p:sp>
          <p:nvSpPr>
            <p:cNvPr id="37" name="Rechteck 36"/>
            <p:cNvSpPr/>
            <p:nvPr/>
          </p:nvSpPr>
          <p:spPr bwMode="auto">
            <a:xfrm>
              <a:off x="642910" y="1000108"/>
              <a:ext cx="6143668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8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flipH="1">
              <a:off x="714348" y="571480"/>
              <a:ext cx="2917052" cy="1071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9" name="Rechteck 38"/>
            <p:cNvSpPr/>
            <p:nvPr/>
          </p:nvSpPr>
          <p:spPr>
            <a:xfrm>
              <a:off x="3714744" y="1000108"/>
              <a:ext cx="18573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MVG EKD  VIII. Abschnitt</a:t>
              </a:r>
              <a:endParaRPr lang="de-DE" sz="1200" b="1" dirty="0"/>
            </a:p>
          </p:txBody>
        </p:sp>
        <p:sp>
          <p:nvSpPr>
            <p:cNvPr id="40" name="Rechteck 39"/>
            <p:cNvSpPr/>
            <p:nvPr/>
          </p:nvSpPr>
          <p:spPr>
            <a:xfrm>
              <a:off x="2928926" y="1285860"/>
              <a:ext cx="357186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Aufgaben und Befugnisse der Mitarbeitervertretung</a:t>
              </a:r>
              <a:endParaRPr lang="de-DE" sz="1200" b="1" dirty="0"/>
            </a:p>
          </p:txBody>
        </p:sp>
      </p:grpSp>
      <p:sp>
        <p:nvSpPr>
          <p:cNvPr id="41" name="Rechteck 51"/>
          <p:cNvSpPr>
            <a:spLocks noChangeArrowheads="1"/>
          </p:cNvSpPr>
          <p:nvPr/>
        </p:nvSpPr>
        <p:spPr bwMode="auto">
          <a:xfrm>
            <a:off x="1357292" y="1785928"/>
            <a:ext cx="507209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i="1" dirty="0">
                <a:cs typeface="Arial" pitchFamily="34" charset="0"/>
              </a:rPr>
              <a:t>…Anträge </a:t>
            </a:r>
            <a:r>
              <a:rPr lang="de-DE" sz="1400" b="1" i="1" dirty="0" smtClean="0">
                <a:cs typeface="Arial" pitchFamily="34" charset="0"/>
              </a:rPr>
              <a:t>zur Kostenübernahme werden </a:t>
            </a:r>
            <a:r>
              <a:rPr lang="de-DE" sz="1400" b="1" i="1" dirty="0">
                <a:cs typeface="Arial" pitchFamily="34" charset="0"/>
              </a:rPr>
              <a:t>abgelehnt </a:t>
            </a:r>
            <a:r>
              <a:rPr lang="de-DE" sz="1400" b="1" i="1" dirty="0">
                <a:solidFill>
                  <a:srgbClr val="C00000"/>
                </a:solidFill>
                <a:cs typeface="Arial" pitchFamily="34" charset="0"/>
              </a:rPr>
              <a:t>„wo steht das“ </a:t>
            </a:r>
          </a:p>
        </p:txBody>
      </p:sp>
      <p:sp>
        <p:nvSpPr>
          <p:cNvPr id="42" name="Rechteck 51"/>
          <p:cNvSpPr>
            <a:spLocks noChangeArrowheads="1"/>
          </p:cNvSpPr>
          <p:nvPr/>
        </p:nvSpPr>
        <p:spPr bwMode="auto">
          <a:xfrm>
            <a:off x="2214546" y="2000240"/>
            <a:ext cx="400052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i="1" dirty="0" smtClean="0">
                <a:cs typeface="Arial" pitchFamily="34" charset="0"/>
              </a:rPr>
              <a:t>…für MAV-Sitzungen ist </a:t>
            </a: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mal wieder </a:t>
            </a:r>
            <a:r>
              <a:rPr lang="de-DE" sz="1400" b="1" i="1" dirty="0" smtClean="0">
                <a:cs typeface="Arial" pitchFamily="34" charset="0"/>
              </a:rPr>
              <a:t>kein Raum frei</a:t>
            </a:r>
            <a:endParaRPr lang="de-DE" sz="1400" b="1" i="1" dirty="0">
              <a:cs typeface="Arial" pitchFamily="34" charset="0"/>
            </a:endParaRPr>
          </a:p>
        </p:txBody>
      </p:sp>
      <p:sp>
        <p:nvSpPr>
          <p:cNvPr id="44" name="Rechteck 51"/>
          <p:cNvSpPr>
            <a:spLocks noChangeArrowheads="1"/>
          </p:cNvSpPr>
          <p:nvPr/>
        </p:nvSpPr>
        <p:spPr bwMode="auto">
          <a:xfrm>
            <a:off x="2143108" y="1571612"/>
            <a:ext cx="46434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…Antworten auf Freistellungsanträge</a:t>
            </a:r>
            <a:r>
              <a:rPr lang="de-DE" sz="14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 </a:t>
            </a:r>
            <a:r>
              <a:rPr lang="de-DE" sz="1400" b="1" i="1" dirty="0">
                <a:cs typeface="Arial" pitchFamily="34" charset="0"/>
              </a:rPr>
              <a:t>werden </a:t>
            </a:r>
            <a:r>
              <a:rPr lang="de-DE" sz="1400" b="1" i="1" dirty="0" smtClean="0">
                <a:cs typeface="Arial" pitchFamily="34" charset="0"/>
              </a:rPr>
              <a:t>„vergessen“ </a:t>
            </a:r>
            <a:endParaRPr lang="de-DE" sz="1400" b="1" i="1" dirty="0">
              <a:cs typeface="Arial" pitchFamily="34" charset="0"/>
            </a:endParaRPr>
          </a:p>
        </p:txBody>
      </p:sp>
      <p:sp>
        <p:nvSpPr>
          <p:cNvPr id="45" name="Rechteck 51"/>
          <p:cNvSpPr>
            <a:spLocks noChangeArrowheads="1"/>
          </p:cNvSpPr>
          <p:nvPr/>
        </p:nvSpPr>
        <p:spPr bwMode="auto">
          <a:xfrm>
            <a:off x="2643174" y="2214554"/>
            <a:ext cx="4143404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…</a:t>
            </a:r>
            <a:r>
              <a:rPr lang="de-DE" sz="1400" b="1" i="1" dirty="0">
                <a:solidFill>
                  <a:srgbClr val="C00000"/>
                </a:solidFill>
                <a:cs typeface="Arial" pitchFamily="34" charset="0"/>
              </a:rPr>
              <a:t>Information </a:t>
            </a:r>
            <a:r>
              <a:rPr lang="de-DE" sz="1400" b="1" i="1" dirty="0">
                <a:cs typeface="Arial" pitchFamily="34" charset="0"/>
              </a:rPr>
              <a:t>erhält die MAV nur per „</a:t>
            </a:r>
            <a:r>
              <a:rPr lang="de-DE" sz="1400" b="1" i="1" dirty="0" err="1">
                <a:cs typeface="Arial" pitchFamily="34" charset="0"/>
              </a:rPr>
              <a:t>Flurfunk</a:t>
            </a:r>
            <a:r>
              <a:rPr lang="de-DE" sz="1400" b="1" i="1" dirty="0">
                <a:cs typeface="Arial" pitchFamily="34" charset="0"/>
              </a:rPr>
              <a:t>“</a:t>
            </a:r>
          </a:p>
        </p:txBody>
      </p:sp>
      <p:sp>
        <p:nvSpPr>
          <p:cNvPr id="47" name="Rechteck 51"/>
          <p:cNvSpPr>
            <a:spLocks noChangeArrowheads="1"/>
          </p:cNvSpPr>
          <p:nvPr/>
        </p:nvSpPr>
        <p:spPr bwMode="auto">
          <a:xfrm>
            <a:off x="2500298" y="2571744"/>
            <a:ext cx="52863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 b="1" i="1" dirty="0">
                <a:solidFill>
                  <a:srgbClr val="C00000"/>
                </a:solidFill>
                <a:cs typeface="Arial" pitchFamily="34" charset="0"/>
              </a:rPr>
              <a:t>…was tun, wenn der Dienstgeber auf </a:t>
            </a:r>
            <a:r>
              <a:rPr lang="de-DE" sz="1600" b="1" i="1" dirty="0">
                <a:cs typeface="Arial" pitchFamily="34" charset="0"/>
              </a:rPr>
              <a:t>nichts</a:t>
            </a:r>
            <a:r>
              <a:rPr lang="de-DE" sz="1600" b="1" i="1" dirty="0">
                <a:solidFill>
                  <a:srgbClr val="C00000"/>
                </a:solidFill>
                <a:cs typeface="Arial" pitchFamily="34" charset="0"/>
              </a:rPr>
              <a:t> reagiert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29" grpId="0" animBg="1"/>
      <p:bldP spid="13" grpId="0"/>
      <p:bldP spid="14" grpId="0"/>
      <p:bldP spid="23" grpId="0" animBg="1"/>
      <p:bldP spid="25" grpId="0" animBg="1"/>
      <p:bldP spid="41" grpId="0"/>
      <p:bldP spid="42" grpId="0"/>
      <p:bldP spid="44" grpId="0"/>
      <p:bldP spid="45" grpId="0"/>
      <p:bldP spid="4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auto">
          <a:xfrm>
            <a:off x="0" y="0"/>
            <a:ext cx="542925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Picture 2" descr="C:\Users\Gisbert\Desktop\smiley-295353_6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285992"/>
            <a:ext cx="995348" cy="101275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928662" y="1071546"/>
            <a:ext cx="3714776" cy="131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" name="Gruppieren 7"/>
          <p:cNvGrpSpPr/>
          <p:nvPr/>
        </p:nvGrpSpPr>
        <p:grpSpPr>
          <a:xfrm>
            <a:off x="2214546" y="2071678"/>
            <a:ext cx="2910978" cy="1046440"/>
            <a:chOff x="590809" y="4796313"/>
            <a:chExt cx="2910978" cy="1046440"/>
          </a:xfrm>
        </p:grpSpPr>
        <p:sp>
          <p:nvSpPr>
            <p:cNvPr id="9" name="Rechteck 8"/>
            <p:cNvSpPr/>
            <p:nvPr/>
          </p:nvSpPr>
          <p:spPr>
            <a:xfrm>
              <a:off x="590809" y="479631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smtClean="0">
                  <a:solidFill>
                    <a:srgbClr val="C00000"/>
                  </a:solidFill>
                  <a:latin typeface="Arial Black" pitchFamily="34" charset="0"/>
                </a:rPr>
                <a:t>M</a:t>
              </a:r>
              <a:r>
                <a:rPr lang="de-DE" sz="2400" dirty="0" smtClean="0">
                  <a:latin typeface="Arial Black" pitchFamily="34" charset="0"/>
                </a:rPr>
                <a:t>itarbeiter</a:t>
              </a:r>
              <a:endParaRPr lang="de-DE" sz="2400" dirty="0">
                <a:latin typeface="Arial Black" pitchFamily="34" charset="0"/>
              </a:endParaRPr>
            </a:p>
          </p:txBody>
        </p:sp>
        <p:sp>
          <p:nvSpPr>
            <p:cNvPr id="10" name="Rechteck 9"/>
            <p:cNvSpPr/>
            <p:nvPr/>
          </p:nvSpPr>
          <p:spPr>
            <a:xfrm>
              <a:off x="755359" y="505792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err="1" smtClean="0">
                  <a:solidFill>
                    <a:srgbClr val="C00000"/>
                  </a:solidFill>
                  <a:latin typeface="Arial Black" pitchFamily="34" charset="0"/>
                </a:rPr>
                <a:t>V</a:t>
              </a:r>
              <a:r>
                <a:rPr lang="de-DE" sz="2400" dirty="0" err="1" smtClean="0">
                  <a:latin typeface="Arial Black" pitchFamily="34" charset="0"/>
                </a:rPr>
                <a:t>ertretungs</a:t>
              </a:r>
              <a:endParaRPr lang="de-DE" sz="2400" dirty="0">
                <a:latin typeface="Arial Black" pitchFamily="34" charset="0"/>
              </a:endParaRPr>
            </a:p>
          </p:txBody>
        </p:sp>
        <p:sp>
          <p:nvSpPr>
            <p:cNvPr id="11" name="Rechteck 10"/>
            <p:cNvSpPr/>
            <p:nvPr/>
          </p:nvSpPr>
          <p:spPr>
            <a:xfrm>
              <a:off x="899592" y="531953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smtClean="0">
                  <a:solidFill>
                    <a:srgbClr val="C00000"/>
                  </a:solidFill>
                  <a:latin typeface="Arial Black" pitchFamily="34" charset="0"/>
                </a:rPr>
                <a:t>G</a:t>
              </a:r>
              <a:r>
                <a:rPr lang="de-DE" sz="2400" dirty="0" smtClean="0">
                  <a:latin typeface="Arial Black" pitchFamily="34" charset="0"/>
                </a:rPr>
                <a:t>esetz</a:t>
              </a:r>
              <a:endParaRPr lang="de-DE" sz="2400" dirty="0">
                <a:latin typeface="Arial Black" pitchFamily="34" charset="0"/>
              </a:endParaRPr>
            </a:p>
          </p:txBody>
        </p:sp>
      </p:grpSp>
      <p:sp>
        <p:nvSpPr>
          <p:cNvPr id="12" name="Rechteck 11"/>
          <p:cNvSpPr/>
          <p:nvPr/>
        </p:nvSpPr>
        <p:spPr>
          <a:xfrm>
            <a:off x="3643306" y="357187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000" b="1" dirty="0" smtClean="0">
                <a:latin typeface="Arial Black" pitchFamily="34" charset="0"/>
              </a:rPr>
              <a:t>Grundsätze </a:t>
            </a:r>
          </a:p>
          <a:p>
            <a:r>
              <a:rPr lang="de-DE" sz="2000" b="1" dirty="0" smtClean="0">
                <a:latin typeface="Arial Black" pitchFamily="34" charset="0"/>
              </a:rPr>
              <a:t>für die </a:t>
            </a:r>
            <a:r>
              <a:rPr lang="de-DE" sz="2000" b="1" dirty="0" smtClean="0">
                <a:solidFill>
                  <a:srgbClr val="C00000"/>
                </a:solidFill>
                <a:latin typeface="Arial Black" pitchFamily="34" charset="0"/>
              </a:rPr>
              <a:t>Zusammenarbeit</a:t>
            </a:r>
            <a:endParaRPr lang="de-DE" sz="20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3" name="Rectangle 75"/>
          <p:cNvSpPr>
            <a:spLocks noChangeArrowheads="1"/>
          </p:cNvSpPr>
          <p:nvPr/>
        </p:nvSpPr>
        <p:spPr bwMode="auto">
          <a:xfrm>
            <a:off x="3643306" y="4286256"/>
            <a:ext cx="4071966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b="1" dirty="0" smtClean="0">
                <a:solidFill>
                  <a:srgbClr val="C00000"/>
                </a:solidFill>
                <a:latin typeface="Arial Black" pitchFamily="34" charset="0"/>
              </a:rPr>
              <a:t>Erörterung </a:t>
            </a:r>
          </a:p>
          <a:p>
            <a:r>
              <a:rPr lang="de-DE" b="1" dirty="0" smtClean="0">
                <a:latin typeface="Arial Black" pitchFamily="34" charset="0"/>
              </a:rPr>
              <a:t>in der betrieblichen Praxis </a:t>
            </a:r>
            <a:endParaRPr lang="de-DE" b="1" dirty="0">
              <a:latin typeface="Arial Black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3643306" y="492919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000" b="1" dirty="0" smtClean="0">
                <a:solidFill>
                  <a:srgbClr val="C00000"/>
                </a:solidFill>
                <a:latin typeface="Arial Black" pitchFamily="34" charset="0"/>
              </a:rPr>
              <a:t>Informationsrechte </a:t>
            </a:r>
          </a:p>
          <a:p>
            <a:r>
              <a:rPr lang="de-DE" sz="2000" b="1" dirty="0" smtClean="0">
                <a:latin typeface="Arial Black" pitchFamily="34" charset="0"/>
              </a:rPr>
              <a:t>der Mitarbeitervertretung</a:t>
            </a:r>
            <a:endParaRPr lang="de-DE" sz="2000" b="1" dirty="0">
              <a:latin typeface="Arial Black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3643306" y="5715016"/>
            <a:ext cx="22145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 smtClean="0">
                <a:latin typeface="Arial Black" pitchFamily="34" charset="0"/>
              </a:rPr>
              <a:t>Ausschüsse</a:t>
            </a:r>
            <a:endParaRPr lang="de-DE" sz="20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/>
          <p:cNvSpPr/>
          <p:nvPr/>
        </p:nvSpPr>
        <p:spPr>
          <a:xfrm>
            <a:off x="3214678" y="2714620"/>
            <a:ext cx="5143536" cy="21431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36" name="Rechteck 35"/>
          <p:cNvSpPr/>
          <p:nvPr/>
        </p:nvSpPr>
        <p:spPr bwMode="auto">
          <a:xfrm>
            <a:off x="0" y="0"/>
            <a:ext cx="292892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2643174" y="4214818"/>
            <a:ext cx="5715040" cy="64294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2" name="Rechteck 21"/>
          <p:cNvSpPr/>
          <p:nvPr/>
        </p:nvSpPr>
        <p:spPr bwMode="auto">
          <a:xfrm>
            <a:off x="2643174" y="5286388"/>
            <a:ext cx="5715040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1" name="Rechteck 20"/>
          <p:cNvSpPr/>
          <p:nvPr/>
        </p:nvSpPr>
        <p:spPr bwMode="auto">
          <a:xfrm>
            <a:off x="2643174" y="4929198"/>
            <a:ext cx="5715040" cy="28575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17" name="Rechteck 16"/>
          <p:cNvSpPr/>
          <p:nvPr/>
        </p:nvSpPr>
        <p:spPr bwMode="auto">
          <a:xfrm>
            <a:off x="2643174" y="3429000"/>
            <a:ext cx="5715040" cy="64294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2214546" y="207167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b="1" dirty="0" smtClean="0"/>
              <a:t>§ 33   Grundsätze für die Zusammenarbeit</a:t>
            </a:r>
            <a:endParaRPr lang="de-DE" b="1" dirty="0"/>
          </a:p>
        </p:txBody>
      </p:sp>
      <p:sp>
        <p:nvSpPr>
          <p:cNvPr id="10" name="Rechteck 9"/>
          <p:cNvSpPr/>
          <p:nvPr/>
        </p:nvSpPr>
        <p:spPr>
          <a:xfrm>
            <a:off x="2786050" y="2500306"/>
            <a:ext cx="592935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b="1" dirty="0" smtClean="0"/>
              <a:t>Mitarbeitervertretung und Dienststellenleitung </a:t>
            </a:r>
            <a:r>
              <a:rPr lang="de-DE" b="1" dirty="0" smtClean="0">
                <a:solidFill>
                  <a:srgbClr val="C00000"/>
                </a:solidFill>
              </a:rPr>
              <a:t>sind verpflichtet</a:t>
            </a:r>
            <a:r>
              <a:rPr lang="de-DE" sz="1400" b="1" dirty="0" smtClean="0"/>
              <a:t>,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sich gegenseitig </a:t>
            </a:r>
            <a:r>
              <a:rPr lang="de-DE" sz="1400" b="1" dirty="0" smtClean="0"/>
              <a:t>bei der Erfüllung ihrer Aufgaben </a:t>
            </a:r>
            <a:r>
              <a:rPr lang="de-DE" sz="1600" b="1" dirty="0" smtClean="0">
                <a:solidFill>
                  <a:srgbClr val="C00000"/>
                </a:solidFill>
              </a:rPr>
              <a:t>zu unterstützen</a:t>
            </a:r>
            <a:r>
              <a:rPr lang="de-DE" sz="1400" b="1" dirty="0" smtClean="0"/>
              <a:t>, und </a:t>
            </a:r>
          </a:p>
          <a:p>
            <a:r>
              <a:rPr lang="de-DE" sz="1400" b="1" dirty="0" smtClean="0"/>
              <a:t>arbeiten </a:t>
            </a:r>
            <a:r>
              <a:rPr lang="de-DE" sz="1600" b="1" dirty="0" smtClean="0">
                <a:solidFill>
                  <a:srgbClr val="0033CC"/>
                </a:solidFill>
              </a:rPr>
              <a:t>vertrauensvoll </a:t>
            </a:r>
            <a:r>
              <a:rPr lang="de-DE" sz="1400" b="1" dirty="0" smtClean="0"/>
              <a:t>und </a:t>
            </a:r>
            <a:r>
              <a:rPr lang="de-DE" sz="1600" b="1" dirty="0" smtClean="0">
                <a:solidFill>
                  <a:srgbClr val="C00000"/>
                </a:solidFill>
              </a:rPr>
              <a:t>partnerschaftlich</a:t>
            </a:r>
            <a:r>
              <a:rPr lang="de-DE" sz="1400" b="1" dirty="0" smtClean="0"/>
              <a:t> zusammen. </a:t>
            </a:r>
            <a:endParaRPr lang="de-DE" sz="1400" b="1" dirty="0"/>
          </a:p>
        </p:txBody>
      </p:sp>
      <p:sp>
        <p:nvSpPr>
          <p:cNvPr id="11" name="Rechteck 10"/>
          <p:cNvSpPr/>
          <p:nvPr/>
        </p:nvSpPr>
        <p:spPr>
          <a:xfrm>
            <a:off x="2786050" y="3500438"/>
            <a:ext cx="55721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Sie </a:t>
            </a:r>
            <a:r>
              <a:rPr lang="de-DE" sz="1600" b="1" dirty="0" smtClean="0">
                <a:solidFill>
                  <a:srgbClr val="C00000"/>
                </a:solidFill>
              </a:rPr>
              <a:t>informieren sich gegenseitig </a:t>
            </a:r>
            <a:r>
              <a:rPr lang="de-DE" sz="1400" b="1" dirty="0" smtClean="0"/>
              <a:t>über Angelegenheiten</a:t>
            </a:r>
            <a:r>
              <a:rPr lang="de-DE" sz="1400" dirty="0" smtClean="0"/>
              <a:t>, die </a:t>
            </a:r>
          </a:p>
          <a:p>
            <a:r>
              <a:rPr lang="de-DE" sz="1400" dirty="0" smtClean="0"/>
              <a:t>die </a:t>
            </a:r>
            <a:r>
              <a:rPr lang="de-DE" sz="1400" b="1" dirty="0" smtClean="0">
                <a:solidFill>
                  <a:srgbClr val="0033CC"/>
                </a:solidFill>
              </a:rPr>
              <a:t>Dienstgemeinschaft</a:t>
            </a:r>
            <a:r>
              <a:rPr lang="de-DE" sz="1400" dirty="0" smtClean="0"/>
              <a:t> betreffen. </a:t>
            </a:r>
          </a:p>
        </p:txBody>
      </p:sp>
      <p:sp>
        <p:nvSpPr>
          <p:cNvPr id="12" name="Rechteck 11"/>
          <p:cNvSpPr/>
          <p:nvPr/>
        </p:nvSpPr>
        <p:spPr>
          <a:xfrm>
            <a:off x="2786050" y="5286388"/>
            <a:ext cx="578647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…und jede Betätigung in der Dienststelle unterbleibt, </a:t>
            </a:r>
          </a:p>
          <a:p>
            <a:r>
              <a:rPr lang="de-DE" sz="1400" dirty="0" smtClean="0"/>
              <a:t>die der </a:t>
            </a:r>
            <a:r>
              <a:rPr lang="de-DE" sz="1600" b="1" dirty="0" smtClean="0">
                <a:solidFill>
                  <a:srgbClr val="C00000"/>
                </a:solidFill>
              </a:rPr>
              <a:t>Aufgabe der Dienststelle</a:t>
            </a:r>
            <a:r>
              <a:rPr lang="de-DE" sz="1400" dirty="0" smtClean="0"/>
              <a:t>, der </a:t>
            </a:r>
            <a:r>
              <a:rPr lang="de-DE" sz="1400" b="1" dirty="0" smtClean="0">
                <a:solidFill>
                  <a:srgbClr val="0033CC"/>
                </a:solidFill>
              </a:rPr>
              <a:t>Dienstgemeinschaft </a:t>
            </a:r>
            <a:r>
              <a:rPr lang="de-DE" sz="1400" dirty="0" smtClean="0"/>
              <a:t>oder dem </a:t>
            </a:r>
            <a:r>
              <a:rPr lang="de-DE" sz="1600" b="1" dirty="0" smtClean="0">
                <a:solidFill>
                  <a:srgbClr val="0033CC"/>
                </a:solidFill>
              </a:rPr>
              <a:t>Arbeitsfrieden </a:t>
            </a:r>
            <a:r>
              <a:rPr lang="de-DE" sz="1400" dirty="0" smtClean="0"/>
              <a:t>abträglich ist.</a:t>
            </a:r>
            <a:endParaRPr lang="de-DE" sz="1400" dirty="0"/>
          </a:p>
        </p:txBody>
      </p:sp>
      <p:sp>
        <p:nvSpPr>
          <p:cNvPr id="16" name="Rechteck 15"/>
          <p:cNvSpPr/>
          <p:nvPr/>
        </p:nvSpPr>
        <p:spPr>
          <a:xfrm>
            <a:off x="2786050" y="492919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b="1" dirty="0" smtClean="0"/>
              <a:t>…die Vereinigungsfreiheit nicht beeinträchtigt wird </a:t>
            </a:r>
            <a:endParaRPr lang="de-DE" sz="1400" b="1" dirty="0"/>
          </a:p>
        </p:txBody>
      </p:sp>
      <p:sp>
        <p:nvSpPr>
          <p:cNvPr id="23" name="Rechteck 22"/>
          <p:cNvSpPr/>
          <p:nvPr/>
        </p:nvSpPr>
        <p:spPr>
          <a:xfrm>
            <a:off x="857224" y="2571744"/>
            <a:ext cx="1444626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 smtClean="0">
                <a:solidFill>
                  <a:srgbClr val="C00000"/>
                </a:solidFill>
                <a:latin typeface="Arial" charset="0"/>
              </a:rPr>
              <a:t>Pflicht </a:t>
            </a:r>
            <a:r>
              <a:rPr lang="de-DE" sz="1200" b="1" dirty="0" smtClean="0">
                <a:solidFill>
                  <a:srgbClr val="C00000"/>
                </a:solidFill>
                <a:latin typeface="Arial" charset="0"/>
              </a:rPr>
              <a:t>zur </a:t>
            </a:r>
          </a:p>
          <a:p>
            <a:pPr>
              <a:defRPr/>
            </a:pPr>
            <a:r>
              <a:rPr lang="de-DE" sz="1200" b="1" dirty="0" smtClean="0">
                <a:latin typeface="Arial" charset="0"/>
              </a:rPr>
              <a:t>     Unterstützung</a:t>
            </a:r>
            <a:endParaRPr lang="de-DE" sz="1200" dirty="0">
              <a:latin typeface="Arial" charset="0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928662" y="4071942"/>
            <a:ext cx="1416478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 smtClean="0">
                <a:latin typeface="Arial" charset="0"/>
              </a:rPr>
              <a:t>MAV</a:t>
            </a:r>
            <a:r>
              <a:rPr lang="de-DE" sz="1400" b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de-DE" sz="1200" b="1" dirty="0" smtClean="0">
                <a:solidFill>
                  <a:srgbClr val="C00000"/>
                </a:solidFill>
                <a:latin typeface="Arial" charset="0"/>
              </a:rPr>
              <a:t>auf </a:t>
            </a:r>
          </a:p>
          <a:p>
            <a:pPr>
              <a:defRPr/>
            </a:pPr>
            <a:r>
              <a:rPr lang="de-DE" sz="1200" b="1" dirty="0" smtClean="0">
                <a:solidFill>
                  <a:srgbClr val="C00000"/>
                </a:solidFill>
                <a:latin typeface="Arial" charset="0"/>
              </a:rPr>
              <a:t>       Augenhöhe </a:t>
            </a:r>
            <a:endParaRPr lang="de-DE" sz="1200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10800000" flipH="1">
            <a:off x="2285984" y="285749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285984" y="428625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785786" y="4786322"/>
            <a:ext cx="1512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Gewerkschaftliche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              Betätigung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285984" y="500063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2786050" y="4214818"/>
            <a:ext cx="578647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Sie achten darauf</a:t>
            </a:r>
            <a:r>
              <a:rPr lang="de-DE" sz="1400" dirty="0" smtClean="0"/>
              <a:t>, dass alle Mitarbeiter </a:t>
            </a:r>
          </a:p>
          <a:p>
            <a:r>
              <a:rPr lang="de-DE" sz="1400" dirty="0" smtClean="0"/>
              <a:t>und Mitarbeiterinnen nach </a:t>
            </a:r>
            <a:r>
              <a:rPr lang="de-DE" sz="1600" b="1" dirty="0" smtClean="0">
                <a:solidFill>
                  <a:srgbClr val="C00000"/>
                </a:solidFill>
              </a:rPr>
              <a:t>Recht und Billigkeit </a:t>
            </a:r>
            <a:r>
              <a:rPr lang="de-DE" sz="1400" dirty="0" smtClean="0"/>
              <a:t>behandelt werden, </a:t>
            </a:r>
          </a:p>
        </p:txBody>
      </p:sp>
      <p:sp>
        <p:nvSpPr>
          <p:cNvPr id="34" name="Rechteck 33"/>
          <p:cNvSpPr/>
          <p:nvPr/>
        </p:nvSpPr>
        <p:spPr>
          <a:xfrm>
            <a:off x="642910" y="5429264"/>
            <a:ext cx="1649811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 smtClean="0">
                <a:solidFill>
                  <a:srgbClr val="C00000"/>
                </a:solidFill>
                <a:latin typeface="Arial" charset="0"/>
              </a:rPr>
              <a:t>        </a:t>
            </a:r>
            <a:r>
              <a:rPr lang="de-DE" sz="1400" b="1" dirty="0" smtClean="0">
                <a:latin typeface="Arial" charset="0"/>
              </a:rPr>
              <a:t>MAV</a:t>
            </a:r>
            <a:r>
              <a:rPr lang="de-DE" sz="1400" b="1" dirty="0" smtClean="0">
                <a:solidFill>
                  <a:srgbClr val="C00000"/>
                </a:solidFill>
                <a:latin typeface="Arial" charset="0"/>
              </a:rPr>
              <a:t> </a:t>
            </a:r>
            <a:r>
              <a:rPr lang="de-DE" sz="1200" b="1" dirty="0" smtClean="0">
                <a:solidFill>
                  <a:srgbClr val="C00000"/>
                </a:solidFill>
                <a:latin typeface="Arial" charset="0"/>
              </a:rPr>
              <a:t>in der </a:t>
            </a:r>
          </a:p>
          <a:p>
            <a:pPr>
              <a:defRPr/>
            </a:pPr>
            <a:r>
              <a:rPr lang="de-DE" sz="1200" b="1" dirty="0" smtClean="0">
                <a:solidFill>
                  <a:srgbClr val="C00000"/>
                </a:solidFill>
                <a:latin typeface="Arial" charset="0"/>
              </a:rPr>
              <a:t>    Mitverantwortung</a:t>
            </a:r>
            <a:endParaRPr lang="de-DE" sz="1200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35" name="AutoShape 22"/>
          <p:cNvSpPr>
            <a:spLocks noChangeArrowheads="1"/>
          </p:cNvSpPr>
          <p:nvPr/>
        </p:nvSpPr>
        <p:spPr bwMode="auto">
          <a:xfrm rot="10800000" flipH="1">
            <a:off x="2285984" y="571501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7" name="Gruppieren 36"/>
          <p:cNvGrpSpPr/>
          <p:nvPr/>
        </p:nvGrpSpPr>
        <p:grpSpPr>
          <a:xfrm>
            <a:off x="3214678" y="571480"/>
            <a:ext cx="5572164" cy="928694"/>
            <a:chOff x="3286116" y="285728"/>
            <a:chExt cx="5572164" cy="928694"/>
          </a:xfrm>
        </p:grpSpPr>
        <p:grpSp>
          <p:nvGrpSpPr>
            <p:cNvPr id="38" name="Gruppieren 16"/>
            <p:cNvGrpSpPr/>
            <p:nvPr/>
          </p:nvGrpSpPr>
          <p:grpSpPr>
            <a:xfrm>
              <a:off x="3286116" y="285728"/>
              <a:ext cx="5572164" cy="928694"/>
              <a:chOff x="3286116" y="428604"/>
              <a:chExt cx="5572164" cy="928694"/>
            </a:xfrm>
          </p:grpSpPr>
          <p:sp>
            <p:nvSpPr>
              <p:cNvPr id="41" name="Rechteck 40"/>
              <p:cNvSpPr/>
              <p:nvPr/>
            </p:nvSpPr>
            <p:spPr bwMode="auto">
              <a:xfrm>
                <a:off x="3286116" y="785794"/>
                <a:ext cx="5572164" cy="285752"/>
              </a:xfrm>
              <a:prstGeom prst="rect">
                <a:avLst/>
              </a:prstGeom>
              <a:solidFill>
                <a:srgbClr val="EFF9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 sz="1600">
                  <a:latin typeface="Calibri" pitchFamily="34" charset="0"/>
                  <a:cs typeface="Arial" pitchFamily="34" charset="0"/>
                </a:endParaRPr>
              </a:p>
            </p:txBody>
          </p:sp>
          <p:pic>
            <p:nvPicPr>
              <p:cNvPr id="42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572264" y="428604"/>
                <a:ext cx="2071702" cy="9286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39" name="Rechteck 38"/>
            <p:cNvSpPr/>
            <p:nvPr/>
          </p:nvSpPr>
          <p:spPr>
            <a:xfrm>
              <a:off x="4143372" y="642918"/>
              <a:ext cx="18573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MVG EKD  VIII. Abschnitt</a:t>
              </a:r>
              <a:endParaRPr lang="de-DE" sz="1200" b="1" dirty="0"/>
            </a:p>
          </p:txBody>
        </p:sp>
        <p:sp>
          <p:nvSpPr>
            <p:cNvPr id="40" name="Rechteck 39"/>
            <p:cNvSpPr/>
            <p:nvPr/>
          </p:nvSpPr>
          <p:spPr>
            <a:xfrm>
              <a:off x="3714744" y="928670"/>
              <a:ext cx="357186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Aufgaben und Befugnisse der Mitarbeitervertretung</a:t>
              </a:r>
              <a:endParaRPr lang="de-DE" sz="12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3" grpId="0"/>
      <p:bldP spid="25" grpId="0"/>
      <p:bldP spid="26" grpId="0" animBg="1"/>
      <p:bldP spid="27" grpId="0" animBg="1"/>
      <p:bldP spid="30" grpId="0" animBg="1"/>
      <p:bldP spid="34" grpId="0"/>
      <p:bldP spid="3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 39"/>
          <p:cNvSpPr/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7" name="Rechteck 26"/>
          <p:cNvSpPr/>
          <p:nvPr/>
        </p:nvSpPr>
        <p:spPr bwMode="auto">
          <a:xfrm>
            <a:off x="2500298" y="4500570"/>
            <a:ext cx="6215106" cy="50006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 bwMode="auto">
          <a:xfrm>
            <a:off x="2500298" y="3786190"/>
            <a:ext cx="6215106" cy="57150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3" name="Rechteck 32"/>
          <p:cNvSpPr/>
          <p:nvPr/>
        </p:nvSpPr>
        <p:spPr bwMode="auto">
          <a:xfrm>
            <a:off x="2500298" y="2500306"/>
            <a:ext cx="6215106" cy="114300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2643174" y="2571744"/>
            <a:ext cx="60007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dirty="0" smtClean="0"/>
              <a:t>Mitarbeitervertretung und Dienststellenleitung </a:t>
            </a:r>
            <a:r>
              <a:rPr lang="de-DE" sz="1600" b="1" dirty="0" smtClean="0">
                <a:solidFill>
                  <a:srgbClr val="C00000"/>
                </a:solidFill>
              </a:rPr>
              <a:t>müssen</a:t>
            </a:r>
            <a:r>
              <a:rPr lang="de-DE" sz="1600" b="1" dirty="0" smtClean="0"/>
              <a:t> </a:t>
            </a:r>
            <a:r>
              <a:rPr lang="de-DE" sz="1400" b="1" dirty="0" smtClean="0"/>
              <a:t>mindestens </a:t>
            </a:r>
          </a:p>
          <a:p>
            <a:r>
              <a:rPr lang="de-DE" sz="1600" b="1" dirty="0" smtClean="0">
                <a:solidFill>
                  <a:srgbClr val="C00000"/>
                </a:solidFill>
              </a:rPr>
              <a:t>einmal im Halbjahr </a:t>
            </a:r>
            <a:r>
              <a:rPr lang="de-DE" sz="1400" dirty="0" smtClean="0"/>
              <a:t>zur Besprechung </a:t>
            </a:r>
            <a:r>
              <a:rPr lang="de-DE" sz="1400" b="1" dirty="0" smtClean="0">
                <a:solidFill>
                  <a:srgbClr val="0033CC"/>
                </a:solidFill>
              </a:rPr>
              <a:t>allgemeiner Fragen </a:t>
            </a:r>
            <a:r>
              <a:rPr lang="de-DE" sz="1400" dirty="0" smtClean="0"/>
              <a:t>des Dienstbetriebes und der Dienstgemeinschaft und zum </a:t>
            </a:r>
            <a:r>
              <a:rPr lang="de-DE" sz="1400" b="1" dirty="0" smtClean="0"/>
              <a:t>Austausch von </a:t>
            </a:r>
            <a:r>
              <a:rPr lang="de-DE" sz="1600" b="1" dirty="0" smtClean="0">
                <a:solidFill>
                  <a:srgbClr val="C00000"/>
                </a:solidFill>
              </a:rPr>
              <a:t>Vorschlägen </a:t>
            </a:r>
            <a:r>
              <a:rPr lang="de-DE" sz="1400" b="1" dirty="0" smtClean="0"/>
              <a:t>und </a:t>
            </a:r>
            <a:r>
              <a:rPr lang="de-DE" sz="1600" b="1" dirty="0" smtClean="0">
                <a:solidFill>
                  <a:srgbClr val="0033CC"/>
                </a:solidFill>
              </a:rPr>
              <a:t>Anregungen</a:t>
            </a:r>
            <a:r>
              <a:rPr lang="de-DE" sz="1400" b="1" dirty="0" smtClean="0"/>
              <a:t> </a:t>
            </a:r>
            <a:r>
              <a:rPr lang="de-DE" sz="1400" dirty="0" smtClean="0"/>
              <a:t>zusammenkommen. </a:t>
            </a:r>
            <a:endParaRPr lang="de-DE" sz="1400" dirty="0"/>
          </a:p>
        </p:txBody>
      </p:sp>
      <p:sp>
        <p:nvSpPr>
          <p:cNvPr id="14" name="Rechteck 13"/>
          <p:cNvSpPr/>
          <p:nvPr/>
        </p:nvSpPr>
        <p:spPr>
          <a:xfrm>
            <a:off x="2643174" y="3786190"/>
            <a:ext cx="6143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In der Besprechung sollen auch </a:t>
            </a:r>
            <a:r>
              <a:rPr lang="de-DE" sz="1400" b="1" dirty="0" smtClean="0">
                <a:solidFill>
                  <a:srgbClr val="0033CC"/>
                </a:solidFill>
              </a:rPr>
              <a:t>Fragen der Gleichstellung </a:t>
            </a:r>
            <a:r>
              <a:rPr lang="de-DE" sz="1400" dirty="0" smtClean="0"/>
              <a:t>und der </a:t>
            </a:r>
          </a:p>
          <a:p>
            <a:r>
              <a:rPr lang="de-DE" sz="1400" dirty="0" smtClean="0"/>
              <a:t>Gemeinschaft von Frauen und Männern in der Dienststelle erörtert werden</a:t>
            </a:r>
            <a:endParaRPr lang="de-DE" sz="1400" dirty="0"/>
          </a:p>
        </p:txBody>
      </p:sp>
      <p:sp>
        <p:nvSpPr>
          <p:cNvPr id="15" name="Rechteck 14"/>
          <p:cNvSpPr/>
          <p:nvPr/>
        </p:nvSpPr>
        <p:spPr>
          <a:xfrm>
            <a:off x="2643174" y="4500570"/>
            <a:ext cx="59293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Sofern eine </a:t>
            </a:r>
            <a:r>
              <a:rPr lang="de-DE" sz="1200" b="1" dirty="0" smtClean="0">
                <a:solidFill>
                  <a:srgbClr val="0033CC"/>
                </a:solidFill>
              </a:rPr>
              <a:t>Gemeinsame Mitarbeitervertretung nach § 5 Absatz 2 </a:t>
            </a:r>
            <a:r>
              <a:rPr lang="de-DE" sz="1200" b="1" dirty="0" smtClean="0"/>
              <a:t>besteht, findet die Besprechung nach mit </a:t>
            </a:r>
            <a:r>
              <a:rPr lang="de-DE" sz="1200" b="1" dirty="0" smtClean="0">
                <a:solidFill>
                  <a:srgbClr val="C00000"/>
                </a:solidFill>
              </a:rPr>
              <a:t>allen beteiligten </a:t>
            </a:r>
            <a:r>
              <a:rPr lang="de-DE" sz="1200" b="1" dirty="0" smtClean="0"/>
              <a:t>Dienststellenleitungen </a:t>
            </a:r>
            <a:r>
              <a:rPr lang="de-DE" sz="1200" b="1" dirty="0" smtClean="0">
                <a:solidFill>
                  <a:srgbClr val="C00000"/>
                </a:solidFill>
              </a:rPr>
              <a:t>einmal im Jahr </a:t>
            </a:r>
            <a:r>
              <a:rPr lang="de-DE" sz="1200" b="1" dirty="0" smtClean="0"/>
              <a:t>statt.</a:t>
            </a:r>
            <a:endParaRPr lang="de-DE" sz="1200" b="1" dirty="0"/>
          </a:p>
        </p:txBody>
      </p:sp>
      <p:sp>
        <p:nvSpPr>
          <p:cNvPr id="16" name="Rechteck 15"/>
          <p:cNvSpPr/>
          <p:nvPr/>
        </p:nvSpPr>
        <p:spPr>
          <a:xfrm>
            <a:off x="2143108" y="207167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b="1" dirty="0" smtClean="0"/>
              <a:t>§ 33   Grundsätze für die Zusammenarbeit</a:t>
            </a:r>
            <a:endParaRPr lang="de-DE" b="1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3214678" y="571480"/>
            <a:ext cx="5572164" cy="928694"/>
            <a:chOff x="3286116" y="285728"/>
            <a:chExt cx="5572164" cy="928694"/>
          </a:xfrm>
        </p:grpSpPr>
        <p:grpSp>
          <p:nvGrpSpPr>
            <p:cNvPr id="21" name="Gruppieren 16"/>
            <p:cNvGrpSpPr/>
            <p:nvPr/>
          </p:nvGrpSpPr>
          <p:grpSpPr>
            <a:xfrm>
              <a:off x="3286116" y="285728"/>
              <a:ext cx="5572164" cy="928694"/>
              <a:chOff x="3286116" y="428604"/>
              <a:chExt cx="5572164" cy="928694"/>
            </a:xfrm>
          </p:grpSpPr>
          <p:sp>
            <p:nvSpPr>
              <p:cNvPr id="25" name="Rechteck 24"/>
              <p:cNvSpPr/>
              <p:nvPr/>
            </p:nvSpPr>
            <p:spPr bwMode="auto">
              <a:xfrm>
                <a:off x="3286116" y="785794"/>
                <a:ext cx="5572164" cy="285752"/>
              </a:xfrm>
              <a:prstGeom prst="rect">
                <a:avLst/>
              </a:prstGeom>
              <a:solidFill>
                <a:srgbClr val="EFF9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 sz="1600">
                  <a:latin typeface="Calibri" pitchFamily="34" charset="0"/>
                  <a:cs typeface="Arial" pitchFamily="34" charset="0"/>
                </a:endParaRPr>
              </a:p>
            </p:txBody>
          </p:sp>
          <p:pic>
            <p:nvPicPr>
              <p:cNvPr id="26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572264" y="428604"/>
                <a:ext cx="2071702" cy="9286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2" name="Rechteck 21"/>
            <p:cNvSpPr/>
            <p:nvPr/>
          </p:nvSpPr>
          <p:spPr>
            <a:xfrm>
              <a:off x="4143372" y="642918"/>
              <a:ext cx="18573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MVG EKD  VIII. Abschnitt</a:t>
              </a:r>
              <a:endParaRPr lang="de-DE" sz="1200" b="1" dirty="0"/>
            </a:p>
          </p:txBody>
        </p:sp>
        <p:sp>
          <p:nvSpPr>
            <p:cNvPr id="23" name="Rechteck 22"/>
            <p:cNvSpPr/>
            <p:nvPr/>
          </p:nvSpPr>
          <p:spPr>
            <a:xfrm>
              <a:off x="3714744" y="928670"/>
              <a:ext cx="357186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Aufgaben und Befugnisse der Mitarbeitervertretung</a:t>
              </a:r>
              <a:endParaRPr lang="de-DE" sz="1200" b="1" dirty="0"/>
            </a:p>
          </p:txBody>
        </p:sp>
      </p:grpSp>
      <p:sp>
        <p:nvSpPr>
          <p:cNvPr id="28" name="Rechteck 27"/>
          <p:cNvSpPr/>
          <p:nvPr/>
        </p:nvSpPr>
        <p:spPr>
          <a:xfrm>
            <a:off x="3286116" y="5357826"/>
            <a:ext cx="47149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200" b="1" dirty="0" smtClean="0"/>
              <a:t>Austausch von </a:t>
            </a:r>
            <a:r>
              <a:rPr lang="de-DE" sz="1400" b="1" dirty="0" smtClean="0">
                <a:solidFill>
                  <a:srgbClr val="C00000"/>
                </a:solidFill>
              </a:rPr>
              <a:t>Vorschlägen </a:t>
            </a:r>
            <a:r>
              <a:rPr lang="de-DE" sz="1200" b="1" dirty="0" smtClean="0"/>
              <a:t>und </a:t>
            </a:r>
            <a:r>
              <a:rPr lang="de-DE" sz="1400" b="1" dirty="0" smtClean="0">
                <a:solidFill>
                  <a:srgbClr val="0033CC"/>
                </a:solidFill>
              </a:rPr>
              <a:t>Anregungen</a:t>
            </a:r>
            <a:endParaRPr lang="de-DE" sz="1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4357686" y="5572140"/>
            <a:ext cx="44224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dirty="0">
                <a:latin typeface="+mj-lt"/>
              </a:rPr>
              <a:t>Was heißt </a:t>
            </a:r>
            <a:r>
              <a:rPr lang="de-DE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-</a:t>
            </a:r>
            <a:r>
              <a:rPr lang="de-DE" sz="1400" b="1" dirty="0">
                <a:solidFill>
                  <a:srgbClr val="C00000"/>
                </a:solidFill>
                <a:latin typeface="+mj-lt"/>
              </a:rPr>
              <a:t> </a:t>
            </a:r>
            <a:r>
              <a:rPr lang="de-DE" sz="1400" b="1" dirty="0" smtClean="0">
                <a:solidFill>
                  <a:srgbClr val="0033CC"/>
                </a:solidFill>
              </a:rPr>
              <a:t>allgemeine Fragen </a:t>
            </a:r>
            <a:r>
              <a:rPr lang="de-DE" sz="1400" b="1" dirty="0" smtClean="0"/>
              <a:t>des Dienstbetriebes </a:t>
            </a:r>
            <a:endParaRPr lang="de-DE" sz="14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30" name="Picture 5" descr="C:\Users\Gisbert\Desktop\Bild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5143512"/>
            <a:ext cx="571504" cy="938244"/>
          </a:xfrm>
          <a:prstGeom prst="rect">
            <a:avLst/>
          </a:prstGeom>
          <a:noFill/>
        </p:spPr>
      </p:pic>
      <p:sp>
        <p:nvSpPr>
          <p:cNvPr id="35" name="Rechteck 34"/>
          <p:cNvSpPr/>
          <p:nvPr/>
        </p:nvSpPr>
        <p:spPr>
          <a:xfrm>
            <a:off x="928662" y="2643182"/>
            <a:ext cx="1223412" cy="49244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 smtClean="0">
                <a:solidFill>
                  <a:srgbClr val="C00000"/>
                </a:solidFill>
                <a:latin typeface="Arial" charset="0"/>
              </a:rPr>
              <a:t>Pflicht </a:t>
            </a:r>
          </a:p>
          <a:p>
            <a:pPr>
              <a:defRPr/>
            </a:pPr>
            <a:r>
              <a:rPr lang="de-DE" sz="1200" b="1" dirty="0" smtClean="0">
                <a:latin typeface="Arial" charset="0"/>
              </a:rPr>
              <a:t>    zum Dialog</a:t>
            </a:r>
            <a:endParaRPr lang="de-DE" sz="1200" dirty="0">
              <a:latin typeface="Arial" charset="0"/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3500430" y="5786454"/>
            <a:ext cx="50720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Warum </a:t>
            </a:r>
            <a:r>
              <a:rPr lang="de-DE" sz="1200" b="1" dirty="0" smtClean="0">
                <a:solidFill>
                  <a:schemeClr val="accent5">
                    <a:lumMod val="50000"/>
                  </a:schemeClr>
                </a:solidFill>
              </a:rPr>
              <a:t>mit allen beteiligten </a:t>
            </a:r>
            <a:r>
              <a:rPr lang="de-DE" sz="1200" b="1" dirty="0" smtClean="0"/>
              <a:t>Dienststellenleitungen </a:t>
            </a:r>
            <a:r>
              <a:rPr lang="de-DE" sz="1200" b="1" dirty="0" smtClean="0">
                <a:solidFill>
                  <a:srgbClr val="C00000"/>
                </a:solidFill>
              </a:rPr>
              <a:t>nur</a:t>
            </a:r>
            <a:r>
              <a:rPr lang="de-DE" sz="1200" b="1" dirty="0" smtClean="0"/>
              <a:t> </a:t>
            </a:r>
            <a:r>
              <a:rPr lang="de-DE" sz="1200" b="1" dirty="0" smtClean="0">
                <a:solidFill>
                  <a:srgbClr val="C00000"/>
                </a:solidFill>
              </a:rPr>
              <a:t>einmal im Jahr </a:t>
            </a:r>
            <a:endParaRPr lang="de-DE" sz="1200" dirty="0"/>
          </a:p>
        </p:txBody>
      </p:sp>
      <p:sp>
        <p:nvSpPr>
          <p:cNvPr id="37" name="AutoShape 22"/>
          <p:cNvSpPr>
            <a:spLocks noChangeArrowheads="1"/>
          </p:cNvSpPr>
          <p:nvPr/>
        </p:nvSpPr>
        <p:spPr bwMode="auto">
          <a:xfrm rot="10800000" flipH="1">
            <a:off x="2143108" y="285749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500034" y="3786190"/>
            <a:ext cx="1672253" cy="430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100" b="1" dirty="0" smtClean="0">
                <a:solidFill>
                  <a:srgbClr val="C00000"/>
                </a:solidFill>
                <a:latin typeface="Arial" charset="0"/>
              </a:rPr>
              <a:t>           Allgemeines </a:t>
            </a:r>
          </a:p>
          <a:p>
            <a:pPr>
              <a:defRPr/>
            </a:pPr>
            <a:r>
              <a:rPr lang="de-DE" sz="1100" b="1" dirty="0" smtClean="0">
                <a:solidFill>
                  <a:srgbClr val="C00000"/>
                </a:solidFill>
                <a:latin typeface="Arial" charset="0"/>
              </a:rPr>
              <a:t>Gleichstellungsgesetz</a:t>
            </a:r>
            <a:endParaRPr lang="de-DE" sz="1100" dirty="0">
              <a:latin typeface="Arial" charset="0"/>
            </a:endParaRPr>
          </a:p>
        </p:txBody>
      </p:sp>
      <p:sp>
        <p:nvSpPr>
          <p:cNvPr id="39" name="AutoShape 22"/>
          <p:cNvSpPr>
            <a:spLocks noChangeArrowheads="1"/>
          </p:cNvSpPr>
          <p:nvPr/>
        </p:nvSpPr>
        <p:spPr bwMode="auto">
          <a:xfrm rot="10800000" flipH="1">
            <a:off x="2143108" y="400050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hteck 1"/>
          <p:cNvSpPr>
            <a:spLocks noChangeArrowheads="1"/>
          </p:cNvSpPr>
          <p:nvPr/>
        </p:nvSpPr>
        <p:spPr bwMode="auto">
          <a:xfrm>
            <a:off x="928662" y="5572140"/>
            <a:ext cx="17399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de-DE" sz="1200" dirty="0" smtClean="0">
                <a:solidFill>
                  <a:srgbClr val="C00000"/>
                </a:solidFill>
                <a:latin typeface="Arial Black" pitchFamily="34" charset="0"/>
              </a:rPr>
              <a:t>…noch Fragen</a:t>
            </a:r>
            <a:endParaRPr lang="de-DE" sz="12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5" grpId="0"/>
      <p:bldP spid="36" grpId="0"/>
      <p:bldP spid="37" grpId="0" animBg="1"/>
      <p:bldP spid="38" grpId="0"/>
      <p:bldP spid="39" grpId="0" animBg="1"/>
      <p:bldP spid="4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hteck 38"/>
          <p:cNvSpPr/>
          <p:nvPr/>
        </p:nvSpPr>
        <p:spPr bwMode="auto">
          <a:xfrm>
            <a:off x="0" y="0"/>
            <a:ext cx="292892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2500298" y="5214950"/>
            <a:ext cx="6072230" cy="85725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2500298" y="3500438"/>
            <a:ext cx="6072230" cy="100013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3" name="Rechteck 22"/>
          <p:cNvSpPr/>
          <p:nvPr/>
        </p:nvSpPr>
        <p:spPr bwMode="auto">
          <a:xfrm>
            <a:off x="2500298" y="2285992"/>
            <a:ext cx="6072230" cy="107157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/>
        </p:nvSpPr>
        <p:spPr>
          <a:xfrm>
            <a:off x="2643174" y="2357431"/>
            <a:ext cx="5929354" cy="1015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( 3 </a:t>
            </a:r>
            <a:r>
              <a:rPr lang="de-DE" sz="1200" b="1" dirty="0" smtClean="0"/>
              <a:t>) </a:t>
            </a:r>
            <a:r>
              <a:rPr lang="de-DE" sz="1400" b="1" dirty="0" smtClean="0"/>
              <a:t>In strittigen Fragen ist eine </a:t>
            </a:r>
            <a:r>
              <a:rPr lang="de-DE" sz="1600" b="1" dirty="0" smtClean="0">
                <a:solidFill>
                  <a:srgbClr val="C00000"/>
                </a:solidFill>
              </a:rPr>
              <a:t>Einigung</a:t>
            </a:r>
            <a:r>
              <a:rPr lang="de-DE" sz="1400" b="1" dirty="0" smtClean="0">
                <a:solidFill>
                  <a:srgbClr val="C00000"/>
                </a:solidFill>
              </a:rPr>
              <a:t> </a:t>
            </a:r>
            <a:r>
              <a:rPr lang="de-DE" sz="1600" b="1" dirty="0" smtClean="0">
                <a:solidFill>
                  <a:srgbClr val="C00000"/>
                </a:solidFill>
              </a:rPr>
              <a:t>durch Aussprache </a:t>
            </a:r>
            <a:r>
              <a:rPr lang="de-DE" sz="1400" b="1" dirty="0" smtClean="0"/>
              <a:t>anzustreben</a:t>
            </a:r>
            <a:r>
              <a:rPr lang="de-DE" sz="1400" dirty="0" smtClean="0"/>
              <a:t>. </a:t>
            </a:r>
          </a:p>
          <a:p>
            <a:r>
              <a:rPr lang="de-DE" sz="1400" dirty="0" smtClean="0"/>
              <a:t>Erst wenn die Bemühungen um eine Einigung </a:t>
            </a:r>
            <a:r>
              <a:rPr lang="de-DE" sz="1400" b="1" dirty="0" smtClean="0"/>
              <a:t>in der Dienststelle gescheitert </a:t>
            </a:r>
          </a:p>
          <a:p>
            <a:r>
              <a:rPr lang="de-DE" sz="1400" dirty="0" smtClean="0"/>
              <a:t>sind, dürfen </a:t>
            </a:r>
            <a:r>
              <a:rPr lang="de-DE" sz="1600" b="1" dirty="0" smtClean="0">
                <a:solidFill>
                  <a:srgbClr val="0033CC"/>
                </a:solidFill>
              </a:rPr>
              <a:t>andere Stellen </a:t>
            </a:r>
            <a:r>
              <a:rPr lang="de-DE" sz="1400" dirty="0" smtClean="0"/>
              <a:t>im Rahmen der dafür geltenden Bestimmungen angerufen werden. </a:t>
            </a:r>
            <a:endParaRPr lang="de-DE" sz="1400" dirty="0"/>
          </a:p>
        </p:txBody>
      </p:sp>
      <p:sp>
        <p:nvSpPr>
          <p:cNvPr id="10" name="Rechteck 9"/>
          <p:cNvSpPr/>
          <p:nvPr/>
        </p:nvSpPr>
        <p:spPr>
          <a:xfrm>
            <a:off x="2643174" y="3500439"/>
            <a:ext cx="6000792" cy="1000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Das</a:t>
            </a:r>
            <a:r>
              <a:rPr lang="de-DE" sz="1600" b="1" dirty="0" smtClean="0"/>
              <a:t> </a:t>
            </a:r>
            <a:r>
              <a:rPr lang="de-DE" sz="1600" b="1" dirty="0" smtClean="0">
                <a:solidFill>
                  <a:srgbClr val="C00000"/>
                </a:solidFill>
              </a:rPr>
              <a:t>Scheitern</a:t>
            </a:r>
            <a:r>
              <a:rPr lang="de-DE" sz="1600" b="1" dirty="0" smtClean="0"/>
              <a:t> </a:t>
            </a:r>
            <a:r>
              <a:rPr lang="de-DE" sz="1400" b="1" dirty="0" smtClean="0"/>
              <a:t>der Einigung </a:t>
            </a:r>
          </a:p>
          <a:p>
            <a:r>
              <a:rPr lang="de-DE" sz="1400" b="1" dirty="0" smtClean="0"/>
              <a:t>muss</a:t>
            </a:r>
            <a:r>
              <a:rPr lang="de-DE" sz="1400" dirty="0" smtClean="0"/>
              <a:t> von der MAV oder der Dienststellenleitung </a:t>
            </a:r>
            <a:r>
              <a:rPr lang="de-DE" sz="1600" b="1" dirty="0" smtClean="0">
                <a:solidFill>
                  <a:srgbClr val="C00000"/>
                </a:solidFill>
              </a:rPr>
              <a:t>schriftlich </a:t>
            </a:r>
            <a:r>
              <a:rPr lang="de-DE" sz="1400" b="1" dirty="0" smtClean="0"/>
              <a:t>erklärt werden</a:t>
            </a:r>
            <a:r>
              <a:rPr lang="de-DE" sz="1400" dirty="0" smtClean="0"/>
              <a:t>. </a:t>
            </a:r>
          </a:p>
          <a:p>
            <a:r>
              <a:rPr lang="de-DE" sz="1200" b="1" i="1" dirty="0" smtClean="0"/>
              <a:t>Die Vorschriften über das Verfahren bei der </a:t>
            </a:r>
            <a:r>
              <a:rPr lang="de-DE" sz="1200" b="1" i="1" dirty="0" err="1" smtClean="0"/>
              <a:t>Mitberatung</a:t>
            </a:r>
            <a:r>
              <a:rPr lang="de-DE" sz="1200" b="1" i="1" dirty="0" smtClean="0"/>
              <a:t> und der Mitbestimmung </a:t>
            </a:r>
          </a:p>
          <a:p>
            <a:r>
              <a:rPr lang="de-DE" sz="1200" b="1" i="1" dirty="0" smtClean="0"/>
              <a:t>                                                                                                                            bleiben unberührt</a:t>
            </a:r>
            <a:r>
              <a:rPr lang="de-DE" sz="1400" dirty="0" smtClean="0"/>
              <a:t>.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2071670" y="192880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b="1" dirty="0" smtClean="0"/>
              <a:t>§ 33   Grundsätze für </a:t>
            </a:r>
            <a:r>
              <a:rPr lang="de-DE" sz="1600" b="1" dirty="0" smtClean="0"/>
              <a:t>die</a:t>
            </a:r>
            <a:r>
              <a:rPr lang="de-DE" b="1" dirty="0" smtClean="0"/>
              <a:t> Zusammenarbeit</a:t>
            </a:r>
            <a:endParaRPr lang="de-DE" b="1" dirty="0"/>
          </a:p>
        </p:txBody>
      </p:sp>
      <p:grpSp>
        <p:nvGrpSpPr>
          <p:cNvPr id="14" name="Gruppieren 13"/>
          <p:cNvGrpSpPr/>
          <p:nvPr/>
        </p:nvGrpSpPr>
        <p:grpSpPr>
          <a:xfrm>
            <a:off x="3214678" y="571480"/>
            <a:ext cx="5572164" cy="928694"/>
            <a:chOff x="3286116" y="285728"/>
            <a:chExt cx="5572164" cy="928694"/>
          </a:xfrm>
        </p:grpSpPr>
        <p:grpSp>
          <p:nvGrpSpPr>
            <p:cNvPr id="15" name="Gruppieren 16"/>
            <p:cNvGrpSpPr/>
            <p:nvPr/>
          </p:nvGrpSpPr>
          <p:grpSpPr>
            <a:xfrm>
              <a:off x="3286116" y="285728"/>
              <a:ext cx="5572164" cy="928694"/>
              <a:chOff x="3286116" y="428604"/>
              <a:chExt cx="5572164" cy="928694"/>
            </a:xfrm>
          </p:grpSpPr>
          <p:sp>
            <p:nvSpPr>
              <p:cNvPr id="21" name="Rechteck 20"/>
              <p:cNvSpPr/>
              <p:nvPr/>
            </p:nvSpPr>
            <p:spPr bwMode="auto">
              <a:xfrm>
                <a:off x="3286116" y="785794"/>
                <a:ext cx="5572164" cy="285752"/>
              </a:xfrm>
              <a:prstGeom prst="rect">
                <a:avLst/>
              </a:prstGeom>
              <a:solidFill>
                <a:srgbClr val="EFF9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 sz="1600">
                  <a:latin typeface="Calibri" pitchFamily="34" charset="0"/>
                  <a:cs typeface="Arial" pitchFamily="34" charset="0"/>
                </a:endParaRPr>
              </a:p>
            </p:txBody>
          </p:sp>
          <p:pic>
            <p:nvPicPr>
              <p:cNvPr id="22" name="Picture 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572264" y="428604"/>
                <a:ext cx="2071702" cy="9286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6" name="Rechteck 15"/>
            <p:cNvSpPr/>
            <p:nvPr/>
          </p:nvSpPr>
          <p:spPr>
            <a:xfrm>
              <a:off x="4143372" y="642918"/>
              <a:ext cx="18573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MVG EKD  VIII. Abschnitt</a:t>
              </a:r>
              <a:endParaRPr lang="de-DE" sz="1200" b="1" dirty="0"/>
            </a:p>
          </p:txBody>
        </p:sp>
        <p:sp>
          <p:nvSpPr>
            <p:cNvPr id="17" name="Rechteck 16"/>
            <p:cNvSpPr/>
            <p:nvPr/>
          </p:nvSpPr>
          <p:spPr>
            <a:xfrm>
              <a:off x="3714744" y="928670"/>
              <a:ext cx="357186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Aufgaben und Befugnisse der Mitarbeitervertretung</a:t>
              </a:r>
              <a:endParaRPr lang="de-DE" sz="1200" b="1" dirty="0"/>
            </a:p>
          </p:txBody>
        </p:sp>
      </p:grpSp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2643174" y="5214950"/>
            <a:ext cx="5715000" cy="52322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defRPr/>
            </a:pP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Times New Roman" pitchFamily="18" charset="0"/>
                <a:cs typeface="Arial" pitchFamily="34" charset="0"/>
              </a:rPr>
              <a:t>…bei der Arbeitsrechtsetzung </a:t>
            </a:r>
          </a:p>
          <a:p>
            <a:pPr eaLnBrk="0" hangingPunct="0">
              <a:defRPr/>
            </a:pPr>
            <a:r>
              <a: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Times New Roman" pitchFamily="18" charset="0"/>
                <a:cs typeface="Arial" pitchFamily="34" charset="0"/>
              </a:rPr>
              <a:t>   führt das zu </a:t>
            </a:r>
            <a:r>
              <a:rPr lang="de-DE" sz="1400" b="1" dirty="0">
                <a:solidFill>
                  <a:srgbClr val="0000FF"/>
                </a:solidFill>
                <a:latin typeface="+mn-lt"/>
                <a:ea typeface="Times New Roman" pitchFamily="18" charset="0"/>
                <a:cs typeface="Arial" pitchFamily="34" charset="0"/>
              </a:rPr>
              <a:t>Streikverbot-/Verzicht und Zwangsschlichtung </a:t>
            </a:r>
            <a:endParaRPr lang="de-DE" sz="1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8" name="Rechteck 27"/>
          <p:cNvSpPr/>
          <p:nvPr/>
        </p:nvSpPr>
        <p:spPr>
          <a:xfrm>
            <a:off x="2643174" y="5715016"/>
            <a:ext cx="5526087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dirty="0">
                <a:latin typeface="+mn-lt"/>
                <a:ea typeface="Times New Roman" pitchFamily="18" charset="0"/>
                <a:cs typeface="Arial" pitchFamily="34" charset="0"/>
              </a:rPr>
              <a:t>…im MVG verpflichtet das zur </a:t>
            </a:r>
            <a:r>
              <a:rPr lang="de-DE" sz="1400" b="1" dirty="0">
                <a:solidFill>
                  <a:srgbClr val="C00000"/>
                </a:solidFill>
                <a:latin typeface="+mn-lt"/>
                <a:ea typeface="Times New Roman" pitchFamily="18" charset="0"/>
                <a:cs typeface="Arial" pitchFamily="34" charset="0"/>
              </a:rPr>
              <a:t>Erörterung </a:t>
            </a:r>
            <a:r>
              <a:rPr lang="de-DE" sz="1400" b="1" dirty="0">
                <a:latin typeface="+mn-lt"/>
                <a:ea typeface="Times New Roman" pitchFamily="18" charset="0"/>
                <a:cs typeface="Arial" pitchFamily="34" charset="0"/>
              </a:rPr>
              <a:t>von strittigen Fragen</a:t>
            </a:r>
            <a:endParaRPr lang="de-DE" sz="1400" b="1" dirty="0">
              <a:latin typeface="+mn-lt"/>
            </a:endParaRPr>
          </a:p>
        </p:txBody>
      </p:sp>
      <p:sp>
        <p:nvSpPr>
          <p:cNvPr id="29" name="Rectangle 75"/>
          <p:cNvSpPr>
            <a:spLocks noChangeArrowheads="1"/>
          </p:cNvSpPr>
          <p:nvPr/>
        </p:nvSpPr>
        <p:spPr bwMode="auto">
          <a:xfrm>
            <a:off x="857224" y="2428868"/>
            <a:ext cx="12983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    Pflicht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zur </a:t>
            </a:r>
            <a:r>
              <a:rPr lang="de-DE" sz="1400" b="1" dirty="0">
                <a:solidFill>
                  <a:srgbClr val="C00000"/>
                </a:solidFill>
              </a:rPr>
              <a:t>Erörterung </a:t>
            </a:r>
          </a:p>
        </p:txBody>
      </p:sp>
      <p:sp>
        <p:nvSpPr>
          <p:cNvPr id="30" name="Rectangle 1"/>
          <p:cNvSpPr>
            <a:spLocks noChangeArrowheads="1"/>
          </p:cNvSpPr>
          <p:nvPr/>
        </p:nvSpPr>
        <p:spPr bwMode="auto">
          <a:xfrm>
            <a:off x="1571604" y="4786322"/>
            <a:ext cx="6643734" cy="338554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  <p:txBody>
          <a:bodyPr wrap="square" anchor="b">
            <a:spAutoFit/>
          </a:bodyPr>
          <a:lstStyle/>
          <a:p>
            <a:pPr eaLnBrk="0" hangingPunct="0">
              <a:defRPr/>
            </a:pPr>
            <a:r>
              <a:rPr lang="de-DE" sz="1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Times New Roman" pitchFamily="18" charset="0"/>
                <a:cs typeface="Arial" pitchFamily="34" charset="0"/>
              </a:rPr>
              <a:t>Prägend für die Verfahren Im Arbeitsrecht der Kirchen </a:t>
            </a:r>
            <a:r>
              <a:rPr lang="de-DE" sz="16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Times New Roman" pitchFamily="18" charset="0"/>
                <a:cs typeface="Arial" pitchFamily="34" charset="0"/>
              </a:rPr>
              <a:t>ist </a:t>
            </a:r>
            <a:r>
              <a:rPr lang="de-DE" sz="1600" b="1" i="1" dirty="0">
                <a:solidFill>
                  <a:srgbClr val="C00000"/>
                </a:solidFill>
                <a:latin typeface="+mn-lt"/>
                <a:ea typeface="Times New Roman" pitchFamily="18" charset="0"/>
                <a:cs typeface="Arial" pitchFamily="34" charset="0"/>
              </a:rPr>
              <a:t>das Konsensprinzip</a:t>
            </a:r>
          </a:p>
        </p:txBody>
      </p:sp>
      <p:pic>
        <p:nvPicPr>
          <p:cNvPr id="33" name="Picture 5" descr="C:\Users\Gisbert\Desktop\Bild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58" y="5429264"/>
            <a:ext cx="571504" cy="938244"/>
          </a:xfrm>
          <a:prstGeom prst="rect">
            <a:avLst/>
          </a:prstGeom>
          <a:noFill/>
        </p:spPr>
      </p:pic>
      <p:sp>
        <p:nvSpPr>
          <p:cNvPr id="34" name="AutoShape 22"/>
          <p:cNvSpPr>
            <a:spLocks noChangeArrowheads="1"/>
          </p:cNvSpPr>
          <p:nvPr/>
        </p:nvSpPr>
        <p:spPr bwMode="auto">
          <a:xfrm rot="10800000" flipH="1">
            <a:off x="2143108" y="264318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AutoShape 22"/>
          <p:cNvSpPr>
            <a:spLocks noChangeArrowheads="1"/>
          </p:cNvSpPr>
          <p:nvPr/>
        </p:nvSpPr>
        <p:spPr bwMode="auto">
          <a:xfrm rot="10800000" flipH="1">
            <a:off x="2143108" y="385762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AutoShape 22"/>
          <p:cNvSpPr>
            <a:spLocks noChangeArrowheads="1"/>
          </p:cNvSpPr>
          <p:nvPr/>
        </p:nvSpPr>
        <p:spPr bwMode="auto">
          <a:xfrm rot="10800000" flipH="1">
            <a:off x="2143108" y="542926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AutoShape 22"/>
          <p:cNvSpPr>
            <a:spLocks noChangeArrowheads="1"/>
          </p:cNvSpPr>
          <p:nvPr/>
        </p:nvSpPr>
        <p:spPr bwMode="auto">
          <a:xfrm rot="10800000" flipH="1">
            <a:off x="2143108" y="578645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AutoShape 22"/>
          <p:cNvSpPr>
            <a:spLocks noChangeArrowheads="1"/>
          </p:cNvSpPr>
          <p:nvPr/>
        </p:nvSpPr>
        <p:spPr bwMode="auto">
          <a:xfrm rot="10800000" flipH="1">
            <a:off x="1785918" y="385762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7" grpId="0"/>
      <p:bldP spid="28" grpId="0"/>
      <p:bldP spid="29" grpId="0"/>
      <p:bldP spid="30" grpId="0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/>
          <p:cNvSpPr/>
          <p:nvPr/>
        </p:nvSpPr>
        <p:spPr bwMode="auto">
          <a:xfrm>
            <a:off x="0" y="0"/>
            <a:ext cx="285748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51" name="Rechteck 50"/>
          <p:cNvSpPr/>
          <p:nvPr/>
        </p:nvSpPr>
        <p:spPr bwMode="auto">
          <a:xfrm>
            <a:off x="2714612" y="3786190"/>
            <a:ext cx="6000792" cy="57150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50" name="Rechteck 49"/>
          <p:cNvSpPr/>
          <p:nvPr/>
        </p:nvSpPr>
        <p:spPr bwMode="auto">
          <a:xfrm>
            <a:off x="2571736" y="2571744"/>
            <a:ext cx="5715072" cy="142876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hteck 42"/>
          <p:cNvSpPr/>
          <p:nvPr/>
        </p:nvSpPr>
        <p:spPr bwMode="auto">
          <a:xfrm>
            <a:off x="2714612" y="2928934"/>
            <a:ext cx="6000792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42" name="Rechteck 41"/>
          <p:cNvSpPr/>
          <p:nvPr/>
        </p:nvSpPr>
        <p:spPr bwMode="auto">
          <a:xfrm>
            <a:off x="2714612" y="4714884"/>
            <a:ext cx="6000792" cy="100013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4530" name="Rechteck 9"/>
          <p:cNvSpPr>
            <a:spLocks noChangeArrowheads="1"/>
          </p:cNvSpPr>
          <p:nvPr/>
        </p:nvSpPr>
        <p:spPr bwMode="auto">
          <a:xfrm>
            <a:off x="1071538" y="1571612"/>
            <a:ext cx="428628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 smtClean="0"/>
              <a:t>Verfahren der </a:t>
            </a:r>
            <a:r>
              <a:rPr lang="de-DE" dirty="0" smtClean="0">
                <a:solidFill>
                  <a:srgbClr val="C00000"/>
                </a:solidFill>
                <a:latin typeface="Arial Black" pitchFamily="34" charset="0"/>
              </a:rPr>
              <a:t>Erörterung</a:t>
            </a:r>
            <a:r>
              <a:rPr lang="de-DE" sz="1600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de-DE" sz="1600" b="1" dirty="0" smtClean="0"/>
              <a:t>bei </a:t>
            </a:r>
            <a:r>
              <a:rPr lang="de-DE" sz="1600" b="1" dirty="0"/>
              <a:t>der </a:t>
            </a:r>
            <a:r>
              <a:rPr lang="de-DE" sz="1600" b="1" dirty="0" err="1"/>
              <a:t>Mitberatung</a:t>
            </a:r>
            <a:r>
              <a:rPr lang="de-DE" sz="1600" b="1" dirty="0"/>
              <a:t> und der </a:t>
            </a:r>
            <a:r>
              <a:rPr lang="de-DE" sz="1600" b="1" dirty="0" smtClean="0"/>
              <a:t>Mitbestimmung</a:t>
            </a:r>
            <a:endParaRPr lang="de-DE" sz="1600" b="1" dirty="0"/>
          </a:p>
        </p:txBody>
      </p:sp>
      <p:grpSp>
        <p:nvGrpSpPr>
          <p:cNvPr id="2" name="Gruppieren 25"/>
          <p:cNvGrpSpPr/>
          <p:nvPr/>
        </p:nvGrpSpPr>
        <p:grpSpPr>
          <a:xfrm>
            <a:off x="3000364" y="500042"/>
            <a:ext cx="5786478" cy="928694"/>
            <a:chOff x="3071802" y="285728"/>
            <a:chExt cx="5786478" cy="928694"/>
          </a:xfrm>
        </p:grpSpPr>
        <p:grpSp>
          <p:nvGrpSpPr>
            <p:cNvPr id="3" name="Gruppieren 16"/>
            <p:cNvGrpSpPr/>
            <p:nvPr/>
          </p:nvGrpSpPr>
          <p:grpSpPr>
            <a:xfrm>
              <a:off x="3071802" y="285728"/>
              <a:ext cx="5786478" cy="928694"/>
              <a:chOff x="3071802" y="428604"/>
              <a:chExt cx="5786478" cy="928694"/>
            </a:xfrm>
          </p:grpSpPr>
          <p:sp>
            <p:nvSpPr>
              <p:cNvPr id="30" name="Rechteck 29"/>
              <p:cNvSpPr/>
              <p:nvPr/>
            </p:nvSpPr>
            <p:spPr bwMode="auto">
              <a:xfrm>
                <a:off x="3071802" y="785794"/>
                <a:ext cx="5786478" cy="285752"/>
              </a:xfrm>
              <a:prstGeom prst="rect">
                <a:avLst/>
              </a:prstGeom>
              <a:solidFill>
                <a:srgbClr val="EFF9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 sz="1600">
                  <a:latin typeface="Calibri" pitchFamily="34" charset="0"/>
                  <a:cs typeface="Arial" pitchFamily="34" charset="0"/>
                </a:endParaRPr>
              </a:p>
            </p:txBody>
          </p:sp>
          <p:pic>
            <p:nvPicPr>
              <p:cNvPr id="31" name="Picture 4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572264" y="428604"/>
                <a:ext cx="2071702" cy="9286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8" name="Rechteck 27"/>
            <p:cNvSpPr/>
            <p:nvPr/>
          </p:nvSpPr>
          <p:spPr>
            <a:xfrm>
              <a:off x="4143372" y="642918"/>
              <a:ext cx="18573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MVG EKD  VIII. Abschnitt</a:t>
              </a:r>
              <a:endParaRPr lang="de-DE" sz="1200" b="1" dirty="0"/>
            </a:p>
          </p:txBody>
        </p:sp>
      </p:grpSp>
      <p:sp>
        <p:nvSpPr>
          <p:cNvPr id="33" name="Rechteck 5"/>
          <p:cNvSpPr>
            <a:spLocks noChangeArrowheads="1"/>
          </p:cNvSpPr>
          <p:nvPr/>
        </p:nvSpPr>
        <p:spPr bwMode="auto">
          <a:xfrm>
            <a:off x="2786050" y="4714884"/>
            <a:ext cx="607223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de-DE" sz="1400" b="1" dirty="0"/>
              <a:t>Die MAV </a:t>
            </a:r>
            <a:r>
              <a:rPr lang="de-DE" sz="1400" b="1" dirty="0">
                <a:solidFill>
                  <a:srgbClr val="C00000"/>
                </a:solidFill>
              </a:rPr>
              <a:t>kann die Erörterung </a:t>
            </a:r>
            <a:r>
              <a:rPr lang="de-DE" sz="1400" b="1" dirty="0"/>
              <a:t>nur </a:t>
            </a:r>
            <a:r>
              <a:rPr lang="de-DE" sz="1400" b="1" dirty="0" smtClean="0"/>
              <a:t>innerhalb von </a:t>
            </a:r>
          </a:p>
          <a:p>
            <a:r>
              <a:rPr lang="de-DE" sz="1400" b="1" dirty="0" smtClean="0"/>
              <a:t>zwei </a:t>
            </a:r>
            <a:r>
              <a:rPr lang="de-DE" sz="1400" b="1" dirty="0"/>
              <a:t>Wochen nach Bekanntgabe der beabsichtigten Maßnahme </a:t>
            </a:r>
            <a:r>
              <a:rPr lang="de-DE" sz="1400" b="1" dirty="0">
                <a:solidFill>
                  <a:srgbClr val="C00000"/>
                </a:solidFill>
              </a:rPr>
              <a:t>verlangen</a:t>
            </a:r>
            <a:r>
              <a:rPr lang="de-DE" sz="1400" b="1" dirty="0"/>
              <a:t>. </a:t>
            </a:r>
            <a:endParaRPr lang="de-DE" sz="1400" b="1" dirty="0" smtClean="0"/>
          </a:p>
          <a:p>
            <a:r>
              <a:rPr lang="de-DE" sz="1400" b="1" dirty="0" smtClean="0">
                <a:solidFill>
                  <a:srgbClr val="C00000"/>
                </a:solidFill>
              </a:rPr>
              <a:t>Im Falle einer Nichteinigung </a:t>
            </a:r>
            <a:r>
              <a:rPr lang="de-DE" sz="1400" b="1" dirty="0" smtClean="0"/>
              <a:t>hat die Dienststellenleitung oder die MAV </a:t>
            </a:r>
          </a:p>
          <a:p>
            <a:r>
              <a:rPr lang="de-DE" sz="1400" b="1" dirty="0" smtClean="0"/>
              <a:t>die Erörterung für beendet zu erklären. </a:t>
            </a:r>
            <a:endParaRPr lang="de-DE" sz="1400" b="1" dirty="0"/>
          </a:p>
        </p:txBody>
      </p:sp>
      <p:sp>
        <p:nvSpPr>
          <p:cNvPr id="34" name="Rechteck 4"/>
          <p:cNvSpPr>
            <a:spLocks noChangeArrowheads="1"/>
          </p:cNvSpPr>
          <p:nvPr/>
        </p:nvSpPr>
        <p:spPr bwMode="auto">
          <a:xfrm>
            <a:off x="2786050" y="5786454"/>
            <a:ext cx="5929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400" b="1" dirty="0"/>
              <a:t>Die Dienststellenleitung </a:t>
            </a:r>
            <a:r>
              <a:rPr lang="de-DE" sz="1400" dirty="0"/>
              <a:t>hat eine </a:t>
            </a:r>
            <a:r>
              <a:rPr lang="de-DE" sz="1400" b="1" dirty="0"/>
              <a:t>abweichende</a:t>
            </a:r>
            <a:r>
              <a:rPr lang="de-DE" sz="1400" dirty="0"/>
              <a:t> Entscheidung gegenüber der Mitarbeitervertretung </a:t>
            </a:r>
            <a:r>
              <a:rPr lang="de-DE" sz="1400" b="1" dirty="0">
                <a:solidFill>
                  <a:srgbClr val="C00000"/>
                </a:solidFill>
              </a:rPr>
              <a:t>schriftlich zu begründen</a:t>
            </a:r>
            <a:r>
              <a:rPr lang="de-DE" sz="1400" dirty="0"/>
              <a:t>. </a:t>
            </a:r>
          </a:p>
        </p:txBody>
      </p:sp>
      <p:sp>
        <p:nvSpPr>
          <p:cNvPr id="36" name="Rechteck 2"/>
          <p:cNvSpPr>
            <a:spLocks noChangeArrowheads="1"/>
          </p:cNvSpPr>
          <p:nvPr/>
        </p:nvSpPr>
        <p:spPr bwMode="auto">
          <a:xfrm>
            <a:off x="2786050" y="2928934"/>
            <a:ext cx="578647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de-DE" sz="1400" b="1" dirty="0"/>
              <a:t>Im Fall der Erörterung </a:t>
            </a:r>
            <a:r>
              <a:rPr lang="de-DE" sz="1400" b="1" dirty="0">
                <a:solidFill>
                  <a:srgbClr val="C00000"/>
                </a:solidFill>
              </a:rPr>
              <a:t>gilt die Zustimmung </a:t>
            </a:r>
            <a:r>
              <a:rPr lang="de-DE" sz="1600" b="1" dirty="0">
                <a:solidFill>
                  <a:srgbClr val="C00000"/>
                </a:solidFill>
              </a:rPr>
              <a:t>als erteilt</a:t>
            </a:r>
            <a:r>
              <a:rPr lang="de-DE" sz="1400" b="1" dirty="0"/>
              <a:t>, </a:t>
            </a:r>
            <a:endParaRPr lang="de-DE" sz="1400" b="1" dirty="0" smtClean="0"/>
          </a:p>
          <a:p>
            <a:r>
              <a:rPr lang="de-DE" sz="1400" b="1" dirty="0" smtClean="0"/>
              <a:t>wenn </a:t>
            </a:r>
            <a:r>
              <a:rPr lang="de-DE" sz="1400" b="1" dirty="0"/>
              <a:t>die MAV </a:t>
            </a:r>
            <a:r>
              <a:rPr lang="de-DE" sz="1400" b="1" dirty="0" smtClean="0"/>
              <a:t>die </a:t>
            </a:r>
            <a:r>
              <a:rPr lang="de-DE" sz="1400" b="1" dirty="0"/>
              <a:t>Zustimmung nicht innerhalb von zwei Wochen nach dem Abschluss der Erörterung </a:t>
            </a:r>
            <a:r>
              <a:rPr lang="de-DE" sz="1400" b="1" dirty="0">
                <a:solidFill>
                  <a:srgbClr val="C00000"/>
                </a:solidFill>
              </a:rPr>
              <a:t>schriftlich verweigert</a:t>
            </a:r>
            <a:r>
              <a:rPr lang="de-DE" sz="1400" b="1" dirty="0"/>
              <a:t>. </a:t>
            </a:r>
          </a:p>
        </p:txBody>
      </p:sp>
      <p:sp>
        <p:nvSpPr>
          <p:cNvPr id="37" name="Rechteck 2"/>
          <p:cNvSpPr>
            <a:spLocks noChangeArrowheads="1"/>
          </p:cNvSpPr>
          <p:nvPr/>
        </p:nvSpPr>
        <p:spPr bwMode="auto">
          <a:xfrm>
            <a:off x="2428860" y="3786190"/>
            <a:ext cx="628654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solidFill>
                  <a:srgbClr val="C00000"/>
                </a:solidFill>
              </a:rPr>
              <a:t>          Die </a:t>
            </a:r>
            <a:r>
              <a:rPr lang="de-DE" sz="1400" b="1" i="1" dirty="0">
                <a:solidFill>
                  <a:srgbClr val="C00000"/>
                </a:solidFill>
              </a:rPr>
              <a:t>Erörterung ist abgeschlossen</a:t>
            </a:r>
            <a:r>
              <a:rPr lang="de-DE" sz="1400" b="1" i="1" dirty="0"/>
              <a:t>, wenn </a:t>
            </a:r>
            <a:endParaRPr lang="de-DE" sz="1400" b="1" i="1" dirty="0" smtClean="0"/>
          </a:p>
          <a:p>
            <a:r>
              <a:rPr lang="de-DE" sz="1400" b="1" i="1" dirty="0" smtClean="0"/>
              <a:t>          dies </a:t>
            </a:r>
            <a:r>
              <a:rPr lang="de-DE" sz="1400" b="1" i="1" dirty="0"/>
              <a:t>durch die MAV oder </a:t>
            </a:r>
            <a:r>
              <a:rPr lang="de-DE" sz="1400" b="1" i="1" dirty="0" smtClean="0"/>
              <a:t>die </a:t>
            </a:r>
            <a:r>
              <a:rPr lang="de-DE" sz="1400" b="1" i="1" dirty="0"/>
              <a:t>Dienststellenleitung </a:t>
            </a:r>
            <a:r>
              <a:rPr lang="de-DE" sz="1400" b="1" i="1" dirty="0">
                <a:solidFill>
                  <a:srgbClr val="C00000"/>
                </a:solidFill>
              </a:rPr>
              <a:t>schriftlich</a:t>
            </a:r>
            <a:r>
              <a:rPr lang="de-DE" sz="1400" b="1" i="1" dirty="0"/>
              <a:t> mitgeteilt wird. </a:t>
            </a:r>
          </a:p>
        </p:txBody>
      </p:sp>
      <p:sp>
        <p:nvSpPr>
          <p:cNvPr id="41" name="Rechteck 1"/>
          <p:cNvSpPr>
            <a:spLocks noChangeArrowheads="1"/>
          </p:cNvSpPr>
          <p:nvPr/>
        </p:nvSpPr>
        <p:spPr bwMode="auto">
          <a:xfrm>
            <a:off x="642910" y="4714884"/>
            <a:ext cx="2000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sz="1200" b="1" dirty="0" smtClean="0"/>
              <a:t>        § </a:t>
            </a:r>
            <a:r>
              <a:rPr lang="de-DE" sz="1200" b="1" dirty="0"/>
              <a:t>45  </a:t>
            </a:r>
            <a:r>
              <a:rPr lang="de-DE" sz="1200" b="1" dirty="0" err="1"/>
              <a:t>Mitberatung</a:t>
            </a:r>
            <a:endParaRPr lang="de-DE" sz="1200" b="1" dirty="0"/>
          </a:p>
          <a:p>
            <a:r>
              <a:rPr lang="de-DE" sz="1200" b="1" dirty="0">
                <a:solidFill>
                  <a:srgbClr val="C00000"/>
                </a:solidFill>
              </a:rPr>
              <a:t>Vorgaben zur Erörterung</a:t>
            </a:r>
          </a:p>
        </p:txBody>
      </p:sp>
      <p:sp>
        <p:nvSpPr>
          <p:cNvPr id="44" name="Rechteck 43"/>
          <p:cNvSpPr/>
          <p:nvPr/>
        </p:nvSpPr>
        <p:spPr>
          <a:xfrm>
            <a:off x="928662" y="3000372"/>
            <a:ext cx="15001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Zustimmungsfiktion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45" name="AutoShape 22"/>
          <p:cNvSpPr>
            <a:spLocks noChangeArrowheads="1"/>
          </p:cNvSpPr>
          <p:nvPr/>
        </p:nvSpPr>
        <p:spPr bwMode="auto">
          <a:xfrm rot="10800000" flipH="1">
            <a:off x="2428860" y="385762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AutoShape 22"/>
          <p:cNvSpPr>
            <a:spLocks noChangeArrowheads="1"/>
          </p:cNvSpPr>
          <p:nvPr/>
        </p:nvSpPr>
        <p:spPr bwMode="auto">
          <a:xfrm rot="10800000" flipH="1">
            <a:off x="2428860" y="492919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AutoShape 22"/>
          <p:cNvSpPr>
            <a:spLocks noChangeArrowheads="1"/>
          </p:cNvSpPr>
          <p:nvPr/>
        </p:nvSpPr>
        <p:spPr bwMode="auto">
          <a:xfrm rot="10800000" flipH="1">
            <a:off x="2428860" y="300037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AutoShape 22"/>
          <p:cNvSpPr>
            <a:spLocks noChangeArrowheads="1"/>
          </p:cNvSpPr>
          <p:nvPr/>
        </p:nvSpPr>
        <p:spPr bwMode="auto">
          <a:xfrm rot="10800000" flipH="1">
            <a:off x="2428860" y="335756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 rot="10800000" flipH="1">
            <a:off x="2428860" y="250030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Rechteck 51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 31"/>
          <p:cNvSpPr/>
          <p:nvPr/>
        </p:nvSpPr>
        <p:spPr>
          <a:xfrm>
            <a:off x="2786050" y="2428868"/>
            <a:ext cx="592935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Auf Verlangen der MAV </a:t>
            </a:r>
            <a:r>
              <a:rPr lang="de-DE" sz="1400" b="1" dirty="0" smtClean="0"/>
              <a:t>ist eine beabsichtigte Maßnahme mit ihr zu </a:t>
            </a:r>
            <a:r>
              <a:rPr lang="de-DE" sz="1400" b="1" dirty="0" smtClean="0">
                <a:solidFill>
                  <a:srgbClr val="C00000"/>
                </a:solidFill>
              </a:rPr>
              <a:t>erörtern</a:t>
            </a:r>
            <a:endParaRPr lang="de-DE" sz="1400" dirty="0"/>
          </a:p>
        </p:txBody>
      </p:sp>
      <p:sp>
        <p:nvSpPr>
          <p:cNvPr id="38" name="Rechteck 1"/>
          <p:cNvSpPr>
            <a:spLocks noChangeArrowheads="1"/>
          </p:cNvSpPr>
          <p:nvPr/>
        </p:nvSpPr>
        <p:spPr bwMode="auto">
          <a:xfrm>
            <a:off x="642910" y="3286124"/>
            <a:ext cx="18573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Vorgaben </a:t>
            </a:r>
            <a:r>
              <a:rPr lang="de-DE" sz="1200" b="1" dirty="0">
                <a:solidFill>
                  <a:srgbClr val="C00000"/>
                </a:solidFill>
              </a:rPr>
              <a:t>zur Erörterung</a:t>
            </a:r>
          </a:p>
        </p:txBody>
      </p:sp>
      <p:sp>
        <p:nvSpPr>
          <p:cNvPr id="39" name="Rechteck 1"/>
          <p:cNvSpPr>
            <a:spLocks noChangeArrowheads="1"/>
          </p:cNvSpPr>
          <p:nvPr/>
        </p:nvSpPr>
        <p:spPr bwMode="auto">
          <a:xfrm>
            <a:off x="714348" y="2857496"/>
            <a:ext cx="164307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de-DE" sz="1200" b="1" dirty="0" smtClean="0"/>
              <a:t>§ 38</a:t>
            </a:r>
            <a:r>
              <a:rPr lang="de-DE" sz="1200" b="1" dirty="0"/>
              <a:t>  </a:t>
            </a:r>
            <a:r>
              <a:rPr lang="de-DE" sz="1200" b="1" dirty="0" smtClean="0"/>
              <a:t>Mitbestimmung</a:t>
            </a:r>
            <a:endParaRPr lang="de-DE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64530" grpId="0"/>
      <p:bldP spid="33" grpId="0"/>
      <p:bldP spid="34" grpId="0"/>
      <p:bldP spid="41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38" grpId="0"/>
      <p:bldP spid="3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eck 40"/>
          <p:cNvSpPr/>
          <p:nvPr/>
        </p:nvSpPr>
        <p:spPr bwMode="auto">
          <a:xfrm>
            <a:off x="0" y="0"/>
            <a:ext cx="292892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6" name="Rechteck 25"/>
          <p:cNvSpPr/>
          <p:nvPr/>
        </p:nvSpPr>
        <p:spPr bwMode="auto">
          <a:xfrm>
            <a:off x="2500298" y="3143248"/>
            <a:ext cx="6072230" cy="107157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7" name="Rechteck 26"/>
          <p:cNvSpPr/>
          <p:nvPr/>
        </p:nvSpPr>
        <p:spPr bwMode="auto">
          <a:xfrm>
            <a:off x="2500298" y="4357694"/>
            <a:ext cx="6072230" cy="57150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8" name="Rechteck 27"/>
          <p:cNvSpPr/>
          <p:nvPr/>
        </p:nvSpPr>
        <p:spPr bwMode="auto">
          <a:xfrm>
            <a:off x="2500298" y="5143512"/>
            <a:ext cx="6072230" cy="100013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1928794" y="200024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 34  Informationsrechte der Mitarbeitervertretung</a:t>
            </a:r>
            <a:endParaRPr lang="de-DE" sz="1600" b="1" dirty="0"/>
          </a:p>
        </p:txBody>
      </p:sp>
      <p:sp>
        <p:nvSpPr>
          <p:cNvPr id="11" name="Rechteck 10"/>
          <p:cNvSpPr/>
          <p:nvPr/>
        </p:nvSpPr>
        <p:spPr>
          <a:xfrm>
            <a:off x="2643174" y="2428868"/>
            <a:ext cx="542928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b="1" dirty="0" smtClean="0"/>
              <a:t>Die Mitarbeitervertretung </a:t>
            </a:r>
            <a:r>
              <a:rPr lang="de-DE" b="1" dirty="0" smtClean="0">
                <a:solidFill>
                  <a:srgbClr val="C00000"/>
                </a:solidFill>
              </a:rPr>
              <a:t>ist </a:t>
            </a:r>
            <a:r>
              <a:rPr lang="de-DE" sz="1400" b="1" dirty="0" smtClean="0"/>
              <a:t>zur Durchführung ihrer Aufgaben </a:t>
            </a:r>
          </a:p>
          <a:p>
            <a:r>
              <a:rPr lang="de-DE" sz="1600" b="1" dirty="0" smtClean="0">
                <a:solidFill>
                  <a:srgbClr val="C00000"/>
                </a:solidFill>
              </a:rPr>
              <a:t>rechtzeitig und umfassend </a:t>
            </a:r>
            <a:r>
              <a:rPr lang="de-DE" sz="1400" b="1" dirty="0" smtClean="0"/>
              <a:t>zu unterrichten. </a:t>
            </a:r>
            <a:endParaRPr lang="de-DE" sz="1400" b="1" dirty="0"/>
          </a:p>
        </p:txBody>
      </p:sp>
      <p:sp>
        <p:nvSpPr>
          <p:cNvPr id="12" name="Rechteck 11"/>
          <p:cNvSpPr/>
          <p:nvPr/>
        </p:nvSpPr>
        <p:spPr>
          <a:xfrm>
            <a:off x="2643174" y="3143248"/>
            <a:ext cx="614366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Dienststellenleitung </a:t>
            </a:r>
            <a:r>
              <a:rPr lang="de-DE" b="1" dirty="0" smtClean="0">
                <a:solidFill>
                  <a:srgbClr val="C00000"/>
                </a:solidFill>
              </a:rPr>
              <a:t>soll </a:t>
            </a:r>
            <a:r>
              <a:rPr lang="de-DE" sz="1400" dirty="0" smtClean="0"/>
              <a:t>die MAV bereits </a:t>
            </a:r>
          </a:p>
          <a:p>
            <a:r>
              <a:rPr lang="de-DE" sz="1400" b="1" dirty="0" smtClean="0"/>
              <a:t>während der </a:t>
            </a:r>
            <a:r>
              <a:rPr lang="de-DE" sz="1600" b="1" dirty="0" smtClean="0">
                <a:solidFill>
                  <a:srgbClr val="0033CC"/>
                </a:solidFill>
              </a:rPr>
              <a:t>Vorbereitung</a:t>
            </a:r>
            <a:r>
              <a:rPr lang="de-DE" sz="1400" b="1" dirty="0" smtClean="0"/>
              <a:t> </a:t>
            </a:r>
            <a:r>
              <a:rPr lang="de-DE" sz="1400" dirty="0" smtClean="0"/>
              <a:t>von Entscheidungen informieren und die MAV, </a:t>
            </a:r>
            <a:r>
              <a:rPr lang="de-DE" sz="1400" b="1" dirty="0" smtClean="0">
                <a:solidFill>
                  <a:srgbClr val="C00000"/>
                </a:solidFill>
              </a:rPr>
              <a:t>insbesondere</a:t>
            </a:r>
            <a:r>
              <a:rPr lang="de-DE" sz="1400" b="1" dirty="0" smtClean="0"/>
              <a:t> bei organisatorischen oder sozialen Maßnahmen, </a:t>
            </a:r>
          </a:p>
          <a:p>
            <a:r>
              <a:rPr lang="de-DE" sz="1400" b="1" dirty="0" smtClean="0"/>
              <a:t>frühzeitig an den Planungen </a:t>
            </a:r>
            <a:r>
              <a:rPr lang="de-DE" sz="1400" b="1" dirty="0" smtClean="0">
                <a:solidFill>
                  <a:srgbClr val="C00000"/>
                </a:solidFill>
              </a:rPr>
              <a:t>beteiligen,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2643174" y="4357694"/>
            <a:ext cx="55721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In diesem Rahmen kann die MAV insbesondere an den </a:t>
            </a:r>
          </a:p>
          <a:p>
            <a:r>
              <a:rPr lang="de-DE" sz="1400" b="1" dirty="0" smtClean="0"/>
              <a:t>Beratungen von </a:t>
            </a:r>
            <a:r>
              <a:rPr lang="de-DE" sz="1600" b="1" dirty="0" smtClean="0">
                <a:solidFill>
                  <a:srgbClr val="C00000"/>
                </a:solidFill>
              </a:rPr>
              <a:t>Ausschüssen und Kommissionen </a:t>
            </a:r>
            <a:r>
              <a:rPr lang="de-DE" sz="1400" dirty="0" smtClean="0"/>
              <a:t>beteiligt werden.</a:t>
            </a:r>
            <a:endParaRPr lang="de-DE" sz="1400" dirty="0"/>
          </a:p>
        </p:txBody>
      </p:sp>
      <p:sp>
        <p:nvSpPr>
          <p:cNvPr id="14" name="Rechteck 13"/>
          <p:cNvSpPr/>
          <p:nvPr/>
        </p:nvSpPr>
        <p:spPr>
          <a:xfrm>
            <a:off x="2643174" y="5214950"/>
            <a:ext cx="57864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dirty="0" smtClean="0"/>
              <a:t>Die Dienststellenleitung hat die MAV </a:t>
            </a:r>
            <a:r>
              <a:rPr lang="de-DE" sz="1600" b="1" dirty="0" smtClean="0"/>
              <a:t>einmal im Jahr </a:t>
            </a:r>
          </a:p>
          <a:p>
            <a:r>
              <a:rPr lang="de-DE" sz="1400" dirty="0" smtClean="0"/>
              <a:t>über die </a:t>
            </a:r>
            <a:r>
              <a:rPr lang="de-DE" sz="1600" b="1" dirty="0" smtClean="0"/>
              <a:t>Personalplanung</a:t>
            </a:r>
            <a:r>
              <a:rPr lang="de-DE" sz="1400" dirty="0" smtClean="0"/>
              <a:t>, insbesondere über den </a:t>
            </a:r>
            <a:r>
              <a:rPr lang="de-DE" sz="1400" b="1" dirty="0" smtClean="0"/>
              <a:t>gegenwärtigen und </a:t>
            </a:r>
            <a:r>
              <a:rPr lang="de-DE" sz="1600" b="1" dirty="0" smtClean="0">
                <a:solidFill>
                  <a:srgbClr val="C00000"/>
                </a:solidFill>
              </a:rPr>
              <a:t>zukünftigen Personalbedarf</a:t>
            </a:r>
            <a:r>
              <a:rPr lang="de-DE" sz="1400" b="1" dirty="0" smtClean="0"/>
              <a:t>,</a:t>
            </a:r>
            <a:r>
              <a:rPr lang="de-DE" sz="1400" dirty="0" smtClean="0"/>
              <a:t> zu unterrichten</a:t>
            </a:r>
            <a:endParaRPr lang="de-DE" sz="1400" dirty="0"/>
          </a:p>
        </p:txBody>
      </p:sp>
      <p:grpSp>
        <p:nvGrpSpPr>
          <p:cNvPr id="15" name="Gruppieren 14"/>
          <p:cNvGrpSpPr/>
          <p:nvPr/>
        </p:nvGrpSpPr>
        <p:grpSpPr>
          <a:xfrm>
            <a:off x="3214678" y="571480"/>
            <a:ext cx="5572164" cy="928694"/>
            <a:chOff x="3286116" y="285728"/>
            <a:chExt cx="5572164" cy="928694"/>
          </a:xfrm>
        </p:grpSpPr>
        <p:grpSp>
          <p:nvGrpSpPr>
            <p:cNvPr id="16" name="Gruppieren 16"/>
            <p:cNvGrpSpPr/>
            <p:nvPr/>
          </p:nvGrpSpPr>
          <p:grpSpPr>
            <a:xfrm>
              <a:off x="3286116" y="285728"/>
              <a:ext cx="5572164" cy="928694"/>
              <a:chOff x="3286116" y="428604"/>
              <a:chExt cx="5572164" cy="928694"/>
            </a:xfrm>
          </p:grpSpPr>
          <p:sp>
            <p:nvSpPr>
              <p:cNvPr id="22" name="Rechteck 21"/>
              <p:cNvSpPr/>
              <p:nvPr/>
            </p:nvSpPr>
            <p:spPr bwMode="auto">
              <a:xfrm>
                <a:off x="3286116" y="785794"/>
                <a:ext cx="5572164" cy="285752"/>
              </a:xfrm>
              <a:prstGeom prst="rect">
                <a:avLst/>
              </a:prstGeom>
              <a:solidFill>
                <a:srgbClr val="EFF9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 sz="1600">
                  <a:latin typeface="Calibri" pitchFamily="34" charset="0"/>
                  <a:cs typeface="Arial" pitchFamily="34" charset="0"/>
                </a:endParaRPr>
              </a:p>
            </p:txBody>
          </p:sp>
          <p:pic>
            <p:nvPicPr>
              <p:cNvPr id="23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572264" y="428604"/>
                <a:ext cx="2071702" cy="9286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7" name="Rechteck 16"/>
            <p:cNvSpPr/>
            <p:nvPr/>
          </p:nvSpPr>
          <p:spPr>
            <a:xfrm>
              <a:off x="4143372" y="642918"/>
              <a:ext cx="18573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MVG EKD  VIII. Abschnitt</a:t>
              </a:r>
              <a:endParaRPr lang="de-DE" sz="1200" b="1" dirty="0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3714744" y="928670"/>
              <a:ext cx="357186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Aufgaben und Befugnisse der Mitarbeitervertretung</a:t>
              </a:r>
              <a:endParaRPr lang="de-DE" sz="1200" b="1" dirty="0"/>
            </a:p>
          </p:txBody>
        </p:sp>
      </p:grp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143108" y="371475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143108" y="464344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 rot="10800000" flipH="1">
            <a:off x="2143108" y="550070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 rot="10800000" flipH="1">
            <a:off x="1785918" y="371475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AutoShape 22"/>
          <p:cNvSpPr>
            <a:spLocks noChangeArrowheads="1"/>
          </p:cNvSpPr>
          <p:nvPr/>
        </p:nvSpPr>
        <p:spPr bwMode="auto">
          <a:xfrm rot="10800000" flipH="1">
            <a:off x="2143108" y="278605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4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/>
          <p:cNvSpPr/>
          <p:nvPr/>
        </p:nvSpPr>
        <p:spPr bwMode="auto">
          <a:xfrm>
            <a:off x="0" y="0"/>
            <a:ext cx="292892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2500298" y="4000504"/>
            <a:ext cx="6286544" cy="178595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3" name="Rechteck 22"/>
          <p:cNvSpPr/>
          <p:nvPr/>
        </p:nvSpPr>
        <p:spPr bwMode="auto">
          <a:xfrm>
            <a:off x="2500298" y="2643182"/>
            <a:ext cx="6286544" cy="121444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2643174" y="2714620"/>
            <a:ext cx="607223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In rechtlich selbstständigen </a:t>
            </a:r>
            <a:r>
              <a:rPr lang="de-DE" sz="1400" b="1" dirty="0" smtClean="0"/>
              <a:t>Einrichtungen der </a:t>
            </a:r>
            <a:r>
              <a:rPr lang="de-DE" b="1" dirty="0" smtClean="0">
                <a:solidFill>
                  <a:srgbClr val="0033CC"/>
                </a:solidFill>
              </a:rPr>
              <a:t>Diakonie</a:t>
            </a:r>
            <a:r>
              <a:rPr lang="de-DE" b="1" dirty="0" smtClean="0"/>
              <a:t> </a:t>
            </a:r>
          </a:p>
          <a:p>
            <a:r>
              <a:rPr lang="de-DE" sz="1400" b="1" dirty="0" smtClean="0"/>
              <a:t>mit mehr als </a:t>
            </a:r>
            <a:r>
              <a:rPr lang="de-DE" sz="1400" b="1" dirty="0" smtClean="0">
                <a:solidFill>
                  <a:srgbClr val="C00000"/>
                </a:solidFill>
              </a:rPr>
              <a:t>150</a:t>
            </a:r>
            <a:r>
              <a:rPr lang="de-DE" sz="1400" b="1" dirty="0" smtClean="0"/>
              <a:t> Mitarbeitenden </a:t>
            </a:r>
            <a:r>
              <a:rPr lang="de-DE" sz="1400" dirty="0" smtClean="0"/>
              <a:t>besteht darüber hinaus, auf ein </a:t>
            </a:r>
          </a:p>
          <a:p>
            <a:r>
              <a:rPr lang="de-DE" sz="1400" b="1" dirty="0" smtClean="0"/>
              <a:t>mit </a:t>
            </a:r>
            <a:r>
              <a:rPr lang="de-DE" sz="1400" b="1" dirty="0" smtClean="0">
                <a:solidFill>
                  <a:srgbClr val="C00000"/>
                </a:solidFill>
              </a:rPr>
              <a:t>Gründen versehenes Verlangen </a:t>
            </a:r>
            <a:r>
              <a:rPr lang="de-DE" sz="1400" dirty="0" smtClean="0"/>
              <a:t>der MAV einmal im </a:t>
            </a:r>
            <a:r>
              <a:rPr lang="de-DE" sz="1600" b="1" dirty="0" smtClean="0"/>
              <a:t>Kalendervierteljahr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eine </a:t>
            </a:r>
            <a:r>
              <a:rPr lang="de-DE" sz="1400" b="1" dirty="0" smtClean="0">
                <a:solidFill>
                  <a:srgbClr val="C00000"/>
                </a:solidFill>
              </a:rPr>
              <a:t>Informations</a:t>
            </a:r>
            <a:r>
              <a:rPr lang="de-DE" b="1" dirty="0" smtClean="0">
                <a:solidFill>
                  <a:srgbClr val="C00000"/>
                </a:solidFill>
              </a:rPr>
              <a:t>pflicht</a:t>
            </a:r>
            <a:r>
              <a:rPr lang="de-DE" sz="1400" b="1" dirty="0" smtClean="0">
                <a:solidFill>
                  <a:srgbClr val="C00000"/>
                </a:solidFill>
              </a:rPr>
              <a:t> </a:t>
            </a:r>
            <a:r>
              <a:rPr lang="de-DE" sz="1400" dirty="0" smtClean="0"/>
              <a:t>über…</a:t>
            </a:r>
            <a:endParaRPr lang="de-DE" sz="1400" dirty="0"/>
          </a:p>
        </p:txBody>
      </p:sp>
      <p:sp>
        <p:nvSpPr>
          <p:cNvPr id="12" name="Rechteck 4"/>
          <p:cNvSpPr>
            <a:spLocks noChangeArrowheads="1"/>
          </p:cNvSpPr>
          <p:nvPr/>
        </p:nvSpPr>
        <p:spPr bwMode="auto">
          <a:xfrm>
            <a:off x="2643174" y="4071942"/>
            <a:ext cx="600079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>
                <a:cs typeface="Arial" pitchFamily="34" charset="0"/>
              </a:rPr>
              <a:t>a)  die </a:t>
            </a:r>
            <a:r>
              <a:rPr lang="de-DE" sz="1600" b="1" dirty="0">
                <a:cs typeface="Arial" pitchFamily="34" charset="0"/>
              </a:rPr>
              <a:t>wirtschaftliche Lage </a:t>
            </a:r>
            <a:r>
              <a:rPr lang="de-DE" sz="1400" dirty="0">
                <a:cs typeface="Arial" pitchFamily="34" charset="0"/>
              </a:rPr>
              <a:t>der Dienststelle,</a:t>
            </a:r>
          </a:p>
          <a:p>
            <a:r>
              <a:rPr lang="de-DE" sz="1400" dirty="0">
                <a:cs typeface="Arial" pitchFamily="34" charset="0"/>
              </a:rPr>
              <a:t>b)  geplante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Investitionen</a:t>
            </a:r>
            <a:r>
              <a:rPr lang="de-DE" sz="1400" dirty="0">
                <a:cs typeface="Arial" pitchFamily="34" charset="0"/>
              </a:rPr>
              <a:t>,</a:t>
            </a:r>
          </a:p>
          <a:p>
            <a:r>
              <a:rPr lang="de-DE" sz="1400" dirty="0">
                <a:cs typeface="Arial" pitchFamily="34" charset="0"/>
              </a:rPr>
              <a:t>c) 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Rationalisierungsvorhaben</a:t>
            </a:r>
            <a:r>
              <a:rPr lang="de-DE" sz="1400" dirty="0">
                <a:cs typeface="Arial" pitchFamily="34" charset="0"/>
              </a:rPr>
              <a:t>,</a:t>
            </a:r>
          </a:p>
          <a:p>
            <a:r>
              <a:rPr lang="de-DE" sz="1400" dirty="0">
                <a:cs typeface="Arial" pitchFamily="34" charset="0"/>
              </a:rPr>
              <a:t>d)  die </a:t>
            </a:r>
            <a:r>
              <a:rPr lang="de-DE" sz="1400" b="1" dirty="0">
                <a:cs typeface="Arial" pitchFamily="34" charset="0"/>
              </a:rPr>
              <a:t>Einschränkung</a:t>
            </a:r>
            <a:r>
              <a:rPr lang="de-DE" sz="1400" dirty="0">
                <a:cs typeface="Arial" pitchFamily="34" charset="0"/>
              </a:rPr>
              <a:t> oder </a:t>
            </a:r>
            <a:r>
              <a:rPr lang="de-DE" sz="1400" b="1" dirty="0">
                <a:cs typeface="Arial" pitchFamily="34" charset="0"/>
              </a:rPr>
              <a:t>Stilllegung</a:t>
            </a:r>
            <a:r>
              <a:rPr lang="de-DE" sz="1400" dirty="0">
                <a:cs typeface="Arial" pitchFamily="34" charset="0"/>
              </a:rPr>
              <a:t> von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wesentlichen Teilen </a:t>
            </a:r>
            <a:r>
              <a:rPr lang="de-DE" sz="1400" dirty="0">
                <a:cs typeface="Arial" pitchFamily="34" charset="0"/>
              </a:rPr>
              <a:t>der Dienststelle,</a:t>
            </a:r>
          </a:p>
          <a:p>
            <a:r>
              <a:rPr lang="de-DE" sz="1400" dirty="0">
                <a:cs typeface="Arial" pitchFamily="34" charset="0"/>
              </a:rPr>
              <a:t>e)  wesentliche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Änderungen</a:t>
            </a:r>
            <a:r>
              <a:rPr lang="de-DE" sz="1400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de-DE" sz="1400" b="1" dirty="0">
                <a:solidFill>
                  <a:srgbClr val="0033CC"/>
                </a:solidFill>
                <a:cs typeface="Arial" pitchFamily="34" charset="0"/>
              </a:rPr>
              <a:t>der Organisation </a:t>
            </a:r>
            <a:r>
              <a:rPr lang="de-DE" sz="1400" dirty="0">
                <a:cs typeface="Arial" pitchFamily="34" charset="0"/>
              </a:rPr>
              <a:t>oder des Zwecks der Dienststelle,</a:t>
            </a:r>
          </a:p>
          <a:p>
            <a:r>
              <a:rPr lang="de-DE" sz="1400" dirty="0" smtClean="0">
                <a:cs typeface="Arial" pitchFamily="34" charset="0"/>
              </a:rPr>
              <a:t>f)   die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Übernahme</a:t>
            </a:r>
            <a:r>
              <a:rPr lang="de-DE" sz="1400" dirty="0">
                <a:cs typeface="Arial" pitchFamily="34" charset="0"/>
              </a:rPr>
              <a:t> der Dienststelle oder Einrichtung </a:t>
            </a:r>
            <a:r>
              <a:rPr lang="de-DE" sz="1400" b="1" dirty="0">
                <a:solidFill>
                  <a:srgbClr val="0033CC"/>
                </a:solidFill>
                <a:cs typeface="Arial" pitchFamily="34" charset="0"/>
              </a:rPr>
              <a:t>durch Dritte</a:t>
            </a:r>
            <a:r>
              <a:rPr lang="de-DE" sz="1400" dirty="0">
                <a:cs typeface="Arial" pitchFamily="34" charset="0"/>
              </a:rPr>
              <a:t>, </a:t>
            </a:r>
            <a:endParaRPr lang="de-DE" sz="1400" dirty="0" smtClean="0">
              <a:cs typeface="Arial" pitchFamily="34" charset="0"/>
            </a:endParaRPr>
          </a:p>
          <a:p>
            <a:r>
              <a:rPr lang="de-DE" sz="1400" dirty="0" smtClean="0">
                <a:cs typeface="Arial" pitchFamily="34" charset="0"/>
              </a:rPr>
              <a:t>      wenn </a:t>
            </a:r>
            <a:r>
              <a:rPr lang="de-DE" sz="1400" dirty="0">
                <a:cs typeface="Arial" pitchFamily="34" charset="0"/>
              </a:rPr>
              <a:t>hiermit </a:t>
            </a:r>
            <a:r>
              <a:rPr lang="de-DE" sz="1400" dirty="0" smtClean="0">
                <a:cs typeface="Arial" pitchFamily="34" charset="0"/>
              </a:rPr>
              <a:t>der </a:t>
            </a:r>
            <a:r>
              <a:rPr lang="de-DE" sz="1400" b="1" dirty="0">
                <a:cs typeface="Arial" pitchFamily="34" charset="0"/>
              </a:rPr>
              <a:t>Erwerb der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Kontrolle</a:t>
            </a:r>
            <a:r>
              <a:rPr lang="de-DE" sz="1400" b="1" dirty="0">
                <a:cs typeface="Arial" pitchFamily="34" charset="0"/>
              </a:rPr>
              <a:t> </a:t>
            </a:r>
            <a:r>
              <a:rPr lang="de-DE" sz="1400" dirty="0">
                <a:cs typeface="Arial" pitchFamily="34" charset="0"/>
              </a:rPr>
              <a:t>verbunden ist</a:t>
            </a:r>
            <a:r>
              <a:rPr lang="de-DE" sz="1400" dirty="0" smtClean="0">
                <a:cs typeface="Arial" pitchFamily="34" charset="0"/>
              </a:rPr>
              <a:t>.</a:t>
            </a:r>
            <a:endParaRPr lang="de-DE" sz="1200" b="1" dirty="0">
              <a:cs typeface="Arial" pitchFamily="34" charset="0"/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3214678" y="571480"/>
            <a:ext cx="5572164" cy="928694"/>
            <a:chOff x="3286116" y="285728"/>
            <a:chExt cx="5572164" cy="928694"/>
          </a:xfrm>
        </p:grpSpPr>
        <p:grpSp>
          <p:nvGrpSpPr>
            <p:cNvPr id="14" name="Gruppieren 16"/>
            <p:cNvGrpSpPr/>
            <p:nvPr/>
          </p:nvGrpSpPr>
          <p:grpSpPr>
            <a:xfrm>
              <a:off x="3286116" y="285728"/>
              <a:ext cx="5572164" cy="928694"/>
              <a:chOff x="3286116" y="428604"/>
              <a:chExt cx="5572164" cy="928694"/>
            </a:xfrm>
          </p:grpSpPr>
          <p:sp>
            <p:nvSpPr>
              <p:cNvPr id="17" name="Rechteck 16"/>
              <p:cNvSpPr/>
              <p:nvPr/>
            </p:nvSpPr>
            <p:spPr bwMode="auto">
              <a:xfrm>
                <a:off x="3286116" y="785794"/>
                <a:ext cx="5572164" cy="285752"/>
              </a:xfrm>
              <a:prstGeom prst="rect">
                <a:avLst/>
              </a:prstGeom>
              <a:solidFill>
                <a:srgbClr val="EFF9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 sz="1600">
                  <a:latin typeface="Calibri" pitchFamily="34" charset="0"/>
                  <a:cs typeface="Arial" pitchFamily="34" charset="0"/>
                </a:endParaRPr>
              </a:p>
            </p:txBody>
          </p:sp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572264" y="428604"/>
                <a:ext cx="2071702" cy="9286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5" name="Rechteck 14"/>
            <p:cNvSpPr/>
            <p:nvPr/>
          </p:nvSpPr>
          <p:spPr>
            <a:xfrm>
              <a:off x="4143372" y="642918"/>
              <a:ext cx="18573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MVG EKD  VIII. Abschnitt</a:t>
              </a:r>
              <a:endParaRPr lang="de-DE" sz="1200" b="1" dirty="0"/>
            </a:p>
          </p:txBody>
        </p:sp>
        <p:sp>
          <p:nvSpPr>
            <p:cNvPr id="16" name="Rechteck 15"/>
            <p:cNvSpPr/>
            <p:nvPr/>
          </p:nvSpPr>
          <p:spPr>
            <a:xfrm>
              <a:off x="3714744" y="928670"/>
              <a:ext cx="357186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Aufgaben und Befugnisse der Mitarbeitervertretung</a:t>
              </a:r>
              <a:endParaRPr lang="de-DE" sz="1200" b="1" dirty="0"/>
            </a:p>
          </p:txBody>
        </p:sp>
      </p:grpSp>
      <p:sp>
        <p:nvSpPr>
          <p:cNvPr id="22" name="Rechteck 21"/>
          <p:cNvSpPr/>
          <p:nvPr/>
        </p:nvSpPr>
        <p:spPr>
          <a:xfrm>
            <a:off x="1928794" y="221455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 34  Informationsrechte der Mitarbeitervertretung</a:t>
            </a:r>
            <a:endParaRPr lang="de-DE" sz="1600" b="1" dirty="0"/>
          </a:p>
        </p:txBody>
      </p:sp>
      <p:sp>
        <p:nvSpPr>
          <p:cNvPr id="25" name="Rectangle 75"/>
          <p:cNvSpPr>
            <a:spLocks noChangeArrowheads="1"/>
          </p:cNvSpPr>
          <p:nvPr/>
        </p:nvSpPr>
        <p:spPr bwMode="auto">
          <a:xfrm>
            <a:off x="785786" y="3786190"/>
            <a:ext cx="12620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Fragenkatalog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für </a:t>
            </a:r>
            <a:r>
              <a:rPr lang="de-DE" sz="1600" b="1" dirty="0" smtClean="0"/>
              <a:t>jede</a:t>
            </a:r>
            <a:r>
              <a:rPr lang="de-DE" sz="1200" b="1" dirty="0" smtClean="0">
                <a:solidFill>
                  <a:srgbClr val="C00000"/>
                </a:solidFill>
              </a:rPr>
              <a:t> MAV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10800000" flipH="1">
            <a:off x="2143108" y="450057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143108" y="485776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143108" y="521495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143108" y="414338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1785918" y="485776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071802" y="6000768"/>
            <a:ext cx="5429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cs typeface="Arial" pitchFamily="34" charset="0"/>
              </a:rPr>
              <a:t>Besteht eine Gesamtmitarbeitervertretung, ist diese zu informieren. </a:t>
            </a:r>
            <a:endParaRPr lang="de-DE" sz="1400" b="1" i="1" dirty="0">
              <a:cs typeface="Arial" pitchFamily="34" charset="0"/>
            </a:endParaRPr>
          </a:p>
        </p:txBody>
      </p:sp>
      <p:sp>
        <p:nvSpPr>
          <p:cNvPr id="34" name="AutoShape 22"/>
          <p:cNvSpPr>
            <a:spLocks noChangeArrowheads="1"/>
          </p:cNvSpPr>
          <p:nvPr/>
        </p:nvSpPr>
        <p:spPr bwMode="auto">
          <a:xfrm rot="10800000" flipH="1">
            <a:off x="2143108" y="328612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4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eck 40"/>
          <p:cNvSpPr/>
          <p:nvPr/>
        </p:nvSpPr>
        <p:spPr bwMode="auto">
          <a:xfrm>
            <a:off x="0" y="0"/>
            <a:ext cx="292892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 bwMode="auto">
          <a:xfrm>
            <a:off x="2500298" y="5643578"/>
            <a:ext cx="5929354" cy="78581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2500298" y="4786322"/>
            <a:ext cx="5929354" cy="785818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hteck 30"/>
          <p:cNvSpPr/>
          <p:nvPr/>
        </p:nvSpPr>
        <p:spPr bwMode="auto">
          <a:xfrm>
            <a:off x="2500298" y="3786190"/>
            <a:ext cx="5929354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0" name="Rechteck 29"/>
          <p:cNvSpPr/>
          <p:nvPr/>
        </p:nvSpPr>
        <p:spPr bwMode="auto">
          <a:xfrm>
            <a:off x="2500298" y="2786058"/>
            <a:ext cx="5929354" cy="92869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8"/>
          <p:cNvSpPr>
            <a:spLocks noChangeArrowheads="1"/>
          </p:cNvSpPr>
          <p:nvPr/>
        </p:nvSpPr>
        <p:spPr bwMode="auto">
          <a:xfrm>
            <a:off x="2643174" y="2214554"/>
            <a:ext cx="58579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dirty="0">
                <a:cs typeface="Arial" pitchFamily="34" charset="0"/>
              </a:rPr>
              <a:t>(3)  </a:t>
            </a:r>
            <a:r>
              <a:rPr lang="de-DE" sz="1400" b="1" dirty="0">
                <a:cs typeface="Arial" pitchFamily="34" charset="0"/>
              </a:rPr>
              <a:t>Der MAV sind die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 zur Durchführung ihrer Aufgaben</a:t>
            </a:r>
          </a:p>
          <a:p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                   erforderlichen Unterlagen </a:t>
            </a:r>
            <a:r>
              <a:rPr lang="de-DE" sz="1400" b="1" dirty="0">
                <a:cs typeface="Arial" pitchFamily="34" charset="0"/>
              </a:rPr>
              <a:t>rechtzeitig zur Verfügung zu stellen</a:t>
            </a:r>
          </a:p>
        </p:txBody>
      </p:sp>
      <p:sp>
        <p:nvSpPr>
          <p:cNvPr id="12" name="Rechteck 13"/>
          <p:cNvSpPr>
            <a:spLocks noChangeArrowheads="1"/>
          </p:cNvSpPr>
          <p:nvPr/>
        </p:nvSpPr>
        <p:spPr bwMode="auto">
          <a:xfrm>
            <a:off x="2643174" y="3786190"/>
            <a:ext cx="578647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/>
              <a:t>Die Dienststellenleitung </a:t>
            </a:r>
            <a:r>
              <a:rPr lang="de-DE" sz="1400" b="1" dirty="0">
                <a:solidFill>
                  <a:srgbClr val="C00000"/>
                </a:solidFill>
              </a:rPr>
              <a:t>ist verpflichtet</a:t>
            </a:r>
            <a:r>
              <a:rPr lang="de-DE" sz="1400" dirty="0"/>
              <a:t>, </a:t>
            </a:r>
          </a:p>
          <a:p>
            <a:r>
              <a:rPr lang="de-DE" sz="1400" dirty="0"/>
              <a:t>die MAV auch über </a:t>
            </a:r>
            <a:r>
              <a:rPr lang="de-DE" sz="1400" b="1" dirty="0"/>
              <a:t>die Beschäftigung der Personen</a:t>
            </a:r>
            <a:r>
              <a:rPr lang="de-DE" sz="1400" dirty="0"/>
              <a:t> in der Dienststelle zu </a:t>
            </a:r>
          </a:p>
          <a:p>
            <a:r>
              <a:rPr lang="de-DE" sz="1400" b="1" dirty="0"/>
              <a:t>informieren, die </a:t>
            </a:r>
            <a:r>
              <a:rPr lang="de-DE" sz="1400" b="1" dirty="0">
                <a:solidFill>
                  <a:srgbClr val="C00000"/>
                </a:solidFill>
              </a:rPr>
              <a:t>nicht</a:t>
            </a:r>
            <a:r>
              <a:rPr lang="de-DE" sz="1400" b="1" dirty="0"/>
              <a:t> in einem Arbeitsverhältnis </a:t>
            </a:r>
            <a:r>
              <a:rPr lang="de-DE" sz="1400" dirty="0"/>
              <a:t>zur Dienststelle stehen</a:t>
            </a:r>
          </a:p>
        </p:txBody>
      </p:sp>
      <p:sp>
        <p:nvSpPr>
          <p:cNvPr id="13" name="Rechteck 10"/>
          <p:cNvSpPr>
            <a:spLocks noChangeArrowheads="1"/>
          </p:cNvSpPr>
          <p:nvPr/>
        </p:nvSpPr>
        <p:spPr bwMode="auto">
          <a:xfrm>
            <a:off x="2643174" y="2857496"/>
            <a:ext cx="16396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b="1" dirty="0"/>
              <a:t>Bei </a:t>
            </a:r>
            <a:r>
              <a:rPr lang="de-DE" sz="1600" b="1" dirty="0"/>
              <a:t>Einstellungen</a:t>
            </a:r>
            <a:r>
              <a:rPr lang="de-DE" sz="1400" b="1" dirty="0"/>
              <a:t> </a:t>
            </a:r>
          </a:p>
        </p:txBody>
      </p:sp>
      <p:sp>
        <p:nvSpPr>
          <p:cNvPr id="14" name="Rechteck 11"/>
          <p:cNvSpPr>
            <a:spLocks noChangeArrowheads="1"/>
          </p:cNvSpPr>
          <p:nvPr/>
        </p:nvSpPr>
        <p:spPr bwMode="auto">
          <a:xfrm>
            <a:off x="2643174" y="3071810"/>
            <a:ext cx="54292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/>
              <a:t>werden der MAV auf </a:t>
            </a:r>
            <a:r>
              <a:rPr lang="de-DE" sz="1600" b="1" dirty="0">
                <a:solidFill>
                  <a:srgbClr val="C00000"/>
                </a:solidFill>
              </a:rPr>
              <a:t>Verlangen</a:t>
            </a:r>
            <a:r>
              <a:rPr lang="de-DE" sz="1400" dirty="0"/>
              <a:t> </a:t>
            </a:r>
            <a:r>
              <a:rPr lang="de-DE" sz="1400" b="1" dirty="0"/>
              <a:t>sämtliche</a:t>
            </a:r>
            <a:r>
              <a:rPr lang="de-DE" sz="1400" dirty="0"/>
              <a:t> Bewerbungen vorgelegt</a:t>
            </a:r>
          </a:p>
        </p:txBody>
      </p:sp>
      <p:sp>
        <p:nvSpPr>
          <p:cNvPr id="15" name="Rechteck 12"/>
          <p:cNvSpPr>
            <a:spLocks noChangeArrowheads="1"/>
          </p:cNvSpPr>
          <p:nvPr/>
        </p:nvSpPr>
        <p:spPr bwMode="auto">
          <a:xfrm>
            <a:off x="2643174" y="3357562"/>
            <a:ext cx="58579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/>
              <a:t>MAV und Dienststellenleitung können hierüber eine Dienstvereinbarung abschließen</a:t>
            </a:r>
          </a:p>
        </p:txBody>
      </p:sp>
      <p:sp>
        <p:nvSpPr>
          <p:cNvPr id="16" name="Rechteck 87"/>
          <p:cNvSpPr>
            <a:spLocks noChangeArrowheads="1"/>
          </p:cNvSpPr>
          <p:nvPr/>
        </p:nvSpPr>
        <p:spPr bwMode="auto">
          <a:xfrm>
            <a:off x="2643174" y="4786322"/>
            <a:ext cx="592932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de-DE" sz="1200" dirty="0"/>
              <a:t> (4)  </a:t>
            </a:r>
            <a:r>
              <a:rPr lang="de-DE" sz="1600" b="1" dirty="0"/>
              <a:t>Personalakten</a:t>
            </a:r>
            <a:r>
              <a:rPr lang="de-DE" sz="1600" dirty="0"/>
              <a:t> </a:t>
            </a:r>
          </a:p>
          <a:p>
            <a:pPr marL="342900" indent="-342900"/>
            <a:r>
              <a:rPr lang="de-DE" sz="1400" dirty="0" smtClean="0"/>
              <a:t>dürfen </a:t>
            </a:r>
            <a:r>
              <a:rPr lang="de-DE" sz="1400" dirty="0"/>
              <a:t>nur nach </a:t>
            </a:r>
            <a:r>
              <a:rPr lang="de-DE" sz="1400" b="1" dirty="0">
                <a:solidFill>
                  <a:srgbClr val="C00000"/>
                </a:solidFill>
              </a:rPr>
              <a:t>schriftlicher</a:t>
            </a:r>
            <a:r>
              <a:rPr lang="de-DE" sz="1400" dirty="0"/>
              <a:t> Zustimmung der </a:t>
            </a:r>
            <a:r>
              <a:rPr lang="de-DE" sz="1400" b="1" dirty="0"/>
              <a:t>betroffenen Person </a:t>
            </a:r>
            <a:r>
              <a:rPr lang="de-DE" sz="1400" dirty="0"/>
              <a:t>und nur </a:t>
            </a:r>
          </a:p>
          <a:p>
            <a:pPr marL="342900" indent="-342900"/>
            <a:r>
              <a:rPr lang="de-DE" sz="1400" dirty="0" smtClean="0"/>
              <a:t>durch </a:t>
            </a:r>
            <a:r>
              <a:rPr lang="de-DE" sz="1400" dirty="0"/>
              <a:t>ein </a:t>
            </a:r>
            <a:r>
              <a:rPr lang="de-DE" sz="1400" b="1" dirty="0"/>
              <a:t>von ihr zu bestimmendes </a:t>
            </a:r>
            <a:r>
              <a:rPr lang="de-DE" sz="1400" dirty="0"/>
              <a:t>Mitglied der MAV eingesehen </a:t>
            </a:r>
            <a:r>
              <a:rPr lang="de-DE" sz="1400" dirty="0" smtClean="0"/>
              <a:t>werden</a:t>
            </a:r>
            <a:endParaRPr lang="de-DE" sz="1400" dirty="0"/>
          </a:p>
        </p:txBody>
      </p:sp>
      <p:sp>
        <p:nvSpPr>
          <p:cNvPr id="17" name="Rechteck 16"/>
          <p:cNvSpPr/>
          <p:nvPr/>
        </p:nvSpPr>
        <p:spPr>
          <a:xfrm>
            <a:off x="2643174" y="5643578"/>
            <a:ext cx="564360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dirty="0" smtClean="0"/>
              <a:t> Dienstliche Beurteilungen </a:t>
            </a:r>
          </a:p>
          <a:p>
            <a:pPr>
              <a:defRPr/>
            </a:pPr>
            <a:r>
              <a:rPr lang="de-DE" sz="1400" dirty="0" smtClean="0"/>
              <a:t> sind auf </a:t>
            </a:r>
            <a:r>
              <a:rPr lang="de-DE" sz="1400" b="1" dirty="0" smtClean="0">
                <a:solidFill>
                  <a:srgbClr val="0033CC"/>
                </a:solidFill>
              </a:rPr>
              <a:t>Verlangen der Beurteilten</a:t>
            </a:r>
            <a:r>
              <a:rPr lang="de-DE" b="1" dirty="0" smtClean="0">
                <a:solidFill>
                  <a:srgbClr val="0033CC"/>
                </a:solidFill>
              </a:rPr>
              <a:t> </a:t>
            </a:r>
            <a:r>
              <a:rPr lang="de-DE" b="1" dirty="0" smtClean="0">
                <a:solidFill>
                  <a:srgbClr val="C00000"/>
                </a:solidFill>
              </a:rPr>
              <a:t>vor</a:t>
            </a:r>
            <a:r>
              <a:rPr lang="de-DE" dirty="0" smtClean="0">
                <a:solidFill>
                  <a:srgbClr val="0033CC"/>
                </a:solidFill>
              </a:rPr>
              <a:t> </a:t>
            </a:r>
            <a:r>
              <a:rPr lang="de-DE" sz="1400" b="1" dirty="0" smtClean="0"/>
              <a:t>der Aufnahme </a:t>
            </a:r>
            <a:r>
              <a:rPr lang="de-DE" sz="1400" dirty="0" smtClean="0"/>
              <a:t>in die Personalakte </a:t>
            </a:r>
          </a:p>
          <a:p>
            <a:pPr>
              <a:defRPr/>
            </a:pPr>
            <a:r>
              <a:rPr lang="de-DE" sz="1400" dirty="0" smtClean="0"/>
              <a:t> der MAV zur Kenntnis zu bringen</a:t>
            </a:r>
            <a:endParaRPr lang="de-DE" sz="1400" dirty="0"/>
          </a:p>
        </p:txBody>
      </p:sp>
      <p:grpSp>
        <p:nvGrpSpPr>
          <p:cNvPr id="21" name="Gruppieren 20"/>
          <p:cNvGrpSpPr/>
          <p:nvPr/>
        </p:nvGrpSpPr>
        <p:grpSpPr>
          <a:xfrm>
            <a:off x="3214678" y="571480"/>
            <a:ext cx="5572164" cy="928694"/>
            <a:chOff x="3286116" y="285728"/>
            <a:chExt cx="5572164" cy="928694"/>
          </a:xfrm>
        </p:grpSpPr>
        <p:grpSp>
          <p:nvGrpSpPr>
            <p:cNvPr id="22" name="Gruppieren 16"/>
            <p:cNvGrpSpPr/>
            <p:nvPr/>
          </p:nvGrpSpPr>
          <p:grpSpPr>
            <a:xfrm>
              <a:off x="3286116" y="285728"/>
              <a:ext cx="5572164" cy="928694"/>
              <a:chOff x="3286116" y="428604"/>
              <a:chExt cx="5572164" cy="928694"/>
            </a:xfrm>
          </p:grpSpPr>
          <p:sp>
            <p:nvSpPr>
              <p:cNvPr id="26" name="Rechteck 25"/>
              <p:cNvSpPr/>
              <p:nvPr/>
            </p:nvSpPr>
            <p:spPr bwMode="auto">
              <a:xfrm>
                <a:off x="3286116" y="785794"/>
                <a:ext cx="5572164" cy="285752"/>
              </a:xfrm>
              <a:prstGeom prst="rect">
                <a:avLst/>
              </a:prstGeom>
              <a:solidFill>
                <a:srgbClr val="EFF9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pPr>
                  <a:defRPr/>
                </a:pPr>
                <a:endParaRPr lang="de-DE" sz="1600">
                  <a:latin typeface="Calibri" pitchFamily="34" charset="0"/>
                  <a:cs typeface="Arial" pitchFamily="34" charset="0"/>
                </a:endParaRPr>
              </a:p>
            </p:txBody>
          </p:sp>
          <p:pic>
            <p:nvPicPr>
              <p:cNvPr id="27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6572264" y="428604"/>
                <a:ext cx="2071702" cy="9286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23" name="Rechteck 22"/>
            <p:cNvSpPr/>
            <p:nvPr/>
          </p:nvSpPr>
          <p:spPr>
            <a:xfrm>
              <a:off x="4143372" y="642918"/>
              <a:ext cx="185735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MVG EKD  VIII. Abschnitt</a:t>
              </a:r>
              <a:endParaRPr lang="de-DE" sz="1200" b="1" dirty="0"/>
            </a:p>
          </p:txBody>
        </p:sp>
        <p:sp>
          <p:nvSpPr>
            <p:cNvPr id="25" name="Rechteck 24"/>
            <p:cNvSpPr/>
            <p:nvPr/>
          </p:nvSpPr>
          <p:spPr>
            <a:xfrm>
              <a:off x="3714744" y="928670"/>
              <a:ext cx="357186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1200" b="1" dirty="0" smtClean="0"/>
                <a:t>Aufgaben und Befugnisse der Mitarbeitervertretung</a:t>
              </a:r>
              <a:endParaRPr lang="de-DE" sz="1200" b="1" dirty="0"/>
            </a:p>
          </p:txBody>
        </p:sp>
      </p:grpSp>
      <p:sp>
        <p:nvSpPr>
          <p:cNvPr id="28" name="Rechteck 27"/>
          <p:cNvSpPr/>
          <p:nvPr/>
        </p:nvSpPr>
        <p:spPr>
          <a:xfrm>
            <a:off x="2000232" y="150017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 34  Informationsrechte der Mitarbeitervertretung</a:t>
            </a:r>
            <a:endParaRPr lang="de-DE" sz="1600" b="1" dirty="0"/>
          </a:p>
        </p:txBody>
      </p:sp>
      <p:sp>
        <p:nvSpPr>
          <p:cNvPr id="29" name="Rechteck 10"/>
          <p:cNvSpPr>
            <a:spLocks noChangeArrowheads="1"/>
          </p:cNvSpPr>
          <p:nvPr/>
        </p:nvSpPr>
        <p:spPr bwMode="auto">
          <a:xfrm>
            <a:off x="642910" y="3143248"/>
            <a:ext cx="16594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b="1" dirty="0" smtClean="0"/>
              <a:t>    Regelungen zum </a:t>
            </a:r>
          </a:p>
          <a:p>
            <a:r>
              <a:rPr lang="de-DE" sz="1200" b="1" dirty="0" smtClean="0"/>
              <a:t>Einstellungs</a:t>
            </a:r>
            <a:r>
              <a:rPr lang="de-DE" sz="1200" b="1" dirty="0" smtClean="0">
                <a:solidFill>
                  <a:srgbClr val="C00000"/>
                </a:solidFill>
              </a:rPr>
              <a:t>verfahren 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33" name="Rechteck 10"/>
          <p:cNvSpPr>
            <a:spLocks noChangeArrowheads="1"/>
          </p:cNvSpPr>
          <p:nvPr/>
        </p:nvSpPr>
        <p:spPr bwMode="auto">
          <a:xfrm>
            <a:off x="1357290" y="4214818"/>
            <a:ext cx="8306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Leiharbeit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35" name="AutoShape 22"/>
          <p:cNvSpPr>
            <a:spLocks noChangeArrowheads="1"/>
          </p:cNvSpPr>
          <p:nvPr/>
        </p:nvSpPr>
        <p:spPr bwMode="auto">
          <a:xfrm rot="10800000" flipH="1">
            <a:off x="2214546" y="421481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AutoShape 22"/>
          <p:cNvSpPr>
            <a:spLocks noChangeArrowheads="1"/>
          </p:cNvSpPr>
          <p:nvPr/>
        </p:nvSpPr>
        <p:spPr bwMode="auto">
          <a:xfrm rot="10800000" flipH="1">
            <a:off x="2214546" y="507207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AutoShape 22"/>
          <p:cNvSpPr>
            <a:spLocks noChangeArrowheads="1"/>
          </p:cNvSpPr>
          <p:nvPr/>
        </p:nvSpPr>
        <p:spPr bwMode="auto">
          <a:xfrm rot="10800000" flipH="1">
            <a:off x="2214546" y="592933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AutoShape 22"/>
          <p:cNvSpPr>
            <a:spLocks noChangeArrowheads="1"/>
          </p:cNvSpPr>
          <p:nvPr/>
        </p:nvSpPr>
        <p:spPr bwMode="auto">
          <a:xfrm rot="10800000" flipH="1">
            <a:off x="2214546" y="335756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AutoShape 22"/>
          <p:cNvSpPr>
            <a:spLocks noChangeArrowheads="1"/>
          </p:cNvSpPr>
          <p:nvPr/>
        </p:nvSpPr>
        <p:spPr bwMode="auto">
          <a:xfrm rot="10800000" flipH="1">
            <a:off x="1857356" y="507207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hteck 10"/>
          <p:cNvSpPr>
            <a:spLocks noChangeArrowheads="1"/>
          </p:cNvSpPr>
          <p:nvPr/>
        </p:nvSpPr>
        <p:spPr bwMode="auto">
          <a:xfrm>
            <a:off x="714348" y="5072074"/>
            <a:ext cx="11143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b="1" dirty="0" smtClean="0"/>
              <a:t>    Datenschutz</a:t>
            </a:r>
            <a:endParaRPr lang="de-DE" sz="1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eck 28"/>
          <p:cNvSpPr/>
          <p:nvPr/>
        </p:nvSpPr>
        <p:spPr bwMode="auto">
          <a:xfrm>
            <a:off x="0" y="0"/>
            <a:ext cx="22859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959" name="Rechteck 958"/>
          <p:cNvSpPr/>
          <p:nvPr/>
        </p:nvSpPr>
        <p:spPr>
          <a:xfrm flipV="1">
            <a:off x="2714612" y="2071678"/>
            <a:ext cx="6072230" cy="450059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>
              <a:cs typeface="Arial" pitchFamily="34" charset="0"/>
            </a:endParaRPr>
          </a:p>
        </p:txBody>
      </p:sp>
      <p:grpSp>
        <p:nvGrpSpPr>
          <p:cNvPr id="7" name="Gruppieren 16"/>
          <p:cNvGrpSpPr/>
          <p:nvPr/>
        </p:nvGrpSpPr>
        <p:grpSpPr>
          <a:xfrm flipH="1">
            <a:off x="571472" y="285728"/>
            <a:ext cx="6215106" cy="928694"/>
            <a:chOff x="1021842" y="428604"/>
            <a:chExt cx="7836438" cy="928694"/>
          </a:xfrm>
        </p:grpSpPr>
        <p:sp>
          <p:nvSpPr>
            <p:cNvPr id="65" name="Rechteck 64"/>
            <p:cNvSpPr/>
            <p:nvPr/>
          </p:nvSpPr>
          <p:spPr bwMode="auto">
            <a:xfrm>
              <a:off x="1021842" y="785794"/>
              <a:ext cx="7836438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6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68" name="Picture 5" descr="C:\Users\Gisbert\Desktop\Bild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571480"/>
            <a:ext cx="823515" cy="1351974"/>
          </a:xfrm>
          <a:prstGeom prst="rect">
            <a:avLst/>
          </a:prstGeom>
          <a:noFill/>
        </p:spPr>
      </p:pic>
      <p:grpSp>
        <p:nvGrpSpPr>
          <p:cNvPr id="3" name="Gruppieren 959"/>
          <p:cNvGrpSpPr>
            <a:grpSpLocks/>
          </p:cNvGrpSpPr>
          <p:nvPr/>
        </p:nvGrpSpPr>
        <p:grpSpPr bwMode="auto">
          <a:xfrm>
            <a:off x="2357422" y="2214554"/>
            <a:ext cx="6186512" cy="2135187"/>
            <a:chOff x="1886120" y="2350329"/>
            <a:chExt cx="6185709" cy="2135842"/>
          </a:xfrm>
        </p:grpSpPr>
        <p:sp>
          <p:nvSpPr>
            <p:cNvPr id="952" name="Rechteck 951"/>
            <p:cNvSpPr/>
            <p:nvPr/>
          </p:nvSpPr>
          <p:spPr bwMode="auto">
            <a:xfrm>
              <a:off x="1886120" y="2350329"/>
              <a:ext cx="6185709" cy="21358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ea typeface="Tahoma" pitchFamily="34" charset="0"/>
                <a:cs typeface="Arial" pitchFamily="34" charset="0"/>
              </a:endParaRPr>
            </a:p>
          </p:txBody>
        </p:sp>
        <p:sp>
          <p:nvSpPr>
            <p:cNvPr id="10292" name="Rechteck 4"/>
            <p:cNvSpPr>
              <a:spLocks noChangeArrowheads="1"/>
            </p:cNvSpPr>
            <p:nvPr/>
          </p:nvSpPr>
          <p:spPr bwMode="auto">
            <a:xfrm>
              <a:off x="2081840" y="2705373"/>
              <a:ext cx="5802706" cy="769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400" dirty="0">
                  <a:cs typeface="Arial" pitchFamily="34" charset="0"/>
                </a:rPr>
                <a:t>Die Unterrichtung und Beratung hat </a:t>
              </a:r>
              <a:r>
                <a:rPr lang="de-DE" sz="1400" b="1" dirty="0">
                  <a:cs typeface="Arial" pitchFamily="34" charset="0"/>
                </a:rPr>
                <a:t>rechtzeitig </a:t>
              </a:r>
              <a:r>
                <a:rPr lang="de-DE" sz="1400" dirty="0">
                  <a:cs typeface="Arial" pitchFamily="34" charset="0"/>
                </a:rPr>
                <a:t>zu erfolgen, das heißt,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 </a:t>
              </a:r>
            </a:p>
            <a:p>
              <a:r>
                <a:rPr lang="de-DE" sz="1600" b="1" dirty="0">
                  <a:solidFill>
                    <a:srgbClr val="C00000"/>
                  </a:solidFill>
                  <a:cs typeface="Arial" pitchFamily="34" charset="0"/>
                </a:rPr>
                <a:t>bevor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 </a:t>
              </a:r>
              <a:r>
                <a:rPr lang="de-DE" sz="1400" dirty="0">
                  <a:cs typeface="Arial" pitchFamily="34" charset="0"/>
                </a:rPr>
                <a:t>die Dienststellenleitung </a:t>
              </a:r>
              <a:r>
                <a:rPr lang="de-DE" sz="1600" b="1" dirty="0">
                  <a:solidFill>
                    <a:srgbClr val="C00000"/>
                  </a:solidFill>
                  <a:cs typeface="Arial" pitchFamily="34" charset="0"/>
                </a:rPr>
                <a:t>endgültig</a:t>
              </a:r>
              <a:r>
                <a:rPr lang="de-DE" sz="1600" dirty="0">
                  <a:cs typeface="Arial" pitchFamily="34" charset="0"/>
                </a:rPr>
                <a:t> </a:t>
              </a:r>
              <a:r>
                <a:rPr lang="de-DE" sz="1400" dirty="0">
                  <a:cs typeface="Arial" pitchFamily="34" charset="0"/>
                </a:rPr>
                <a:t>darüber entschieden hat, </a:t>
              </a:r>
              <a:endParaRPr lang="de-DE" sz="1400" dirty="0" smtClean="0">
                <a:cs typeface="Arial" pitchFamily="34" charset="0"/>
              </a:endParaRPr>
            </a:p>
            <a:p>
              <a:r>
                <a:rPr lang="de-DE" sz="1400" dirty="0" smtClean="0">
                  <a:cs typeface="Arial" pitchFamily="34" charset="0"/>
                </a:rPr>
                <a:t>ob </a:t>
              </a:r>
              <a:r>
                <a:rPr lang="de-DE" sz="1400" dirty="0">
                  <a:cs typeface="Arial" pitchFamily="34" charset="0"/>
                </a:rPr>
                <a:t>und inwieweit die Betriebsänderung erfolgt. </a:t>
              </a:r>
              <a:endParaRPr lang="de-DE" sz="1400" b="1" dirty="0">
                <a:cs typeface="Arial" pitchFamily="34" charset="0"/>
              </a:endParaRPr>
            </a:p>
          </p:txBody>
        </p:sp>
        <p:sp>
          <p:nvSpPr>
            <p:cNvPr id="6" name="Rechteck 5"/>
            <p:cNvSpPr/>
            <p:nvPr/>
          </p:nvSpPr>
          <p:spPr>
            <a:xfrm>
              <a:off x="2081358" y="3963724"/>
              <a:ext cx="5588903" cy="5224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de-DE" sz="1400" dirty="0">
                  <a:cs typeface="Arial" pitchFamily="34" charset="0"/>
                </a:rPr>
                <a:t>Dies ist nicht mehr möglich, wenn der Plan zur Betriebsänderung </a:t>
              </a:r>
            </a:p>
            <a:p>
              <a:pPr>
                <a:defRPr/>
              </a:pPr>
              <a:r>
                <a:rPr lang="de-DE" sz="1400" dirty="0">
                  <a:cs typeface="Arial" pitchFamily="34" charset="0"/>
                </a:rPr>
                <a:t>bereits besteht oder teilweise verwirklicht ist  </a:t>
              </a:r>
              <a:r>
                <a:rPr lang="de-DE" sz="1050" b="1" dirty="0">
                  <a:cs typeface="Arial" pitchFamily="34" charset="0"/>
                </a:rPr>
                <a:t>(BAG v. 14.9.1976 - 1 AZR 784/75).</a:t>
              </a:r>
              <a:r>
                <a:rPr lang="de-DE" sz="1400" dirty="0">
                  <a:cs typeface="Arial" pitchFamily="34" charset="0"/>
                </a:rPr>
                <a:t> </a:t>
              </a:r>
            </a:p>
          </p:txBody>
        </p:sp>
        <p:sp>
          <p:nvSpPr>
            <p:cNvPr id="10294" name="Rechteck 7"/>
            <p:cNvSpPr>
              <a:spLocks noChangeArrowheads="1"/>
            </p:cNvSpPr>
            <p:nvPr/>
          </p:nvSpPr>
          <p:spPr bwMode="auto">
            <a:xfrm>
              <a:off x="2081840" y="3439731"/>
              <a:ext cx="544556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Es muss zeitlich noch möglich sein</a:t>
              </a:r>
              <a:r>
                <a:rPr lang="de-DE" sz="1400" b="1" dirty="0">
                  <a:cs typeface="Arial" pitchFamily="34" charset="0"/>
                </a:rPr>
                <a:t>, </a:t>
              </a:r>
            </a:p>
            <a:p>
              <a:r>
                <a:rPr lang="de-DE" sz="1400" b="1" dirty="0">
                  <a:cs typeface="Arial" pitchFamily="34" charset="0"/>
                </a:rPr>
                <a:t>über einen 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Interessenausgleich</a:t>
              </a:r>
              <a:r>
                <a:rPr lang="de-DE" sz="1400" b="1" dirty="0">
                  <a:cs typeface="Arial" pitchFamily="34" charset="0"/>
                </a:rPr>
                <a:t> und Sozialplan zu verhandeln. </a:t>
              </a:r>
            </a:p>
          </p:txBody>
        </p:sp>
      </p:grpSp>
      <p:grpSp>
        <p:nvGrpSpPr>
          <p:cNvPr id="5" name="Gruppieren 960"/>
          <p:cNvGrpSpPr>
            <a:grpSpLocks/>
          </p:cNvGrpSpPr>
          <p:nvPr/>
        </p:nvGrpSpPr>
        <p:grpSpPr bwMode="auto">
          <a:xfrm>
            <a:off x="2357422" y="4643446"/>
            <a:ext cx="6215105" cy="1663700"/>
            <a:chOff x="1884328" y="4646035"/>
            <a:chExt cx="6215771" cy="1664733"/>
          </a:xfrm>
        </p:grpSpPr>
        <p:sp>
          <p:nvSpPr>
            <p:cNvPr id="953" name="Rechteck 952"/>
            <p:cNvSpPr/>
            <p:nvPr/>
          </p:nvSpPr>
          <p:spPr bwMode="auto">
            <a:xfrm>
              <a:off x="1884328" y="4646035"/>
              <a:ext cx="6188762" cy="166473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ea typeface="Tahoma" pitchFamily="34" charset="0"/>
                <a:cs typeface="Arial" pitchFamily="34" charset="0"/>
              </a:endParaRPr>
            </a:p>
          </p:txBody>
        </p:sp>
        <p:sp>
          <p:nvSpPr>
            <p:cNvPr id="10289" name="Rechteck 6"/>
            <p:cNvSpPr>
              <a:spLocks noChangeArrowheads="1"/>
            </p:cNvSpPr>
            <p:nvPr/>
          </p:nvSpPr>
          <p:spPr bwMode="auto">
            <a:xfrm>
              <a:off x="2034307" y="5016744"/>
              <a:ext cx="6065792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400" dirty="0">
                  <a:cs typeface="Arial" pitchFamily="34" charset="0"/>
                </a:rPr>
                <a:t>dass die Dienststellenleitung die 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Gründe</a:t>
              </a:r>
              <a:r>
                <a:rPr lang="de-DE" sz="1400" dirty="0">
                  <a:cs typeface="Arial" pitchFamily="34" charset="0"/>
                </a:rPr>
                <a:t> für die geplante Maßnahme, </a:t>
              </a:r>
            </a:p>
            <a:p>
              <a:r>
                <a:rPr lang="de-DE" sz="1400" dirty="0">
                  <a:cs typeface="Arial" pitchFamily="34" charset="0"/>
                </a:rPr>
                <a:t>deren 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Auswirkungen</a:t>
              </a:r>
              <a:r>
                <a:rPr lang="de-DE" sz="1400" dirty="0">
                  <a:solidFill>
                    <a:srgbClr val="C00000"/>
                  </a:solidFill>
                  <a:cs typeface="Arial" pitchFamily="34" charset="0"/>
                </a:rPr>
                <a:t> 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auf die Arbeitnehmer </a:t>
              </a:r>
              <a:r>
                <a:rPr lang="de-DE" sz="1400" dirty="0">
                  <a:cs typeface="Arial" pitchFamily="34" charset="0"/>
                </a:rPr>
                <a:t>und den </a:t>
              </a:r>
              <a:r>
                <a:rPr lang="de-DE" sz="1400" b="1" dirty="0">
                  <a:solidFill>
                    <a:srgbClr val="C00000"/>
                  </a:solidFill>
                  <a:cs typeface="Arial" pitchFamily="34" charset="0"/>
                </a:rPr>
                <a:t>Zeitplan</a:t>
              </a:r>
              <a:r>
                <a:rPr lang="de-DE" sz="1400" dirty="0">
                  <a:cs typeface="Arial" pitchFamily="34" charset="0"/>
                </a:rPr>
                <a:t> darzulegen hat, </a:t>
              </a:r>
            </a:p>
            <a:p>
              <a:r>
                <a:rPr lang="de-DE" sz="1400" dirty="0">
                  <a:cs typeface="Arial" pitchFamily="34" charset="0"/>
                </a:rPr>
                <a:t>so dass sich die MAV ein </a:t>
              </a:r>
              <a:r>
                <a:rPr lang="de-DE" sz="1400" b="1" dirty="0">
                  <a:cs typeface="Arial" pitchFamily="34" charset="0"/>
                </a:rPr>
                <a:t>umfassendes Bild </a:t>
              </a:r>
              <a:r>
                <a:rPr lang="de-DE" sz="1400" dirty="0">
                  <a:cs typeface="Arial" pitchFamily="34" charset="0"/>
                </a:rPr>
                <a:t>machen kann. </a:t>
              </a:r>
            </a:p>
          </p:txBody>
        </p:sp>
        <p:sp>
          <p:nvSpPr>
            <p:cNvPr id="10290" name="Rechteck 2"/>
            <p:cNvSpPr>
              <a:spLocks noChangeArrowheads="1"/>
            </p:cNvSpPr>
            <p:nvPr/>
          </p:nvSpPr>
          <p:spPr bwMode="auto">
            <a:xfrm>
              <a:off x="2026134" y="5770082"/>
              <a:ext cx="600252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200" b="1" dirty="0">
                  <a:cs typeface="Arial" pitchFamily="34" charset="0"/>
                </a:rPr>
                <a:t>Die Unterrichtung </a:t>
              </a:r>
            </a:p>
            <a:p>
              <a:r>
                <a:rPr lang="de-DE" sz="1200" b="1" dirty="0">
                  <a:cs typeface="Arial" pitchFamily="34" charset="0"/>
                </a:rPr>
                <a:t>hat unabhängig von der Unterrichtung des Wirtschaftsausschusses zu erfolgen. </a:t>
              </a:r>
            </a:p>
          </p:txBody>
        </p:sp>
      </p:grpSp>
      <p:sp>
        <p:nvSpPr>
          <p:cNvPr id="918" name="Rechteck 917"/>
          <p:cNvSpPr>
            <a:spLocks noChangeArrowheads="1"/>
          </p:cNvSpPr>
          <p:nvPr/>
        </p:nvSpPr>
        <p:spPr bwMode="auto">
          <a:xfrm>
            <a:off x="1643042" y="1714488"/>
            <a:ext cx="2714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dirty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…Vorgaben des BAG</a:t>
            </a:r>
          </a:p>
        </p:txBody>
      </p:sp>
      <p:sp>
        <p:nvSpPr>
          <p:cNvPr id="954" name="AutoShape 22"/>
          <p:cNvSpPr>
            <a:spLocks noChangeArrowheads="1"/>
          </p:cNvSpPr>
          <p:nvPr/>
        </p:nvSpPr>
        <p:spPr bwMode="auto">
          <a:xfrm rot="10800000" flipH="1">
            <a:off x="2144696" y="404970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955" name="AutoShape 22"/>
          <p:cNvSpPr>
            <a:spLocks noChangeArrowheads="1"/>
          </p:cNvSpPr>
          <p:nvPr/>
        </p:nvSpPr>
        <p:spPr bwMode="auto">
          <a:xfrm rot="10800000" flipH="1">
            <a:off x="2146284" y="5997583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956" name="AutoShape 22"/>
          <p:cNvSpPr>
            <a:spLocks noChangeArrowheads="1"/>
          </p:cNvSpPr>
          <p:nvPr/>
        </p:nvSpPr>
        <p:spPr bwMode="auto">
          <a:xfrm rot="10800000" flipH="1">
            <a:off x="2125646" y="3576629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957" name="AutoShape 22"/>
          <p:cNvSpPr>
            <a:spLocks noChangeArrowheads="1"/>
          </p:cNvSpPr>
          <p:nvPr/>
        </p:nvSpPr>
        <p:spPr bwMode="auto">
          <a:xfrm rot="10800000" flipH="1">
            <a:off x="2146284" y="5275271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958" name="AutoShape 22"/>
          <p:cNvSpPr>
            <a:spLocks noChangeArrowheads="1"/>
          </p:cNvSpPr>
          <p:nvPr/>
        </p:nvSpPr>
        <p:spPr bwMode="auto">
          <a:xfrm rot="10800000" flipH="1">
            <a:off x="2125646" y="283050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" name="Rechteck 3"/>
          <p:cNvSpPr>
            <a:spLocks noChangeArrowheads="1"/>
          </p:cNvSpPr>
          <p:nvPr/>
        </p:nvSpPr>
        <p:spPr bwMode="auto">
          <a:xfrm>
            <a:off x="1785918" y="2285992"/>
            <a:ext cx="39401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b="1" dirty="0">
                <a:cs typeface="Arial" pitchFamily="34" charset="0"/>
              </a:rPr>
              <a:t>Rechtzeitige und umfassende Unterrichtung</a:t>
            </a:r>
          </a:p>
        </p:txBody>
      </p:sp>
      <p:sp>
        <p:nvSpPr>
          <p:cNvPr id="2" name="Rechteck 1"/>
          <p:cNvSpPr>
            <a:spLocks noChangeArrowheads="1"/>
          </p:cNvSpPr>
          <p:nvPr/>
        </p:nvSpPr>
        <p:spPr bwMode="auto">
          <a:xfrm>
            <a:off x="1644630" y="4705375"/>
            <a:ext cx="3325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b="1" dirty="0">
                <a:cs typeface="Arial" pitchFamily="34" charset="0"/>
              </a:rPr>
              <a:t>Umfassende Unterrichtung</a:t>
            </a:r>
            <a:r>
              <a:rPr lang="de-DE" sz="1400" dirty="0">
                <a:cs typeface="Arial" pitchFamily="34" charset="0"/>
              </a:rPr>
              <a:t> bedeutet, </a:t>
            </a:r>
          </a:p>
        </p:txBody>
      </p:sp>
      <p:sp>
        <p:nvSpPr>
          <p:cNvPr id="26" name="Rechteck 25"/>
          <p:cNvSpPr/>
          <p:nvPr/>
        </p:nvSpPr>
        <p:spPr>
          <a:xfrm>
            <a:off x="2428860" y="642918"/>
            <a:ext cx="3214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§ 34  Informationsrechte der MAV</a:t>
            </a:r>
            <a:endParaRPr lang="de-DE" sz="1200" b="1" dirty="0"/>
          </a:p>
        </p:txBody>
      </p:sp>
      <p:sp>
        <p:nvSpPr>
          <p:cNvPr id="27" name="Rechteck 26"/>
          <p:cNvSpPr>
            <a:spLocks noChangeArrowheads="1"/>
          </p:cNvSpPr>
          <p:nvPr/>
        </p:nvSpPr>
        <p:spPr bwMode="auto">
          <a:xfrm>
            <a:off x="3143240" y="1142984"/>
            <a:ext cx="21678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                  Rechtzeitige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und </a:t>
            </a:r>
            <a:endParaRPr lang="de-DE" sz="1400" b="1" dirty="0" smtClean="0">
              <a:solidFill>
                <a:srgbClr val="C00000"/>
              </a:solidFill>
              <a:cs typeface="Arial" pitchFamily="34" charset="0"/>
            </a:endParaRPr>
          </a:p>
          <a:p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umfassende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Unterrichtung</a:t>
            </a:r>
          </a:p>
        </p:txBody>
      </p:sp>
      <p:sp>
        <p:nvSpPr>
          <p:cNvPr id="28" name="Rechteck 27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9" grpId="0" animBg="1"/>
      <p:bldP spid="918" grpId="0"/>
      <p:bldP spid="954" grpId="0" animBg="1"/>
      <p:bldP spid="955" grpId="0" animBg="1"/>
      <p:bldP spid="956" grpId="0" animBg="1"/>
      <p:bldP spid="957" grpId="0" animBg="1"/>
      <p:bldP spid="958" grpId="0" animBg="1"/>
      <p:bldP spid="4" grpId="0"/>
      <p:bldP spid="2" grpId="0"/>
      <p:bldP spid="2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hteck 63"/>
          <p:cNvSpPr/>
          <p:nvPr/>
        </p:nvSpPr>
        <p:spPr>
          <a:xfrm flipV="1">
            <a:off x="2214546" y="4429132"/>
            <a:ext cx="6715172" cy="178595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>
              <a:cs typeface="Arial" pitchFamily="34" charset="0"/>
            </a:endParaRPr>
          </a:p>
        </p:txBody>
      </p:sp>
      <p:sp>
        <p:nvSpPr>
          <p:cNvPr id="956" name="Rechteck 955"/>
          <p:cNvSpPr/>
          <p:nvPr/>
        </p:nvSpPr>
        <p:spPr>
          <a:xfrm flipV="1">
            <a:off x="2214546" y="1928802"/>
            <a:ext cx="6715172" cy="192882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>
              <a:cs typeface="Arial" pitchFamily="34" charset="0"/>
            </a:endParaRPr>
          </a:p>
        </p:txBody>
      </p:sp>
      <p:sp>
        <p:nvSpPr>
          <p:cNvPr id="65" name="Rechteck 64"/>
          <p:cNvSpPr/>
          <p:nvPr/>
        </p:nvSpPr>
        <p:spPr bwMode="auto">
          <a:xfrm>
            <a:off x="0" y="0"/>
            <a:ext cx="214310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952" name="Rechteck 951"/>
          <p:cNvSpPr/>
          <p:nvPr/>
        </p:nvSpPr>
        <p:spPr bwMode="auto">
          <a:xfrm>
            <a:off x="2046269" y="4572009"/>
            <a:ext cx="6653238" cy="13128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ea typeface="Tahoma" pitchFamily="34" charset="0"/>
              <a:cs typeface="Arial" pitchFamily="34" charset="0"/>
            </a:endParaRPr>
          </a:p>
        </p:txBody>
      </p:sp>
      <p:sp>
        <p:nvSpPr>
          <p:cNvPr id="951" name="Rechteck 950"/>
          <p:cNvSpPr/>
          <p:nvPr/>
        </p:nvSpPr>
        <p:spPr bwMode="auto">
          <a:xfrm>
            <a:off x="2055773" y="2225675"/>
            <a:ext cx="6637363" cy="15001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ea typeface="Tahoma" pitchFamily="34" charset="0"/>
              <a:cs typeface="Arial" pitchFamily="34" charset="0"/>
            </a:endParaRPr>
          </a:p>
        </p:txBody>
      </p:sp>
      <p:sp>
        <p:nvSpPr>
          <p:cNvPr id="947" name="Rechteck 2"/>
          <p:cNvSpPr>
            <a:spLocks noChangeArrowheads="1"/>
          </p:cNvSpPr>
          <p:nvPr/>
        </p:nvSpPr>
        <p:spPr bwMode="auto">
          <a:xfrm>
            <a:off x="1406460" y="2297112"/>
            <a:ext cx="403701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cs typeface="Arial" pitchFamily="34" charset="0"/>
              </a:rPr>
              <a:t>Die Leitsätze zum Beschluss des KGH.EKD lauten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948" name="Rechteck 3"/>
          <p:cNvSpPr>
            <a:spLocks noChangeArrowheads="1"/>
          </p:cNvSpPr>
          <p:nvPr/>
        </p:nvSpPr>
        <p:spPr bwMode="auto">
          <a:xfrm>
            <a:off x="1893848" y="2647958"/>
            <a:ext cx="687072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cs typeface="Arial" pitchFamily="34" charset="0"/>
              </a:rPr>
              <a:t>      1. </a:t>
            </a:r>
            <a:r>
              <a:rPr lang="de-DE" sz="1400" dirty="0">
                <a:cs typeface="Arial" pitchFamily="34" charset="0"/>
              </a:rPr>
              <a:t>Der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Unterrichtungsanspruch</a:t>
            </a:r>
            <a:r>
              <a:rPr lang="de-DE" sz="1400" dirty="0">
                <a:cs typeface="Arial" pitchFamily="34" charset="0"/>
              </a:rPr>
              <a:t> nach § 34 Abs.1 Satz 1 MVG.EKD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ist gegeben</a:t>
            </a:r>
            <a:r>
              <a:rPr lang="de-DE" sz="1400" dirty="0">
                <a:cs typeface="Arial" pitchFamily="34" charset="0"/>
              </a:rPr>
              <a:t>, </a:t>
            </a:r>
          </a:p>
          <a:p>
            <a:r>
              <a:rPr lang="de-DE" sz="1400" dirty="0">
                <a:cs typeface="Arial" pitchFamily="34" charset="0"/>
              </a:rPr>
              <a:t>      wenn die </a:t>
            </a:r>
            <a:r>
              <a:rPr lang="de-DE" sz="1400" dirty="0" smtClean="0">
                <a:cs typeface="Arial" pitchFamily="34" charset="0"/>
              </a:rPr>
              <a:t>MAV </a:t>
            </a:r>
            <a:r>
              <a:rPr lang="de-DE" sz="1400" dirty="0">
                <a:cs typeface="Arial" pitchFamily="34" charset="0"/>
              </a:rPr>
              <a:t>die begehrte Unterrichtung benötigt, </a:t>
            </a:r>
            <a:r>
              <a:rPr lang="de-DE" sz="1400" b="1" dirty="0">
                <a:cs typeface="Arial" pitchFamily="34" charset="0"/>
              </a:rPr>
              <a:t>um </a:t>
            </a:r>
            <a:r>
              <a:rPr lang="de-DE" sz="1400" b="1" dirty="0" smtClean="0">
                <a:cs typeface="Arial" pitchFamily="34" charset="0"/>
              </a:rPr>
              <a:t>zumindest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prüfen </a:t>
            </a:r>
            <a:r>
              <a:rPr lang="de-DE" sz="1400" b="1" dirty="0">
                <a:cs typeface="Arial" pitchFamily="34" charset="0"/>
              </a:rPr>
              <a:t>zu können</a:t>
            </a:r>
            <a:r>
              <a:rPr lang="de-DE" sz="1400" dirty="0">
                <a:cs typeface="Arial" pitchFamily="34" charset="0"/>
              </a:rPr>
              <a:t>, </a:t>
            </a:r>
            <a:endParaRPr lang="de-DE" sz="1400" dirty="0" smtClean="0">
              <a:cs typeface="Arial" pitchFamily="34" charset="0"/>
            </a:endParaRPr>
          </a:p>
          <a:p>
            <a:r>
              <a:rPr lang="de-DE" sz="1400" dirty="0" smtClean="0">
                <a:cs typeface="Arial" pitchFamily="34" charset="0"/>
              </a:rPr>
              <a:t>      ob </a:t>
            </a:r>
            <a:r>
              <a:rPr lang="de-DE" sz="1400" dirty="0">
                <a:cs typeface="Arial" pitchFamily="34" charset="0"/>
              </a:rPr>
              <a:t>sich für sie Aufgaben i.S. des </a:t>
            </a:r>
            <a:r>
              <a:rPr lang="de-DE" sz="1400" dirty="0" smtClean="0">
                <a:cs typeface="Arial" pitchFamily="34" charset="0"/>
              </a:rPr>
              <a:t>Mitarbeitervertretungsrechts </a:t>
            </a:r>
            <a:r>
              <a:rPr lang="de-DE" sz="1400" dirty="0">
                <a:cs typeface="Arial" pitchFamily="34" charset="0"/>
              </a:rPr>
              <a:t>ergeben, und ob </a:t>
            </a:r>
            <a:endParaRPr lang="de-DE" sz="1400" dirty="0" smtClean="0">
              <a:cs typeface="Arial" pitchFamily="34" charset="0"/>
            </a:endParaRPr>
          </a:p>
          <a:p>
            <a:r>
              <a:rPr lang="de-DE" sz="1400" dirty="0" smtClean="0">
                <a:cs typeface="Arial" pitchFamily="34" charset="0"/>
              </a:rPr>
              <a:t>      sie </a:t>
            </a:r>
            <a:r>
              <a:rPr lang="de-DE" sz="1400" dirty="0">
                <a:cs typeface="Arial" pitchFamily="34" charset="0"/>
              </a:rPr>
              <a:t>zur Wahrnehmung einer solchen Aufgabe tätig werden </a:t>
            </a:r>
            <a:r>
              <a:rPr lang="de-DE" sz="1400" b="1" dirty="0">
                <a:cs typeface="Arial" pitchFamily="34" charset="0"/>
              </a:rPr>
              <a:t>muss</a:t>
            </a:r>
            <a:r>
              <a:rPr lang="de-DE" sz="1400" dirty="0">
                <a:cs typeface="Arial" pitchFamily="34" charset="0"/>
              </a:rPr>
              <a:t>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oder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will</a:t>
            </a:r>
            <a:r>
              <a:rPr lang="de-DE" sz="1400" dirty="0">
                <a:cs typeface="Arial" pitchFamily="34" charset="0"/>
              </a:rPr>
              <a:t>; </a:t>
            </a:r>
          </a:p>
        </p:txBody>
      </p:sp>
      <p:sp>
        <p:nvSpPr>
          <p:cNvPr id="949" name="Rechteck 948"/>
          <p:cNvSpPr>
            <a:spLocks noChangeArrowheads="1"/>
          </p:cNvSpPr>
          <p:nvPr/>
        </p:nvSpPr>
        <p:spPr bwMode="auto">
          <a:xfrm>
            <a:off x="1928794" y="4714884"/>
            <a:ext cx="6770713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cs typeface="Arial" pitchFamily="34" charset="0"/>
              </a:rPr>
              <a:t>      2. Scheidet aus</a:t>
            </a:r>
            <a:r>
              <a:rPr lang="de-DE" sz="1400" dirty="0">
                <a:cs typeface="Arial" pitchFamily="34" charset="0"/>
              </a:rPr>
              <a:t>, dass ein Beteiligungsrecht der MAV offenkundig nicht in Betracht</a:t>
            </a:r>
          </a:p>
          <a:p>
            <a:r>
              <a:rPr lang="de-DE" sz="1400" dirty="0">
                <a:cs typeface="Arial" pitchFamily="34" charset="0"/>
              </a:rPr>
              <a:t>      kommt, </a:t>
            </a:r>
            <a:r>
              <a:rPr lang="de-DE" sz="1400" b="1" dirty="0">
                <a:cs typeface="Arial" pitchFamily="34" charset="0"/>
              </a:rPr>
              <a:t>so ist der Unterrichtungsanspruch begründet</a:t>
            </a:r>
            <a:r>
              <a:rPr lang="de-DE" sz="1400" dirty="0">
                <a:cs typeface="Arial" pitchFamily="34" charset="0"/>
              </a:rPr>
              <a:t>, wenn ein entsprechender </a:t>
            </a:r>
          </a:p>
          <a:p>
            <a:r>
              <a:rPr lang="de-DE" sz="1400" b="1" dirty="0">
                <a:cs typeface="Arial" pitchFamily="34" charset="0"/>
              </a:rPr>
              <a:t>     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allgemeiner</a:t>
            </a:r>
            <a:r>
              <a:rPr lang="de-DE" sz="1400" b="1" dirty="0">
                <a:cs typeface="Arial" pitchFamily="34" charset="0"/>
              </a:rPr>
              <a:t> Unterrichtungsbedarf </a:t>
            </a:r>
            <a:r>
              <a:rPr lang="de-DE" sz="1400" dirty="0">
                <a:cs typeface="Arial" pitchFamily="34" charset="0"/>
              </a:rPr>
              <a:t>der MAV vorliegt;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auf einen aktuellen Anlass </a:t>
            </a:r>
          </a:p>
          <a:p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      </a:t>
            </a:r>
            <a:r>
              <a:rPr lang="de-DE" sz="1400" dirty="0">
                <a:cs typeface="Arial" pitchFamily="34" charset="0"/>
              </a:rPr>
              <a:t>oder gar ein zu vermutendes oder vermutetes Fehlverhalten der Dienststellenleitung</a:t>
            </a:r>
          </a:p>
          <a:p>
            <a:r>
              <a:rPr lang="de-DE" sz="1400" dirty="0">
                <a:cs typeface="Arial" pitchFamily="34" charset="0"/>
              </a:rPr>
              <a:t>     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kommt es insoweit nicht </a:t>
            </a:r>
            <a:r>
              <a:rPr lang="de-DE" sz="1400" dirty="0">
                <a:cs typeface="Arial" pitchFamily="34" charset="0"/>
              </a:rPr>
              <a:t>an.</a:t>
            </a:r>
          </a:p>
        </p:txBody>
      </p:sp>
      <p:sp>
        <p:nvSpPr>
          <p:cNvPr id="950" name="Text Box 12"/>
          <p:cNvSpPr txBox="1">
            <a:spLocks noChangeArrowheads="1"/>
          </p:cNvSpPr>
          <p:nvPr/>
        </p:nvSpPr>
        <p:spPr bwMode="auto">
          <a:xfrm>
            <a:off x="1627145" y="3868749"/>
            <a:ext cx="66437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spAutoFit/>
          </a:bodyPr>
          <a:lstStyle/>
          <a:p>
            <a:pPr marL="342900" indent="-342900">
              <a:defRPr/>
            </a:pPr>
            <a:r>
              <a:rPr lang="de-DE" sz="1600" b="1" dirty="0">
                <a:cs typeface="Arial" pitchFamily="34" charset="0"/>
              </a:rPr>
              <a:t>   </a:t>
            </a:r>
            <a:r>
              <a:rPr lang="de-DE" sz="1600" b="1" dirty="0">
                <a:solidFill>
                  <a:srgbClr val="C00000"/>
                </a:solidFill>
                <a:cs typeface="Arial" pitchFamily="34" charset="0"/>
              </a:rPr>
              <a:t>die Grenze des Auskunftsanspruchs</a:t>
            </a:r>
            <a:r>
              <a:rPr lang="de-DE" sz="1600" b="1" dirty="0">
                <a:cs typeface="Arial" pitchFamily="34" charset="0"/>
              </a:rPr>
              <a:t> </a:t>
            </a:r>
            <a:r>
              <a:rPr lang="de-DE" sz="1600" dirty="0">
                <a:cs typeface="Arial" pitchFamily="34" charset="0"/>
              </a:rPr>
              <a:t>liegt dort, </a:t>
            </a:r>
          </a:p>
          <a:p>
            <a:pPr marL="342900" indent="-342900">
              <a:defRPr/>
            </a:pPr>
            <a:r>
              <a:rPr lang="de-DE" sz="1600" dirty="0">
                <a:cs typeface="Arial" pitchFamily="34" charset="0"/>
              </a:rPr>
              <a:t>          wo ein </a:t>
            </a:r>
            <a:r>
              <a:rPr lang="de-DE" sz="1600" b="1" dirty="0">
                <a:cs typeface="Arial" pitchFamily="34" charset="0"/>
              </a:rPr>
              <a:t>Beteiligungsrecht </a:t>
            </a:r>
            <a:r>
              <a:rPr lang="de-DE" sz="1600" b="1" dirty="0">
                <a:solidFill>
                  <a:srgbClr val="C00000"/>
                </a:solidFill>
                <a:cs typeface="Arial" pitchFamily="34" charset="0"/>
              </a:rPr>
              <a:t>offenkundig</a:t>
            </a:r>
            <a:r>
              <a:rPr lang="de-DE" sz="1600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de-DE" sz="1600" b="1" dirty="0">
                <a:solidFill>
                  <a:srgbClr val="C00000"/>
                </a:solidFill>
                <a:cs typeface="Arial" pitchFamily="34" charset="0"/>
              </a:rPr>
              <a:t>nicht</a:t>
            </a:r>
            <a:r>
              <a:rPr lang="de-DE" sz="1600" dirty="0">
                <a:cs typeface="Arial" pitchFamily="34" charset="0"/>
              </a:rPr>
              <a:t> in Betracht kommt</a:t>
            </a:r>
          </a:p>
        </p:txBody>
      </p:sp>
      <p:sp>
        <p:nvSpPr>
          <p:cNvPr id="953" name="AutoShape 22"/>
          <p:cNvSpPr>
            <a:spLocks noChangeArrowheads="1"/>
          </p:cNvSpPr>
          <p:nvPr/>
        </p:nvSpPr>
        <p:spPr bwMode="auto">
          <a:xfrm rot="10800000" flipH="1">
            <a:off x="1835088" y="329724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954" name="AutoShape 22"/>
          <p:cNvSpPr>
            <a:spLocks noChangeArrowheads="1"/>
          </p:cNvSpPr>
          <p:nvPr/>
        </p:nvSpPr>
        <p:spPr bwMode="auto">
          <a:xfrm rot="10800000" flipH="1">
            <a:off x="1874798" y="280829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955" name="AutoShape 22"/>
          <p:cNvSpPr>
            <a:spLocks noChangeArrowheads="1"/>
          </p:cNvSpPr>
          <p:nvPr/>
        </p:nvSpPr>
        <p:spPr bwMode="auto">
          <a:xfrm rot="10800000" flipH="1">
            <a:off x="1852594" y="5192721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957" name="Rechteck 5"/>
          <p:cNvSpPr>
            <a:spLocks noChangeArrowheads="1"/>
          </p:cNvSpPr>
          <p:nvPr/>
        </p:nvSpPr>
        <p:spPr bwMode="auto">
          <a:xfrm>
            <a:off x="5187932" y="5978534"/>
            <a:ext cx="357187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defRPr/>
            </a:pPr>
            <a:r>
              <a:rPr lang="de-DE" sz="1050" b="1" dirty="0">
                <a:cs typeface="Arial" pitchFamily="34" charset="0"/>
              </a:rPr>
              <a:t>Kirchengerichtshof der EKD </a:t>
            </a:r>
          </a:p>
          <a:p>
            <a:pPr algn="r">
              <a:defRPr/>
            </a:pPr>
            <a:r>
              <a:rPr lang="de-DE" sz="1050" b="1" dirty="0">
                <a:cs typeface="Arial" pitchFamily="34" charset="0"/>
              </a:rPr>
              <a:t>Beschluss I-0124/S22-10 vom 24. Januar 2011</a:t>
            </a:r>
          </a:p>
        </p:txBody>
      </p:sp>
      <p:grpSp>
        <p:nvGrpSpPr>
          <p:cNvPr id="52" name="Gruppieren 16"/>
          <p:cNvGrpSpPr/>
          <p:nvPr/>
        </p:nvGrpSpPr>
        <p:grpSpPr>
          <a:xfrm flipH="1">
            <a:off x="571472" y="285728"/>
            <a:ext cx="6215106" cy="928694"/>
            <a:chOff x="1021842" y="428604"/>
            <a:chExt cx="7836438" cy="928694"/>
          </a:xfrm>
        </p:grpSpPr>
        <p:sp>
          <p:nvSpPr>
            <p:cNvPr id="53" name="Rechteck 52"/>
            <p:cNvSpPr/>
            <p:nvPr/>
          </p:nvSpPr>
          <p:spPr bwMode="auto">
            <a:xfrm>
              <a:off x="1021842" y="785794"/>
              <a:ext cx="7836438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54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55" name="Picture 5" descr="C:\Users\Gisbert\Desktop\Bild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500042"/>
            <a:ext cx="823515" cy="1351974"/>
          </a:xfrm>
          <a:prstGeom prst="rect">
            <a:avLst/>
          </a:prstGeom>
          <a:noFill/>
        </p:spPr>
      </p:pic>
      <p:sp>
        <p:nvSpPr>
          <p:cNvPr id="57" name="Rechteck 56"/>
          <p:cNvSpPr/>
          <p:nvPr/>
        </p:nvSpPr>
        <p:spPr>
          <a:xfrm>
            <a:off x="2428860" y="642918"/>
            <a:ext cx="3214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§ 34  Informationsrechte der MAV</a:t>
            </a:r>
            <a:endParaRPr lang="de-DE" sz="1200" b="1" dirty="0"/>
          </a:p>
        </p:txBody>
      </p:sp>
      <p:sp>
        <p:nvSpPr>
          <p:cNvPr id="58" name="Rechteck 57"/>
          <p:cNvSpPr>
            <a:spLocks noChangeArrowheads="1"/>
          </p:cNvSpPr>
          <p:nvPr/>
        </p:nvSpPr>
        <p:spPr bwMode="auto">
          <a:xfrm>
            <a:off x="3143240" y="1142984"/>
            <a:ext cx="21678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                  Rechtzeitige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und </a:t>
            </a:r>
            <a:endParaRPr lang="de-DE" sz="1400" b="1" dirty="0" smtClean="0">
              <a:solidFill>
                <a:srgbClr val="C00000"/>
              </a:solidFill>
              <a:cs typeface="Arial" pitchFamily="34" charset="0"/>
            </a:endParaRPr>
          </a:p>
          <a:p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umfassende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Unterrichtung</a:t>
            </a:r>
          </a:p>
        </p:txBody>
      </p:sp>
      <p:sp>
        <p:nvSpPr>
          <p:cNvPr id="59" name="Rechteck 58"/>
          <p:cNvSpPr>
            <a:spLocks noChangeArrowheads="1"/>
          </p:cNvSpPr>
          <p:nvPr/>
        </p:nvSpPr>
        <p:spPr bwMode="auto">
          <a:xfrm>
            <a:off x="2071670" y="1785926"/>
            <a:ext cx="2714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dirty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…Vorgaben des KGH</a:t>
            </a:r>
          </a:p>
        </p:txBody>
      </p:sp>
      <p:sp>
        <p:nvSpPr>
          <p:cNvPr id="61" name="Rechteck 60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956" grpId="0" animBg="1"/>
      <p:bldP spid="952" grpId="0" animBg="1"/>
      <p:bldP spid="951" grpId="0" animBg="1"/>
      <p:bldP spid="947" grpId="0"/>
      <p:bldP spid="948" grpId="0"/>
      <p:bldP spid="949" grpId="0"/>
      <p:bldP spid="953" grpId="0" animBg="1"/>
      <p:bldP spid="954" grpId="0" animBg="1"/>
      <p:bldP spid="955" grpId="0" animBg="1"/>
      <p:bldP spid="957" grpId="0"/>
      <p:bldP spid="58" grpId="0"/>
      <p:bldP spid="5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 39"/>
          <p:cNvSpPr/>
          <p:nvPr/>
        </p:nvSpPr>
        <p:spPr bwMode="auto">
          <a:xfrm>
            <a:off x="0" y="0"/>
            <a:ext cx="300036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 bwMode="auto">
          <a:xfrm>
            <a:off x="2500299" y="2857496"/>
            <a:ext cx="6215106" cy="35719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2500298" y="3357562"/>
            <a:ext cx="6226259" cy="571503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643174" y="1714488"/>
            <a:ext cx="22145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23a  Ausschüsse</a:t>
            </a:r>
            <a:endParaRPr lang="de-DE" b="1" dirty="0"/>
          </a:p>
        </p:txBody>
      </p:sp>
      <p:sp>
        <p:nvSpPr>
          <p:cNvPr id="5" name="Rechteck 4"/>
          <p:cNvSpPr/>
          <p:nvPr/>
        </p:nvSpPr>
        <p:spPr>
          <a:xfrm>
            <a:off x="2643174" y="2071678"/>
            <a:ext cx="60722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</a:t>
            </a:r>
            <a:r>
              <a:rPr lang="de-DE" sz="1400" b="1" dirty="0" smtClean="0"/>
              <a:t>Die MAV kann die Bildung von Ausschüssen beschließen, denen jeweils </a:t>
            </a:r>
            <a:r>
              <a:rPr lang="de-DE" sz="1400" b="1" dirty="0" smtClean="0">
                <a:solidFill>
                  <a:srgbClr val="C00000"/>
                </a:solidFill>
              </a:rPr>
              <a:t>mindestens drei Mitglieder </a:t>
            </a:r>
            <a:r>
              <a:rPr lang="de-DE" sz="1400" b="1" dirty="0" smtClean="0"/>
              <a:t>der MAV angehören müssen, und den Ausschüssen </a:t>
            </a:r>
            <a:r>
              <a:rPr lang="de-DE" sz="1400" b="1" dirty="0" smtClean="0">
                <a:solidFill>
                  <a:srgbClr val="0000FF"/>
                </a:solidFill>
              </a:rPr>
              <a:t>Aufgaben zur selbstständigen Erledigung </a:t>
            </a:r>
            <a:r>
              <a:rPr lang="de-DE" sz="1400" b="1" dirty="0" smtClean="0"/>
              <a:t>übertragen…</a:t>
            </a:r>
            <a:endParaRPr lang="de-DE" sz="1400" b="1" dirty="0"/>
          </a:p>
        </p:txBody>
      </p:sp>
      <p:sp>
        <p:nvSpPr>
          <p:cNvPr id="6" name="AutoShape 22"/>
          <p:cNvSpPr>
            <a:spLocks noChangeArrowheads="1"/>
          </p:cNvSpPr>
          <p:nvPr/>
        </p:nvSpPr>
        <p:spPr bwMode="auto">
          <a:xfrm rot="10800000" flipH="1">
            <a:off x="2214546" y="514351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sz="1200">
              <a:cs typeface="Arial" pitchFamily="34" charset="0"/>
            </a:endParaRPr>
          </a:p>
        </p:txBody>
      </p:sp>
      <p:sp>
        <p:nvSpPr>
          <p:cNvPr id="7" name="AutoShape 22"/>
          <p:cNvSpPr>
            <a:spLocks noChangeArrowheads="1"/>
          </p:cNvSpPr>
          <p:nvPr/>
        </p:nvSpPr>
        <p:spPr bwMode="auto">
          <a:xfrm rot="10800000" flipH="1">
            <a:off x="2214547" y="3567529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sz="1200">
              <a:cs typeface="Arial" pitchFamily="34" charset="0"/>
            </a:endParaRPr>
          </a:p>
        </p:txBody>
      </p:sp>
      <p:sp>
        <p:nvSpPr>
          <p:cNvPr id="8" name="AutoShape 22"/>
          <p:cNvSpPr>
            <a:spLocks noChangeArrowheads="1"/>
          </p:cNvSpPr>
          <p:nvPr/>
        </p:nvSpPr>
        <p:spPr bwMode="auto">
          <a:xfrm rot="10800000" flipH="1">
            <a:off x="2214546" y="600076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sz="1200">
              <a:cs typeface="Arial" pitchFamily="34" charset="0"/>
            </a:endParaRPr>
          </a:p>
        </p:txBody>
      </p:sp>
      <p:sp>
        <p:nvSpPr>
          <p:cNvPr id="9" name="AutoShape 22"/>
          <p:cNvSpPr>
            <a:spLocks noChangeArrowheads="1"/>
          </p:cNvSpPr>
          <p:nvPr/>
        </p:nvSpPr>
        <p:spPr bwMode="auto">
          <a:xfrm rot="10800000" flipH="1">
            <a:off x="2214546" y="257174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sz="1200"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857224" y="2357430"/>
            <a:ext cx="1359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selbstständige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         Erledigung 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2643175" y="3357562"/>
            <a:ext cx="614366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Übertragung und </a:t>
            </a:r>
            <a:r>
              <a:rPr lang="de-DE" sz="1600" b="1" dirty="0" smtClean="0">
                <a:solidFill>
                  <a:srgbClr val="C00000"/>
                </a:solidFill>
              </a:rPr>
              <a:t>Widerruf </a:t>
            </a:r>
            <a:r>
              <a:rPr lang="de-DE" sz="1400" b="1" dirty="0" smtClean="0"/>
              <a:t>erfordern eine </a:t>
            </a:r>
            <a:r>
              <a:rPr lang="de-DE" sz="1400" b="1" dirty="0" smtClean="0">
                <a:solidFill>
                  <a:srgbClr val="C00000"/>
                </a:solidFill>
              </a:rPr>
              <a:t>Dreiviertelmehrheit</a:t>
            </a:r>
            <a:r>
              <a:rPr lang="de-DE" sz="1400" b="1" dirty="0" smtClean="0"/>
              <a:t> der MAV. </a:t>
            </a:r>
          </a:p>
          <a:p>
            <a:r>
              <a:rPr lang="de-DE" sz="1400" dirty="0" smtClean="0"/>
              <a:t>Übertragung und Widerruf </a:t>
            </a:r>
            <a:r>
              <a:rPr lang="de-DE" sz="1400" b="1" dirty="0" smtClean="0"/>
              <a:t>sind der Dienststellenleitung schriftlich anzuzeigen</a:t>
            </a:r>
            <a:r>
              <a:rPr lang="de-DE" sz="1400" dirty="0" smtClean="0"/>
              <a:t>.</a:t>
            </a:r>
            <a:endParaRPr lang="de-DE" sz="1400" dirty="0"/>
          </a:p>
        </p:txBody>
      </p:sp>
      <p:sp>
        <p:nvSpPr>
          <p:cNvPr id="14" name="Rechteck 13"/>
          <p:cNvSpPr/>
          <p:nvPr/>
        </p:nvSpPr>
        <p:spPr>
          <a:xfrm>
            <a:off x="2643175" y="2857496"/>
            <a:ext cx="60722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dies gilt nicht für den </a:t>
            </a:r>
            <a:r>
              <a:rPr lang="de-DE" sz="1400" b="1" i="1" dirty="0" smtClean="0">
                <a:solidFill>
                  <a:srgbClr val="C00000"/>
                </a:solidFill>
              </a:rPr>
              <a:t>Abschluss und Kündigung </a:t>
            </a:r>
            <a:r>
              <a:rPr lang="de-DE" sz="1400" b="1" i="1" dirty="0" smtClean="0"/>
              <a:t>von Dienstvereinbarungen. </a:t>
            </a:r>
            <a:endParaRPr lang="de-DE" sz="1400" b="1" i="1" dirty="0"/>
          </a:p>
        </p:txBody>
      </p:sp>
      <p:sp>
        <p:nvSpPr>
          <p:cNvPr id="15" name="Rechteck 14"/>
          <p:cNvSpPr/>
          <p:nvPr/>
        </p:nvSpPr>
        <p:spPr>
          <a:xfrm>
            <a:off x="928663" y="3353215"/>
            <a:ext cx="12602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Übertragung</a:t>
            </a:r>
          </a:p>
          <a:p>
            <a:r>
              <a:rPr lang="de-DE" sz="1200" b="1" dirty="0" smtClean="0"/>
              <a:t>     und </a:t>
            </a:r>
            <a:r>
              <a:rPr lang="de-DE" sz="1200" b="1" dirty="0" smtClean="0">
                <a:solidFill>
                  <a:srgbClr val="C00000"/>
                </a:solidFill>
              </a:rPr>
              <a:t>Widerruf </a:t>
            </a:r>
            <a:endParaRPr lang="de-DE" sz="1200" dirty="0"/>
          </a:p>
        </p:txBody>
      </p:sp>
      <p:grpSp>
        <p:nvGrpSpPr>
          <p:cNvPr id="29" name="Gruppieren 28"/>
          <p:cNvGrpSpPr/>
          <p:nvPr/>
        </p:nvGrpSpPr>
        <p:grpSpPr>
          <a:xfrm>
            <a:off x="2500298" y="4714884"/>
            <a:ext cx="6286544" cy="1000132"/>
            <a:chOff x="2500298" y="4714884"/>
            <a:chExt cx="6286544" cy="1000132"/>
          </a:xfrm>
        </p:grpSpPr>
        <p:sp>
          <p:nvSpPr>
            <p:cNvPr id="31" name="Rechteck 30"/>
            <p:cNvSpPr/>
            <p:nvPr/>
          </p:nvSpPr>
          <p:spPr bwMode="auto">
            <a:xfrm>
              <a:off x="2500298" y="4714884"/>
              <a:ext cx="6215106" cy="1000132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1" eaLnBrk="0" hangingPunct="0">
                <a:spcBef>
                  <a:spcPct val="50000"/>
                </a:spcBef>
                <a:buFontTx/>
                <a:buChar char="•"/>
                <a:defRPr/>
              </a:pPr>
              <a:endParaRPr lang="de-DE" sz="1600" b="1" dirty="0">
                <a:solidFill>
                  <a:schemeClr val="tx1"/>
                </a:solidFill>
                <a:latin typeface="Tahoma" pitchFamily="34" charset="0"/>
              </a:endParaRPr>
            </a:p>
          </p:txBody>
        </p:sp>
        <p:sp>
          <p:nvSpPr>
            <p:cNvPr id="26" name="Rechteck 25"/>
            <p:cNvSpPr/>
            <p:nvPr/>
          </p:nvSpPr>
          <p:spPr>
            <a:xfrm>
              <a:off x="2643174" y="4714884"/>
              <a:ext cx="6143668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000" dirty="0" smtClean="0"/>
                <a:t>( 2 ) </a:t>
              </a:r>
              <a:r>
                <a:rPr lang="de-DE" sz="1400" b="1" dirty="0" smtClean="0"/>
                <a:t>In rechtlich selbstständigen </a:t>
              </a:r>
              <a:r>
                <a:rPr lang="de-DE" sz="1600" b="1" dirty="0" smtClean="0"/>
                <a:t>Einrichtungen der Diakonie </a:t>
              </a:r>
              <a:r>
                <a:rPr lang="de-DE" sz="1400" b="1" dirty="0" smtClean="0"/>
                <a:t>mit </a:t>
              </a:r>
            </a:p>
            <a:p>
              <a:r>
                <a:rPr lang="de-DE" sz="1400" b="1" dirty="0" smtClean="0"/>
                <a:t>mehr als 150 Mitarbeitenden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kann </a:t>
              </a:r>
              <a:r>
                <a:rPr lang="de-DE" sz="1400" b="1" dirty="0" smtClean="0"/>
                <a:t>die  MAV die Bildung eines Ausschusses für Wirtschaftsfragen beschließen. Der Ausschuss hat die Aufgabe, </a:t>
              </a:r>
              <a:r>
                <a:rPr lang="de-DE" sz="1400" b="1" dirty="0" smtClean="0">
                  <a:solidFill>
                    <a:srgbClr val="C00000"/>
                  </a:solidFill>
                </a:rPr>
                <a:t>die  MAV  über wirtschaftliche Angelegenheiten zu unterrichten</a:t>
              </a:r>
              <a:r>
                <a:rPr lang="de-DE" sz="1400" b="1" dirty="0" smtClean="0"/>
                <a:t>. </a:t>
              </a:r>
              <a:endParaRPr lang="de-DE" sz="1400" b="1" dirty="0"/>
            </a:p>
          </p:txBody>
        </p:sp>
      </p:grpSp>
      <p:sp>
        <p:nvSpPr>
          <p:cNvPr id="27" name="Rechteck 26"/>
          <p:cNvSpPr/>
          <p:nvPr/>
        </p:nvSpPr>
        <p:spPr>
          <a:xfrm>
            <a:off x="2071670" y="4317938"/>
            <a:ext cx="3298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/>
              <a:t>Ausschuss für Wirtschaftsfragen </a:t>
            </a:r>
            <a:endParaRPr lang="de-DE" dirty="0"/>
          </a:p>
        </p:txBody>
      </p:sp>
      <p:sp>
        <p:nvSpPr>
          <p:cNvPr id="28" name="Rechteck 27"/>
          <p:cNvSpPr/>
          <p:nvPr/>
        </p:nvSpPr>
        <p:spPr>
          <a:xfrm>
            <a:off x="642910" y="5143512"/>
            <a:ext cx="16096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ab 151 Mitarbeitende </a:t>
            </a:r>
            <a:endParaRPr lang="de-DE" sz="1200" b="1" dirty="0"/>
          </a:p>
        </p:txBody>
      </p:sp>
      <p:sp>
        <p:nvSpPr>
          <p:cNvPr id="30" name="Rechteck 29"/>
          <p:cNvSpPr/>
          <p:nvPr/>
        </p:nvSpPr>
        <p:spPr>
          <a:xfrm>
            <a:off x="2643174" y="5786454"/>
            <a:ext cx="61436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Der Ausschuss kann im </a:t>
            </a:r>
            <a:r>
              <a:rPr lang="de-DE" sz="1400" b="1" dirty="0" smtClean="0">
                <a:solidFill>
                  <a:srgbClr val="C00000"/>
                </a:solidFill>
              </a:rPr>
              <a:t>erforderlichen Umfang </a:t>
            </a:r>
            <a:r>
              <a:rPr lang="de-DE" sz="1400" b="1" dirty="0" smtClean="0"/>
              <a:t>Sachverständige aus der </a:t>
            </a:r>
            <a:r>
              <a:rPr lang="de-DE" sz="1400" b="1" dirty="0" smtClean="0">
                <a:solidFill>
                  <a:srgbClr val="C00000"/>
                </a:solidFill>
              </a:rPr>
              <a:t>Dienststelle</a:t>
            </a:r>
            <a:r>
              <a:rPr lang="de-DE" sz="1400" b="1" dirty="0" smtClean="0"/>
              <a:t> hinzuziehen. </a:t>
            </a:r>
            <a:endParaRPr lang="de-DE" sz="1400" b="1" dirty="0"/>
          </a:p>
        </p:txBody>
      </p:sp>
      <p:grpSp>
        <p:nvGrpSpPr>
          <p:cNvPr id="2" name="Gruppieren 33"/>
          <p:cNvGrpSpPr/>
          <p:nvPr/>
        </p:nvGrpSpPr>
        <p:grpSpPr>
          <a:xfrm>
            <a:off x="3428992" y="428604"/>
            <a:ext cx="5357850" cy="928694"/>
            <a:chOff x="3500430" y="428604"/>
            <a:chExt cx="5357850" cy="928694"/>
          </a:xfrm>
        </p:grpSpPr>
        <p:sp>
          <p:nvSpPr>
            <p:cNvPr id="35" name="Rechteck 34"/>
            <p:cNvSpPr/>
            <p:nvPr/>
          </p:nvSpPr>
          <p:spPr bwMode="auto">
            <a:xfrm>
              <a:off x="3500430" y="785794"/>
              <a:ext cx="535785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3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7" name="Rechteck 36"/>
            <p:cNvSpPr/>
            <p:nvPr/>
          </p:nvSpPr>
          <p:spPr>
            <a:xfrm>
              <a:off x="4500562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VIII. Abschnitt</a:t>
              </a:r>
              <a:endParaRPr lang="de-DE" sz="1400" b="1" dirty="0"/>
            </a:p>
          </p:txBody>
        </p:sp>
      </p:grpSp>
      <p:sp>
        <p:nvSpPr>
          <p:cNvPr id="38" name="Rechteck 37"/>
          <p:cNvSpPr/>
          <p:nvPr/>
        </p:nvSpPr>
        <p:spPr>
          <a:xfrm>
            <a:off x="3643306" y="1071546"/>
            <a:ext cx="35718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e-DE" sz="1200" b="1" dirty="0" smtClean="0"/>
              <a:t>Aufgaben und Befugnisse der Mitarbeitervertretung</a:t>
            </a:r>
            <a:endParaRPr lang="de-DE" sz="1200" b="1" dirty="0"/>
          </a:p>
        </p:txBody>
      </p:sp>
      <p:pic>
        <p:nvPicPr>
          <p:cNvPr id="39" name="Picture 2" descr="C:\Users\Gisbert\Desktop\Homepage und Infodienst\freie Bilder_pixabay\3d Männchen\playmobil-451203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285860"/>
            <a:ext cx="1109390" cy="785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Rechteck 40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7" grpId="0"/>
      <p:bldP spid="28" grpId="0"/>
      <p:bldP spid="3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hteck 39"/>
          <p:cNvSpPr/>
          <p:nvPr/>
        </p:nvSpPr>
        <p:spPr bwMode="auto">
          <a:xfrm>
            <a:off x="0" y="0"/>
            <a:ext cx="300036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6" name="Rechteck 35"/>
          <p:cNvSpPr/>
          <p:nvPr/>
        </p:nvSpPr>
        <p:spPr bwMode="auto">
          <a:xfrm>
            <a:off x="2643174" y="3429000"/>
            <a:ext cx="6072230" cy="57150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 bwMode="auto">
          <a:xfrm>
            <a:off x="2643174" y="4714884"/>
            <a:ext cx="6072230" cy="1071570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3" name="Rechteck 32"/>
          <p:cNvSpPr/>
          <p:nvPr/>
        </p:nvSpPr>
        <p:spPr bwMode="auto">
          <a:xfrm>
            <a:off x="2643174" y="2500306"/>
            <a:ext cx="6072230" cy="857256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2285984" y="1857364"/>
            <a:ext cx="53578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Der </a:t>
            </a:r>
            <a:r>
              <a:rPr lang="de-DE" sz="1600" b="1" dirty="0" smtClean="0">
                <a:solidFill>
                  <a:srgbClr val="C00000"/>
                </a:solidFill>
              </a:rPr>
              <a:t>Ausschuss für Wirtschaftsfragen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            </a:t>
            </a:r>
            <a:r>
              <a:rPr lang="de-DE" sz="1400" b="1" i="1" dirty="0" smtClean="0"/>
              <a:t>unterrichtet die MAV über wirtschaftliche Angelegenheiten</a:t>
            </a:r>
            <a:endParaRPr lang="de-DE" sz="1400" b="1" i="1" dirty="0"/>
          </a:p>
        </p:txBody>
      </p:sp>
      <p:sp>
        <p:nvSpPr>
          <p:cNvPr id="7" name="Rechteck 6"/>
          <p:cNvSpPr/>
          <p:nvPr/>
        </p:nvSpPr>
        <p:spPr>
          <a:xfrm>
            <a:off x="2786050" y="2571744"/>
            <a:ext cx="60007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Dienststellenleitung hat den Ausschuss für Wirtschaftsfragen</a:t>
            </a:r>
            <a:r>
              <a:rPr lang="de-DE" sz="1400" b="1" dirty="0" smtClean="0"/>
              <a:t> </a:t>
            </a:r>
            <a:r>
              <a:rPr lang="de-DE" sz="1400" b="1" dirty="0" smtClean="0">
                <a:solidFill>
                  <a:srgbClr val="C00000"/>
                </a:solidFill>
              </a:rPr>
              <a:t>rechtzeitig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und umfassend </a:t>
            </a:r>
            <a:r>
              <a:rPr lang="de-DE" sz="1400" dirty="0" smtClean="0"/>
              <a:t>über die wirtschaftlichen Angelegenheiten der Einrichtung </a:t>
            </a:r>
          </a:p>
          <a:p>
            <a:r>
              <a:rPr lang="de-DE" sz="1400" dirty="0" smtClean="0"/>
              <a:t>unter Aushändigung der </a:t>
            </a:r>
            <a:r>
              <a:rPr lang="de-DE" sz="1400" b="1" dirty="0" smtClean="0">
                <a:solidFill>
                  <a:srgbClr val="C00000"/>
                </a:solidFill>
              </a:rPr>
              <a:t>erforderlichen Unterlagen </a:t>
            </a:r>
            <a:r>
              <a:rPr lang="de-DE" sz="1400" dirty="0" smtClean="0"/>
              <a:t>zu unterrichten…</a:t>
            </a:r>
            <a:endParaRPr lang="de-DE" sz="1400" dirty="0"/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auto">
          <a:xfrm rot="10800000" flipH="1">
            <a:off x="2428860" y="307181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sz="1200">
              <a:cs typeface="Arial" pitchFamily="34" charset="0"/>
            </a:endParaRPr>
          </a:p>
        </p:txBody>
      </p:sp>
      <p:sp>
        <p:nvSpPr>
          <p:cNvPr id="16" name="AutoShape 22"/>
          <p:cNvSpPr>
            <a:spLocks noChangeArrowheads="1"/>
          </p:cNvSpPr>
          <p:nvPr/>
        </p:nvSpPr>
        <p:spPr bwMode="auto">
          <a:xfrm rot="10800000" flipH="1">
            <a:off x="2428860" y="278605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sz="1200"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1000100" y="2643182"/>
            <a:ext cx="15020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 rechtzeitig </a:t>
            </a:r>
          </a:p>
          <a:p>
            <a:r>
              <a:rPr lang="de-DE" sz="1200" b="1" dirty="0" smtClean="0"/>
              <a:t>     und </a:t>
            </a:r>
            <a:r>
              <a:rPr lang="de-DE" sz="1200" b="1" dirty="0" smtClean="0">
                <a:solidFill>
                  <a:srgbClr val="C00000"/>
                </a:solidFill>
              </a:rPr>
              <a:t>umfassend 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428596" y="3071810"/>
            <a:ext cx="1937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    </a:t>
            </a:r>
            <a:r>
              <a:rPr lang="de-DE" sz="1200" b="1" dirty="0" smtClean="0">
                <a:solidFill>
                  <a:srgbClr val="C00000"/>
                </a:solidFill>
              </a:rPr>
              <a:t>erforderliche</a:t>
            </a:r>
            <a:r>
              <a:rPr lang="de-DE" sz="1200" b="1" dirty="0" smtClean="0"/>
              <a:t> Unterlagen </a:t>
            </a:r>
            <a:endParaRPr lang="de-DE" sz="1200" dirty="0"/>
          </a:p>
        </p:txBody>
      </p:sp>
      <p:sp>
        <p:nvSpPr>
          <p:cNvPr id="22" name="Rechteck 21"/>
          <p:cNvSpPr/>
          <p:nvPr/>
        </p:nvSpPr>
        <p:spPr>
          <a:xfrm>
            <a:off x="2786050" y="3500438"/>
            <a:ext cx="6072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…soweit dadurch nicht die </a:t>
            </a:r>
            <a:r>
              <a:rPr lang="de-DE" sz="1200" b="1" i="1" dirty="0" smtClean="0">
                <a:solidFill>
                  <a:srgbClr val="0000FF"/>
                </a:solidFill>
              </a:rPr>
              <a:t>Betriebs- und Geschäftsgeheimnisse </a:t>
            </a:r>
            <a:r>
              <a:rPr lang="de-DE" sz="1200" b="1" i="1" dirty="0" smtClean="0"/>
              <a:t>der Einrichtung gefährdet werden, sowie die sich daraus ergebenden </a:t>
            </a:r>
            <a:r>
              <a:rPr lang="de-DE" sz="1200" b="1" i="1" dirty="0" smtClean="0">
                <a:solidFill>
                  <a:srgbClr val="0000FF"/>
                </a:solidFill>
              </a:rPr>
              <a:t>Auswirkungen auf die Personalplanung</a:t>
            </a:r>
            <a:endParaRPr lang="de-DE" sz="1200" b="1" i="1" dirty="0">
              <a:solidFill>
                <a:srgbClr val="0000FF"/>
              </a:solidFill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928662" y="3571876"/>
            <a:ext cx="14956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siehe Anmerkungen </a:t>
            </a:r>
          </a:p>
          <a:p>
            <a:r>
              <a:rPr lang="de-DE" sz="1200" b="1" dirty="0" smtClean="0"/>
              <a:t>          </a:t>
            </a:r>
            <a:r>
              <a:rPr lang="de-DE" sz="1200" b="1" dirty="0" smtClean="0">
                <a:solidFill>
                  <a:srgbClr val="C00000"/>
                </a:solidFill>
              </a:rPr>
              <a:t>  zu § 22 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2071670" y="4071942"/>
            <a:ext cx="67866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Zu den wirtschaftlichen Angelegenheiten gehören </a:t>
            </a:r>
            <a:r>
              <a:rPr lang="de-DE" sz="1400" b="1" i="1" dirty="0" smtClean="0">
                <a:solidFill>
                  <a:srgbClr val="C00000"/>
                </a:solidFill>
              </a:rPr>
              <a:t>insbesondere </a:t>
            </a:r>
            <a:r>
              <a:rPr lang="de-DE" sz="1400" b="1" i="1" dirty="0" smtClean="0"/>
              <a:t>die Angelegenheiten </a:t>
            </a:r>
          </a:p>
          <a:p>
            <a:r>
              <a:rPr lang="de-DE" sz="1400" b="1" i="1" dirty="0" smtClean="0"/>
              <a:t>                                                                                                                                  nach § 34 Absatz 2 </a:t>
            </a:r>
            <a:endParaRPr lang="de-DE" sz="1400" b="1" i="1" dirty="0"/>
          </a:p>
        </p:txBody>
      </p:sp>
      <p:sp>
        <p:nvSpPr>
          <p:cNvPr id="25" name="Rechteck 24"/>
          <p:cNvSpPr/>
          <p:nvPr/>
        </p:nvSpPr>
        <p:spPr>
          <a:xfrm>
            <a:off x="2786050" y="4786322"/>
            <a:ext cx="60722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Dienststellenleitung ist verpflichtet</a:t>
            </a:r>
            <a:r>
              <a:rPr lang="de-DE" sz="1400" dirty="0" smtClean="0"/>
              <a:t>,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auf dieser Grundlage </a:t>
            </a:r>
            <a:r>
              <a:rPr lang="de-DE" sz="1400" dirty="0" smtClean="0"/>
              <a:t>mit dem Ausschuss mindestens einmal im Jahr und auf </a:t>
            </a:r>
          </a:p>
          <a:p>
            <a:r>
              <a:rPr lang="de-DE" sz="1400" dirty="0" smtClean="0"/>
              <a:t>Verlangen der  MAV  einmal im Kalendervierteljahr, </a:t>
            </a:r>
            <a:r>
              <a:rPr lang="de-DE" sz="1400" b="1" dirty="0" smtClean="0"/>
              <a:t>über die wirtschaftliche </a:t>
            </a:r>
          </a:p>
          <a:p>
            <a:r>
              <a:rPr lang="de-DE" sz="1400" b="1" dirty="0" smtClean="0"/>
              <a:t>Lage der Einrichtung zu beraten. </a:t>
            </a:r>
            <a:endParaRPr lang="de-DE" sz="1400" b="1" dirty="0"/>
          </a:p>
        </p:txBody>
      </p:sp>
      <p:sp>
        <p:nvSpPr>
          <p:cNvPr id="26" name="Rechteck 25"/>
          <p:cNvSpPr/>
          <p:nvPr/>
        </p:nvSpPr>
        <p:spPr>
          <a:xfrm>
            <a:off x="2786050" y="5786454"/>
            <a:ext cx="5929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Sie kann eine Person nach § 4 Absatz 2 mit der Wahrnehmung dieser Aufgabe beauftragen</a:t>
            </a:r>
            <a:endParaRPr lang="de-DE" sz="1400" dirty="0"/>
          </a:p>
        </p:txBody>
      </p:sp>
      <p:grpSp>
        <p:nvGrpSpPr>
          <p:cNvPr id="2" name="Gruppieren 26"/>
          <p:cNvGrpSpPr/>
          <p:nvPr/>
        </p:nvGrpSpPr>
        <p:grpSpPr>
          <a:xfrm>
            <a:off x="3500430" y="428604"/>
            <a:ext cx="5357850" cy="928694"/>
            <a:chOff x="3500430" y="428604"/>
            <a:chExt cx="5357850" cy="928694"/>
          </a:xfrm>
        </p:grpSpPr>
        <p:sp>
          <p:nvSpPr>
            <p:cNvPr id="28" name="Rechteck 27"/>
            <p:cNvSpPr/>
            <p:nvPr/>
          </p:nvSpPr>
          <p:spPr bwMode="auto">
            <a:xfrm>
              <a:off x="3500430" y="785794"/>
              <a:ext cx="535785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0" name="Rechteck 29"/>
            <p:cNvSpPr/>
            <p:nvPr/>
          </p:nvSpPr>
          <p:spPr>
            <a:xfrm>
              <a:off x="4500562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VIII. Abschnitt</a:t>
              </a:r>
              <a:endParaRPr lang="de-DE" sz="1400" b="1" dirty="0"/>
            </a:p>
          </p:txBody>
        </p:sp>
      </p:grpSp>
      <p:sp>
        <p:nvSpPr>
          <p:cNvPr id="35" name="AutoShape 22"/>
          <p:cNvSpPr>
            <a:spLocks noChangeArrowheads="1"/>
          </p:cNvSpPr>
          <p:nvPr/>
        </p:nvSpPr>
        <p:spPr bwMode="auto">
          <a:xfrm rot="10800000" flipH="1">
            <a:off x="2428860" y="364331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sz="1200">
              <a:cs typeface="Arial" pitchFamily="34" charset="0"/>
            </a:endParaRPr>
          </a:p>
        </p:txBody>
      </p:sp>
      <p:pic>
        <p:nvPicPr>
          <p:cNvPr id="37" name="Picture 2" descr="C:\Users\Gisbert\Desktop\Homepage und Infodienst\freie Bilder_pixabay\3d Männchen\playmobil-451203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428736"/>
            <a:ext cx="1214446" cy="860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AutoShape 22"/>
          <p:cNvSpPr>
            <a:spLocks noChangeArrowheads="1"/>
          </p:cNvSpPr>
          <p:nvPr/>
        </p:nvSpPr>
        <p:spPr bwMode="auto">
          <a:xfrm rot="10800000" flipH="1">
            <a:off x="2428860" y="514351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sz="1200">
              <a:cs typeface="Arial" pitchFamily="34" charset="0"/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571472" y="4786322"/>
            <a:ext cx="188981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Diese „Pflichtauskunft“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kann auch unabhängig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von der Mitarbeiteranzahl </a:t>
            </a:r>
          </a:p>
          <a:p>
            <a:r>
              <a:rPr lang="de-DE" sz="1200" b="1" dirty="0" smtClean="0"/>
              <a:t>eingefordert </a:t>
            </a:r>
            <a:r>
              <a:rPr lang="de-DE" sz="1200" b="1" dirty="0" smtClean="0">
                <a:solidFill>
                  <a:srgbClr val="C00000"/>
                </a:solidFill>
              </a:rPr>
              <a:t>werden </a:t>
            </a:r>
            <a:endParaRPr lang="de-DE" sz="1200" dirty="0"/>
          </a:p>
        </p:txBody>
      </p:sp>
      <p:sp>
        <p:nvSpPr>
          <p:cNvPr id="41" name="Rechteck 40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Rechteck 41"/>
          <p:cNvSpPr/>
          <p:nvPr/>
        </p:nvSpPr>
        <p:spPr>
          <a:xfrm>
            <a:off x="5357818" y="1071546"/>
            <a:ext cx="21431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§ 23a   Ausschüsse</a:t>
            </a:r>
            <a:endParaRPr lang="de-DE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35" grpId="0" animBg="1"/>
      <p:bldP spid="38" grpId="0" animBg="1"/>
      <p:bldP spid="3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/>
          <p:cNvSpPr/>
          <p:nvPr/>
        </p:nvSpPr>
        <p:spPr bwMode="auto">
          <a:xfrm>
            <a:off x="0" y="0"/>
            <a:ext cx="300036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2500298" y="4357694"/>
            <a:ext cx="6215106" cy="178595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hteck 30"/>
          <p:cNvSpPr/>
          <p:nvPr/>
        </p:nvSpPr>
        <p:spPr bwMode="auto">
          <a:xfrm>
            <a:off x="2500298" y="3071810"/>
            <a:ext cx="6215105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5357818" y="1071546"/>
            <a:ext cx="21431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§ 23a   Ausschüsse</a:t>
            </a:r>
            <a:endParaRPr lang="de-DE" sz="1400" b="1" dirty="0"/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auto">
          <a:xfrm rot="10800000" flipH="1">
            <a:off x="2214546" y="314324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sz="1200">
              <a:cs typeface="Arial" pitchFamily="34" charset="0"/>
            </a:endParaRPr>
          </a:p>
        </p:txBody>
      </p:sp>
      <p:sp>
        <p:nvSpPr>
          <p:cNvPr id="16" name="AutoShape 22"/>
          <p:cNvSpPr>
            <a:spLocks noChangeArrowheads="1"/>
          </p:cNvSpPr>
          <p:nvPr/>
        </p:nvSpPr>
        <p:spPr bwMode="auto">
          <a:xfrm rot="10800000" flipH="1">
            <a:off x="2214546" y="407194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sz="1200">
              <a:cs typeface="Arial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2643174" y="2357430"/>
            <a:ext cx="57150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Zu den wirtschaftlichen Angelegenheiten </a:t>
            </a:r>
          </a:p>
          <a:p>
            <a:r>
              <a:rPr lang="de-DE" sz="1400" b="1" i="1" dirty="0" smtClean="0"/>
              <a:t>gehören </a:t>
            </a:r>
            <a:r>
              <a:rPr lang="de-DE" sz="1400" b="1" i="1" dirty="0" smtClean="0">
                <a:solidFill>
                  <a:srgbClr val="C00000"/>
                </a:solidFill>
              </a:rPr>
              <a:t>insbesondere </a:t>
            </a:r>
            <a:r>
              <a:rPr lang="de-DE" sz="1400" b="1" i="1" dirty="0" smtClean="0"/>
              <a:t>die Angelegenheiten nach § 34 Absatz 2 </a:t>
            </a:r>
            <a:endParaRPr lang="de-DE" sz="1400" b="1" i="1" dirty="0"/>
          </a:p>
        </p:txBody>
      </p:sp>
      <p:sp>
        <p:nvSpPr>
          <p:cNvPr id="24" name="Rechteck 4"/>
          <p:cNvSpPr>
            <a:spLocks noChangeArrowheads="1"/>
          </p:cNvSpPr>
          <p:nvPr/>
        </p:nvSpPr>
        <p:spPr bwMode="auto">
          <a:xfrm>
            <a:off x="2643174" y="4429132"/>
            <a:ext cx="600079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>
                <a:cs typeface="Arial" pitchFamily="34" charset="0"/>
              </a:rPr>
              <a:t>a)  die </a:t>
            </a:r>
            <a:r>
              <a:rPr lang="de-DE" sz="1600" b="1" dirty="0">
                <a:cs typeface="Arial" pitchFamily="34" charset="0"/>
              </a:rPr>
              <a:t>wirtschaftliche Lage </a:t>
            </a:r>
            <a:r>
              <a:rPr lang="de-DE" sz="1400" dirty="0">
                <a:cs typeface="Arial" pitchFamily="34" charset="0"/>
              </a:rPr>
              <a:t>der Dienststelle,</a:t>
            </a:r>
          </a:p>
          <a:p>
            <a:r>
              <a:rPr lang="de-DE" sz="1400" dirty="0">
                <a:cs typeface="Arial" pitchFamily="34" charset="0"/>
              </a:rPr>
              <a:t>b)  geplante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Investitionen</a:t>
            </a:r>
            <a:r>
              <a:rPr lang="de-DE" sz="1400" dirty="0">
                <a:cs typeface="Arial" pitchFamily="34" charset="0"/>
              </a:rPr>
              <a:t>,</a:t>
            </a:r>
          </a:p>
          <a:p>
            <a:r>
              <a:rPr lang="de-DE" sz="1400" dirty="0">
                <a:cs typeface="Arial" pitchFamily="34" charset="0"/>
              </a:rPr>
              <a:t>c) 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Rationalisierungsvorhaben</a:t>
            </a:r>
            <a:r>
              <a:rPr lang="de-DE" sz="1400" dirty="0">
                <a:cs typeface="Arial" pitchFamily="34" charset="0"/>
              </a:rPr>
              <a:t>,</a:t>
            </a:r>
          </a:p>
          <a:p>
            <a:r>
              <a:rPr lang="de-DE" sz="1400" dirty="0">
                <a:cs typeface="Arial" pitchFamily="34" charset="0"/>
              </a:rPr>
              <a:t>d)  die </a:t>
            </a:r>
            <a:r>
              <a:rPr lang="de-DE" sz="1400" b="1" dirty="0">
                <a:cs typeface="Arial" pitchFamily="34" charset="0"/>
              </a:rPr>
              <a:t>Einschränkung</a:t>
            </a:r>
            <a:r>
              <a:rPr lang="de-DE" sz="1400" dirty="0">
                <a:cs typeface="Arial" pitchFamily="34" charset="0"/>
              </a:rPr>
              <a:t> oder </a:t>
            </a:r>
            <a:r>
              <a:rPr lang="de-DE" sz="1400" b="1" dirty="0">
                <a:cs typeface="Arial" pitchFamily="34" charset="0"/>
              </a:rPr>
              <a:t>Stilllegung</a:t>
            </a:r>
            <a:r>
              <a:rPr lang="de-DE" sz="1400" dirty="0">
                <a:cs typeface="Arial" pitchFamily="34" charset="0"/>
              </a:rPr>
              <a:t> von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wesentlichen Teilen </a:t>
            </a:r>
            <a:r>
              <a:rPr lang="de-DE" sz="1400" dirty="0">
                <a:cs typeface="Arial" pitchFamily="34" charset="0"/>
              </a:rPr>
              <a:t>der Dienststelle,</a:t>
            </a:r>
          </a:p>
          <a:p>
            <a:r>
              <a:rPr lang="de-DE" sz="1400" dirty="0">
                <a:cs typeface="Arial" pitchFamily="34" charset="0"/>
              </a:rPr>
              <a:t>e)  wesentliche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Änderungen</a:t>
            </a:r>
            <a:r>
              <a:rPr lang="de-DE" sz="1400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de-DE" sz="1400" b="1" dirty="0">
                <a:solidFill>
                  <a:srgbClr val="0033CC"/>
                </a:solidFill>
                <a:cs typeface="Arial" pitchFamily="34" charset="0"/>
              </a:rPr>
              <a:t>der Organisation </a:t>
            </a:r>
            <a:r>
              <a:rPr lang="de-DE" sz="1400" dirty="0">
                <a:cs typeface="Arial" pitchFamily="34" charset="0"/>
              </a:rPr>
              <a:t>oder des Zwecks der Dienststelle,</a:t>
            </a:r>
          </a:p>
          <a:p>
            <a:r>
              <a:rPr lang="de-DE" sz="1400" dirty="0" smtClean="0">
                <a:cs typeface="Arial" pitchFamily="34" charset="0"/>
              </a:rPr>
              <a:t>f)   die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Übernahme</a:t>
            </a:r>
            <a:r>
              <a:rPr lang="de-DE" sz="1400" dirty="0">
                <a:cs typeface="Arial" pitchFamily="34" charset="0"/>
              </a:rPr>
              <a:t> der Dienststelle oder Einrichtung </a:t>
            </a:r>
            <a:r>
              <a:rPr lang="de-DE" sz="1400" b="1" dirty="0">
                <a:solidFill>
                  <a:srgbClr val="0033CC"/>
                </a:solidFill>
                <a:cs typeface="Arial" pitchFamily="34" charset="0"/>
              </a:rPr>
              <a:t>durch Dritte</a:t>
            </a:r>
            <a:r>
              <a:rPr lang="de-DE" sz="1400" dirty="0">
                <a:cs typeface="Arial" pitchFamily="34" charset="0"/>
              </a:rPr>
              <a:t>, </a:t>
            </a:r>
            <a:endParaRPr lang="de-DE" sz="1400" dirty="0" smtClean="0">
              <a:cs typeface="Arial" pitchFamily="34" charset="0"/>
            </a:endParaRPr>
          </a:p>
          <a:p>
            <a:r>
              <a:rPr lang="de-DE" sz="1400" dirty="0" smtClean="0">
                <a:cs typeface="Arial" pitchFamily="34" charset="0"/>
              </a:rPr>
              <a:t>      wenn </a:t>
            </a:r>
            <a:r>
              <a:rPr lang="de-DE" sz="1400" dirty="0">
                <a:cs typeface="Arial" pitchFamily="34" charset="0"/>
              </a:rPr>
              <a:t>hiermit </a:t>
            </a:r>
            <a:r>
              <a:rPr lang="de-DE" sz="1400" dirty="0" smtClean="0">
                <a:cs typeface="Arial" pitchFamily="34" charset="0"/>
              </a:rPr>
              <a:t>der </a:t>
            </a:r>
            <a:r>
              <a:rPr lang="de-DE" sz="1400" b="1" dirty="0">
                <a:cs typeface="Arial" pitchFamily="34" charset="0"/>
              </a:rPr>
              <a:t>Erwerb der </a:t>
            </a:r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Kontrolle</a:t>
            </a:r>
            <a:r>
              <a:rPr lang="de-DE" sz="1400" b="1" dirty="0">
                <a:cs typeface="Arial" pitchFamily="34" charset="0"/>
              </a:rPr>
              <a:t> </a:t>
            </a:r>
            <a:r>
              <a:rPr lang="de-DE" sz="1400" dirty="0">
                <a:cs typeface="Arial" pitchFamily="34" charset="0"/>
              </a:rPr>
              <a:t>verbunden ist</a:t>
            </a:r>
            <a:r>
              <a:rPr lang="de-DE" sz="1400" dirty="0" smtClean="0">
                <a:cs typeface="Arial" pitchFamily="34" charset="0"/>
              </a:rPr>
              <a:t>.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2643174" y="3071810"/>
            <a:ext cx="57864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dirty="0" smtClean="0"/>
              <a:t>Die Dienststellenleitung hat die MAV über die </a:t>
            </a:r>
            <a:r>
              <a:rPr lang="de-DE" sz="1600" b="1" dirty="0" smtClean="0"/>
              <a:t>Personalplanung</a:t>
            </a:r>
            <a:r>
              <a:rPr lang="de-DE" sz="1400" dirty="0" smtClean="0"/>
              <a:t>, insbesondere über den </a:t>
            </a:r>
            <a:r>
              <a:rPr lang="de-DE" sz="1400" b="1" dirty="0" smtClean="0"/>
              <a:t>gegenwärtigen und </a:t>
            </a:r>
            <a:r>
              <a:rPr lang="de-DE" sz="1400" b="1" dirty="0" smtClean="0">
                <a:solidFill>
                  <a:srgbClr val="C00000"/>
                </a:solidFill>
              </a:rPr>
              <a:t>zukünftigen Personalbedarf</a:t>
            </a:r>
            <a:r>
              <a:rPr lang="de-DE" sz="1400" b="1" dirty="0" smtClean="0"/>
              <a:t>,</a:t>
            </a:r>
            <a:r>
              <a:rPr lang="de-DE" sz="1400" dirty="0" smtClean="0"/>
              <a:t> </a:t>
            </a:r>
          </a:p>
          <a:p>
            <a:r>
              <a:rPr lang="de-DE" sz="1400" dirty="0" smtClean="0"/>
              <a:t>zu unterrichten</a:t>
            </a:r>
            <a:endParaRPr lang="de-DE" sz="1400" dirty="0"/>
          </a:p>
        </p:txBody>
      </p:sp>
      <p:sp>
        <p:nvSpPr>
          <p:cNvPr id="19" name="Rechteck 18"/>
          <p:cNvSpPr/>
          <p:nvPr/>
        </p:nvSpPr>
        <p:spPr>
          <a:xfrm>
            <a:off x="1000100" y="3071810"/>
            <a:ext cx="11663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§ 34 Absatz 2</a:t>
            </a:r>
            <a:endParaRPr lang="de-DE" sz="1400" dirty="0">
              <a:solidFill>
                <a:srgbClr val="C00000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2571736" y="4000504"/>
            <a:ext cx="48577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darüber hinaus, besteht eine</a:t>
            </a:r>
            <a:r>
              <a:rPr lang="de-DE" sz="1600" b="1" dirty="0" smtClean="0"/>
              <a:t> </a:t>
            </a:r>
            <a:r>
              <a:rPr lang="de-DE" sz="1600" b="1" dirty="0" smtClean="0">
                <a:solidFill>
                  <a:srgbClr val="C00000"/>
                </a:solidFill>
              </a:rPr>
              <a:t>Informationspflicht </a:t>
            </a:r>
            <a:r>
              <a:rPr lang="de-DE" sz="1400" b="1" dirty="0" smtClean="0"/>
              <a:t>über…</a:t>
            </a:r>
            <a:endParaRPr lang="de-DE" sz="1400" b="1" dirty="0"/>
          </a:p>
        </p:txBody>
      </p:sp>
      <p:grpSp>
        <p:nvGrpSpPr>
          <p:cNvPr id="2" name="Gruppieren 21"/>
          <p:cNvGrpSpPr/>
          <p:nvPr/>
        </p:nvGrpSpPr>
        <p:grpSpPr>
          <a:xfrm>
            <a:off x="3500430" y="428604"/>
            <a:ext cx="5357850" cy="928694"/>
            <a:chOff x="3500430" y="428604"/>
            <a:chExt cx="5357850" cy="928694"/>
          </a:xfrm>
        </p:grpSpPr>
        <p:sp>
          <p:nvSpPr>
            <p:cNvPr id="26" name="Rechteck 25"/>
            <p:cNvSpPr/>
            <p:nvPr/>
          </p:nvSpPr>
          <p:spPr bwMode="auto">
            <a:xfrm>
              <a:off x="3500430" y="785794"/>
              <a:ext cx="535785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8" name="Rechteck 27"/>
            <p:cNvSpPr/>
            <p:nvPr/>
          </p:nvSpPr>
          <p:spPr>
            <a:xfrm>
              <a:off x="4500562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VIII. Abschnitt</a:t>
              </a:r>
              <a:endParaRPr lang="de-DE" sz="1400" b="1" dirty="0"/>
            </a:p>
          </p:txBody>
        </p:sp>
      </p:grpSp>
      <p:sp>
        <p:nvSpPr>
          <p:cNvPr id="30" name="Rechteck 29"/>
          <p:cNvSpPr/>
          <p:nvPr/>
        </p:nvSpPr>
        <p:spPr>
          <a:xfrm>
            <a:off x="2571736" y="2000240"/>
            <a:ext cx="3298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Ausschuss für Wirtschaftsfragen </a:t>
            </a:r>
            <a:endParaRPr lang="de-DE" dirty="0"/>
          </a:p>
        </p:txBody>
      </p:sp>
      <p:pic>
        <p:nvPicPr>
          <p:cNvPr id="33" name="Picture 2" descr="C:\Users\Gisbert\Desktop\Homepage und Infodienst\freie Bilder_pixabay\3d Männchen\playmobil-451203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857364"/>
            <a:ext cx="1214446" cy="860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Rechteck 33"/>
          <p:cNvSpPr/>
          <p:nvPr/>
        </p:nvSpPr>
        <p:spPr>
          <a:xfrm>
            <a:off x="428596" y="4500570"/>
            <a:ext cx="20040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b="1" dirty="0" smtClean="0"/>
              <a:t>Diese „Pflichtauskünfte“ </a:t>
            </a:r>
          </a:p>
          <a:p>
            <a:pPr algn="ctr"/>
            <a:r>
              <a:rPr lang="de-DE" sz="1200" b="1" dirty="0" smtClean="0"/>
              <a:t>Stehen im Zusammenhang</a:t>
            </a:r>
          </a:p>
          <a:p>
            <a:pPr algn="ctr"/>
            <a:r>
              <a:rPr lang="de-DE" sz="1200" b="1" dirty="0" smtClean="0"/>
              <a:t>mit </a:t>
            </a:r>
            <a:r>
              <a:rPr lang="de-DE" sz="1200" b="1" dirty="0" smtClean="0">
                <a:solidFill>
                  <a:srgbClr val="C00000"/>
                </a:solidFill>
              </a:rPr>
              <a:t>Pflichten </a:t>
            </a:r>
            <a:r>
              <a:rPr lang="de-DE" sz="1200" b="1" dirty="0" smtClean="0"/>
              <a:t>der MAV, die </a:t>
            </a:r>
          </a:p>
          <a:p>
            <a:pPr algn="ctr"/>
            <a:r>
              <a:rPr lang="de-DE" sz="1200" b="1" dirty="0" smtClean="0"/>
              <a:t>im Rahmen der </a:t>
            </a:r>
            <a:r>
              <a:rPr lang="de-DE" sz="1200" b="1" dirty="0" err="1" smtClean="0">
                <a:solidFill>
                  <a:srgbClr val="C00000"/>
                </a:solidFill>
              </a:rPr>
              <a:t>Mitberatung</a:t>
            </a:r>
            <a:endParaRPr lang="de-DE" sz="1200" b="1" dirty="0" smtClean="0">
              <a:solidFill>
                <a:srgbClr val="C00000"/>
              </a:solidFill>
            </a:endParaRPr>
          </a:p>
          <a:p>
            <a:pPr algn="ctr"/>
            <a:r>
              <a:rPr lang="de-DE" sz="1200" b="1" dirty="0" smtClean="0"/>
              <a:t>und </a:t>
            </a:r>
            <a:r>
              <a:rPr lang="de-DE" sz="1200" b="1" dirty="0" smtClean="0">
                <a:solidFill>
                  <a:srgbClr val="C00000"/>
                </a:solidFill>
              </a:rPr>
              <a:t>Mitbestimmung</a:t>
            </a:r>
            <a:r>
              <a:rPr lang="de-DE" sz="1200" b="1" dirty="0" smtClean="0"/>
              <a:t> </a:t>
            </a:r>
          </a:p>
          <a:p>
            <a:pPr algn="ctr"/>
            <a:r>
              <a:rPr lang="de-DE" sz="1200" b="1" dirty="0" smtClean="0"/>
              <a:t>wahrzunehmen sind</a:t>
            </a:r>
            <a:endParaRPr lang="de-DE" sz="1200" dirty="0"/>
          </a:p>
        </p:txBody>
      </p:sp>
      <p:sp>
        <p:nvSpPr>
          <p:cNvPr id="36" name="Rechteck 3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3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4857752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Picture 2" descr="C:\Users\Gisbert\Desktop\smiley-295353_6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285992"/>
            <a:ext cx="995348" cy="101275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928662" y="1071546"/>
            <a:ext cx="3714776" cy="1313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3" name="Gruppieren 12"/>
          <p:cNvGrpSpPr/>
          <p:nvPr/>
        </p:nvGrpSpPr>
        <p:grpSpPr>
          <a:xfrm>
            <a:off x="2214546" y="2071678"/>
            <a:ext cx="2910978" cy="1046440"/>
            <a:chOff x="590809" y="4796313"/>
            <a:chExt cx="2910978" cy="1046440"/>
          </a:xfrm>
        </p:grpSpPr>
        <p:sp>
          <p:nvSpPr>
            <p:cNvPr id="14" name="Rechteck 13"/>
            <p:cNvSpPr/>
            <p:nvPr/>
          </p:nvSpPr>
          <p:spPr>
            <a:xfrm>
              <a:off x="590809" y="479631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smtClean="0">
                  <a:solidFill>
                    <a:srgbClr val="C00000"/>
                  </a:solidFill>
                  <a:latin typeface="Arial Black" pitchFamily="34" charset="0"/>
                </a:rPr>
                <a:t>M</a:t>
              </a:r>
              <a:r>
                <a:rPr lang="de-DE" sz="2400" dirty="0" smtClean="0">
                  <a:latin typeface="Arial Black" pitchFamily="34" charset="0"/>
                </a:rPr>
                <a:t>itarbeiter</a:t>
              </a:r>
              <a:endParaRPr lang="de-DE" sz="2400" dirty="0">
                <a:latin typeface="Arial Black" pitchFamily="34" charset="0"/>
              </a:endParaRPr>
            </a:p>
          </p:txBody>
        </p:sp>
        <p:sp>
          <p:nvSpPr>
            <p:cNvPr id="15" name="Rechteck 14"/>
            <p:cNvSpPr/>
            <p:nvPr/>
          </p:nvSpPr>
          <p:spPr>
            <a:xfrm>
              <a:off x="755359" y="505792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err="1" smtClean="0">
                  <a:solidFill>
                    <a:srgbClr val="C00000"/>
                  </a:solidFill>
                  <a:latin typeface="Arial Black" pitchFamily="34" charset="0"/>
                </a:rPr>
                <a:t>V</a:t>
              </a:r>
              <a:r>
                <a:rPr lang="de-DE" sz="2400" dirty="0" err="1" smtClean="0">
                  <a:latin typeface="Arial Black" pitchFamily="34" charset="0"/>
                </a:rPr>
                <a:t>ertretungs</a:t>
              </a:r>
              <a:endParaRPr lang="de-DE" sz="2400" dirty="0">
                <a:latin typeface="Arial Black" pitchFamily="34" charset="0"/>
              </a:endParaRPr>
            </a:p>
          </p:txBody>
        </p:sp>
        <p:sp>
          <p:nvSpPr>
            <p:cNvPr id="16" name="Rechteck 15"/>
            <p:cNvSpPr/>
            <p:nvPr/>
          </p:nvSpPr>
          <p:spPr>
            <a:xfrm>
              <a:off x="899592" y="5319533"/>
              <a:ext cx="260219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2800" dirty="0" smtClean="0">
                  <a:solidFill>
                    <a:srgbClr val="C00000"/>
                  </a:solidFill>
                  <a:latin typeface="Arial Black" pitchFamily="34" charset="0"/>
                </a:rPr>
                <a:t>G</a:t>
              </a:r>
              <a:r>
                <a:rPr lang="de-DE" sz="2400" dirty="0" smtClean="0">
                  <a:latin typeface="Arial Black" pitchFamily="34" charset="0"/>
                </a:rPr>
                <a:t>esetz</a:t>
              </a:r>
              <a:endParaRPr lang="de-DE" sz="2400" dirty="0">
                <a:latin typeface="Arial Black" pitchFamily="34" charset="0"/>
              </a:endParaRPr>
            </a:p>
          </p:txBody>
        </p:sp>
      </p:grpSp>
      <p:sp>
        <p:nvSpPr>
          <p:cNvPr id="17" name="Rechteck 16"/>
          <p:cNvSpPr/>
          <p:nvPr/>
        </p:nvSpPr>
        <p:spPr>
          <a:xfrm>
            <a:off x="3571868" y="3786190"/>
            <a:ext cx="46434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 smtClean="0">
                <a:latin typeface="Arial Black" pitchFamily="34" charset="0"/>
              </a:rPr>
              <a:t>Mitarbeiterversammlung</a:t>
            </a:r>
            <a:endParaRPr lang="de-DE" sz="2000" b="1" dirty="0">
              <a:latin typeface="Arial Black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3500430" y="4643446"/>
            <a:ext cx="25003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 smtClean="0">
                <a:latin typeface="Arial Black" pitchFamily="34" charset="0"/>
              </a:rPr>
              <a:t>Schweigepflicht</a:t>
            </a:r>
            <a:endParaRPr lang="de-DE" sz="2000" b="1" dirty="0">
              <a:latin typeface="Arial Black" pitchFamily="34" charset="0"/>
            </a:endParaRPr>
          </a:p>
        </p:txBody>
      </p:sp>
      <p:sp>
        <p:nvSpPr>
          <p:cNvPr id="19" name="Textfeld 18"/>
          <p:cNvSpPr txBox="1">
            <a:spLocks noChangeArrowheads="1"/>
          </p:cNvSpPr>
          <p:nvPr/>
        </p:nvSpPr>
        <p:spPr bwMode="auto">
          <a:xfrm>
            <a:off x="2857488" y="4286256"/>
            <a:ext cx="4929222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Mitarbeitervertretung</a:t>
            </a:r>
            <a:r>
              <a:rPr lang="de-DE" sz="2000" b="1" dirty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 im Konflikt</a:t>
            </a:r>
            <a:endParaRPr lang="de-DE" sz="2000" dirty="0">
              <a:solidFill>
                <a:srgbClr val="C00000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" name="Textfeld 19"/>
          <p:cNvSpPr txBox="1">
            <a:spLocks noChangeArrowheads="1"/>
          </p:cNvSpPr>
          <p:nvPr/>
        </p:nvSpPr>
        <p:spPr bwMode="auto">
          <a:xfrm>
            <a:off x="3857620" y="5000636"/>
            <a:ext cx="3643312" cy="7078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0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Interessenvertretung</a:t>
            </a:r>
          </a:p>
          <a:p>
            <a:r>
              <a:rPr lang="de-DE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         der Mitarbeitenden</a:t>
            </a:r>
            <a:endParaRPr lang="de-DE" sz="2000" dirty="0">
              <a:solidFill>
                <a:srgbClr val="C00000"/>
              </a:solidFill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/>
          <p:cNvSpPr/>
          <p:nvPr/>
        </p:nvSpPr>
        <p:spPr>
          <a:xfrm>
            <a:off x="3143240" y="2500306"/>
            <a:ext cx="4786346" cy="21431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32" name="Rechteck 31"/>
          <p:cNvSpPr/>
          <p:nvPr/>
        </p:nvSpPr>
        <p:spPr>
          <a:xfrm>
            <a:off x="0" y="0"/>
            <a:ext cx="2714612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2" name="Rechteck 21"/>
          <p:cNvSpPr/>
          <p:nvPr/>
        </p:nvSpPr>
        <p:spPr bwMode="auto">
          <a:xfrm>
            <a:off x="2643174" y="4643446"/>
            <a:ext cx="5929354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1" name="Rechteck 20"/>
          <p:cNvSpPr/>
          <p:nvPr/>
        </p:nvSpPr>
        <p:spPr bwMode="auto">
          <a:xfrm>
            <a:off x="2643174" y="3571876"/>
            <a:ext cx="5929354" cy="100013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6"/>
          <p:cNvGrpSpPr/>
          <p:nvPr/>
        </p:nvGrpSpPr>
        <p:grpSpPr>
          <a:xfrm>
            <a:off x="3857620" y="428604"/>
            <a:ext cx="5000660" cy="950719"/>
            <a:chOff x="3857620" y="428604"/>
            <a:chExt cx="5000660" cy="950719"/>
          </a:xfrm>
        </p:grpSpPr>
        <p:sp>
          <p:nvSpPr>
            <p:cNvPr id="20" name="Rechteck 19"/>
            <p:cNvSpPr/>
            <p:nvPr/>
          </p:nvSpPr>
          <p:spPr bwMode="auto">
            <a:xfrm>
              <a:off x="3857620" y="785794"/>
              <a:ext cx="500066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5" name="Rechteck 24"/>
            <p:cNvSpPr/>
            <p:nvPr/>
          </p:nvSpPr>
          <p:spPr>
            <a:xfrm>
              <a:off x="4572000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VII. Abschnitt</a:t>
              </a:r>
              <a:endParaRPr lang="de-DE" sz="1400" b="1" dirty="0"/>
            </a:p>
          </p:txBody>
        </p:sp>
        <p:sp>
          <p:nvSpPr>
            <p:cNvPr id="26" name="Rechteck 25"/>
            <p:cNvSpPr/>
            <p:nvPr/>
          </p:nvSpPr>
          <p:spPr>
            <a:xfrm>
              <a:off x="5286380" y="1071546"/>
              <a:ext cx="205562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Mitarbeiterversammlung</a:t>
              </a:r>
              <a:endParaRPr lang="de-DE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7" name="Rechteck 26"/>
          <p:cNvSpPr/>
          <p:nvPr/>
        </p:nvSpPr>
        <p:spPr>
          <a:xfrm>
            <a:off x="2357422" y="2000240"/>
            <a:ext cx="29289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31  Mitarbeiterversammlung</a:t>
            </a:r>
            <a:endParaRPr lang="de-DE" sz="1600" b="1" dirty="0"/>
          </a:p>
        </p:txBody>
      </p:sp>
      <p:sp>
        <p:nvSpPr>
          <p:cNvPr id="28" name="Rechteck 27"/>
          <p:cNvSpPr/>
          <p:nvPr/>
        </p:nvSpPr>
        <p:spPr>
          <a:xfrm>
            <a:off x="2786050" y="2285992"/>
            <a:ext cx="56436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dirty="0" smtClean="0"/>
              <a:t>Die Mitarbeiterversammlung besteht </a:t>
            </a:r>
            <a:r>
              <a:rPr lang="de-DE" sz="1400" b="1" dirty="0" smtClean="0">
                <a:solidFill>
                  <a:srgbClr val="C00000"/>
                </a:solidFill>
              </a:rPr>
              <a:t>aus </a:t>
            </a:r>
            <a:r>
              <a:rPr lang="de-DE" sz="1600" b="1" dirty="0" smtClean="0">
                <a:solidFill>
                  <a:srgbClr val="C00000"/>
                </a:solidFill>
              </a:rPr>
              <a:t>allen </a:t>
            </a:r>
            <a:r>
              <a:rPr lang="de-DE" sz="1400" dirty="0" smtClean="0"/>
              <a:t>Mitarbeitenden </a:t>
            </a:r>
          </a:p>
          <a:p>
            <a:r>
              <a:rPr lang="de-DE" sz="1400" dirty="0" smtClean="0"/>
              <a:t>der Dienststelle, </a:t>
            </a:r>
            <a:r>
              <a:rPr lang="de-DE" sz="1400" b="1" dirty="0" smtClean="0"/>
              <a:t>soweit sie nicht zur Dienststellenleitung gehören</a:t>
            </a:r>
            <a:r>
              <a:rPr lang="de-DE" sz="1400" dirty="0" smtClean="0"/>
              <a:t>. Sie wird von dem oder der Vorsitzenden der MAV </a:t>
            </a:r>
            <a:r>
              <a:rPr lang="de-DE" sz="1400" b="1" dirty="0" smtClean="0">
                <a:solidFill>
                  <a:srgbClr val="0033CC"/>
                </a:solidFill>
              </a:rPr>
              <a:t>einberufen </a:t>
            </a:r>
            <a:r>
              <a:rPr lang="de-DE" sz="1400" dirty="0" smtClean="0"/>
              <a:t>und geleitet; </a:t>
            </a:r>
            <a:endParaRPr lang="de-DE" sz="1600" b="1" dirty="0">
              <a:solidFill>
                <a:srgbClr val="C00000"/>
              </a:solidFill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2786050" y="3571876"/>
            <a:ext cx="592935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</a:t>
            </a:r>
            <a:r>
              <a:rPr lang="de-DE" sz="1600" b="1" dirty="0" smtClean="0">
                <a:solidFill>
                  <a:srgbClr val="C00000"/>
                </a:solidFill>
              </a:rPr>
              <a:t>Einladung </a:t>
            </a:r>
            <a:r>
              <a:rPr lang="de-DE" sz="1400" b="1" dirty="0" smtClean="0"/>
              <a:t>hat unter Angabe </a:t>
            </a:r>
          </a:p>
          <a:p>
            <a:r>
              <a:rPr lang="de-DE" sz="1400" b="1" dirty="0" smtClean="0"/>
              <a:t>der </a:t>
            </a:r>
            <a:r>
              <a:rPr lang="de-DE" sz="1400" b="1" dirty="0" smtClean="0">
                <a:solidFill>
                  <a:srgbClr val="0000FF"/>
                </a:solidFill>
              </a:rPr>
              <a:t>Tagesordnung </a:t>
            </a:r>
            <a:r>
              <a:rPr lang="de-DE" sz="1400" b="1" dirty="0" smtClean="0"/>
              <a:t>mindestens </a:t>
            </a:r>
            <a:r>
              <a:rPr lang="de-DE" sz="1400" b="1" dirty="0" smtClean="0">
                <a:solidFill>
                  <a:srgbClr val="C00000"/>
                </a:solidFill>
              </a:rPr>
              <a:t>eine Woche </a:t>
            </a:r>
            <a:r>
              <a:rPr lang="de-DE" sz="1400" b="1" dirty="0" smtClean="0"/>
              <a:t>vor dem Termin zu erfolgen.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Zeit und Ort </a:t>
            </a:r>
            <a:r>
              <a:rPr lang="de-DE" sz="1400" dirty="0" smtClean="0"/>
              <a:t>der Mitarbeiterversammlung </a:t>
            </a:r>
            <a:r>
              <a:rPr lang="de-DE" sz="1400" b="1" dirty="0" smtClean="0">
                <a:solidFill>
                  <a:srgbClr val="C00000"/>
                </a:solidFill>
              </a:rPr>
              <a:t>sind </a:t>
            </a:r>
            <a:r>
              <a:rPr lang="de-DE" sz="1400" dirty="0" smtClean="0"/>
              <a:t>mit der Dienststellenleitung </a:t>
            </a:r>
            <a:r>
              <a:rPr lang="de-DE" sz="1400" b="1" dirty="0" smtClean="0"/>
              <a:t>abzusprechen</a:t>
            </a:r>
            <a:r>
              <a:rPr lang="de-DE" sz="1400" dirty="0" smtClean="0"/>
              <a:t>. </a:t>
            </a:r>
            <a:endParaRPr lang="de-DE" sz="1400" dirty="0"/>
          </a:p>
        </p:txBody>
      </p:sp>
      <p:sp>
        <p:nvSpPr>
          <p:cNvPr id="30" name="Rechteck 29"/>
          <p:cNvSpPr/>
          <p:nvPr/>
        </p:nvSpPr>
        <p:spPr>
          <a:xfrm>
            <a:off x="2786050" y="4643446"/>
            <a:ext cx="56436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b="1" dirty="0" smtClean="0"/>
              <a:t>Die MAV hat </a:t>
            </a:r>
            <a:r>
              <a:rPr lang="de-DE" sz="1400" b="1" dirty="0" smtClean="0">
                <a:solidFill>
                  <a:srgbClr val="C00000"/>
                </a:solidFill>
              </a:rPr>
              <a:t>mindestens </a:t>
            </a:r>
            <a:r>
              <a:rPr lang="de-DE" sz="1400" b="1" dirty="0" smtClean="0"/>
              <a:t>einmal in </a:t>
            </a:r>
            <a:r>
              <a:rPr lang="de-DE" sz="1400" b="1" dirty="0" smtClean="0">
                <a:solidFill>
                  <a:srgbClr val="C00000"/>
                </a:solidFill>
              </a:rPr>
              <a:t>jedem </a:t>
            </a:r>
            <a:r>
              <a:rPr lang="de-DE" sz="1400" b="1" dirty="0" smtClean="0"/>
              <a:t>Jahr ihrer Amtszeit </a:t>
            </a:r>
          </a:p>
          <a:p>
            <a:r>
              <a:rPr lang="de-DE" sz="1400" dirty="0" smtClean="0"/>
              <a:t>eine ordentliche Mitarbeiterversammlung einzuberufen und in ihr einen </a:t>
            </a:r>
          </a:p>
          <a:p>
            <a:r>
              <a:rPr lang="de-DE" sz="1400" b="1" dirty="0" smtClean="0"/>
              <a:t>Tätigkeitsbericht</a:t>
            </a:r>
            <a:r>
              <a:rPr lang="de-DE" sz="1400" dirty="0" smtClean="0"/>
              <a:t> zu erstatten.</a:t>
            </a:r>
            <a:endParaRPr lang="de-DE" sz="1400" dirty="0"/>
          </a:p>
        </p:txBody>
      </p:sp>
      <p:sp>
        <p:nvSpPr>
          <p:cNvPr id="31" name="Rechteck 30"/>
          <p:cNvSpPr/>
          <p:nvPr/>
        </p:nvSpPr>
        <p:spPr>
          <a:xfrm>
            <a:off x="2786050" y="5572140"/>
            <a:ext cx="57150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MAV kann </a:t>
            </a:r>
            <a:r>
              <a:rPr lang="de-DE" sz="1400" b="1" dirty="0" smtClean="0"/>
              <a:t>bis zu </a:t>
            </a:r>
            <a:r>
              <a:rPr lang="de-DE" sz="1400" b="1" dirty="0" smtClean="0">
                <a:solidFill>
                  <a:srgbClr val="C00000"/>
                </a:solidFill>
              </a:rPr>
              <a:t>zwei</a:t>
            </a:r>
            <a:r>
              <a:rPr lang="de-DE" sz="1400" b="1" dirty="0" smtClean="0"/>
              <a:t> weitere </a:t>
            </a:r>
            <a:r>
              <a:rPr lang="de-DE" sz="1400" dirty="0" smtClean="0"/>
              <a:t>ordentliche Mitarbeiterversammlungen </a:t>
            </a:r>
          </a:p>
          <a:p>
            <a:r>
              <a:rPr lang="de-DE" sz="1400" b="1" dirty="0" smtClean="0"/>
              <a:t>in dem jeweiligen Jahr </a:t>
            </a:r>
            <a:r>
              <a:rPr lang="de-DE" sz="1400" dirty="0" smtClean="0"/>
              <a:t>der Amtszeit einberufen.</a:t>
            </a:r>
            <a:endParaRPr lang="de-DE" sz="1400" dirty="0"/>
          </a:p>
        </p:txBody>
      </p:sp>
      <p:sp>
        <p:nvSpPr>
          <p:cNvPr id="33" name="Rechteck 32"/>
          <p:cNvSpPr/>
          <p:nvPr/>
        </p:nvSpPr>
        <p:spPr>
          <a:xfrm>
            <a:off x="6357950" y="2928934"/>
            <a:ext cx="22849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</a:rPr>
              <a:t>sie ist nicht öffentlich</a:t>
            </a:r>
            <a:endParaRPr lang="de-DE" dirty="0"/>
          </a:p>
        </p:txBody>
      </p:sp>
      <p:sp>
        <p:nvSpPr>
          <p:cNvPr id="34" name="Rechteck 33"/>
          <p:cNvSpPr>
            <a:spLocks noChangeArrowheads="1"/>
          </p:cNvSpPr>
          <p:nvPr/>
        </p:nvSpPr>
        <p:spPr bwMode="auto">
          <a:xfrm>
            <a:off x="357158" y="5357826"/>
            <a:ext cx="19635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                     </a:t>
            </a:r>
            <a:r>
              <a:rPr lang="de-DE" sz="1400" b="1" dirty="0" smtClean="0">
                <a:solidFill>
                  <a:srgbClr val="C00000"/>
                </a:solidFill>
              </a:rPr>
              <a:t>ordentliche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Mitarbeiterversammlung 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 rot="10800000" flipH="1">
            <a:off x="2357422" y="485776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6" name="AutoShape 22"/>
          <p:cNvSpPr>
            <a:spLocks noChangeArrowheads="1"/>
          </p:cNvSpPr>
          <p:nvPr/>
        </p:nvSpPr>
        <p:spPr bwMode="auto">
          <a:xfrm rot="10800000" flipH="1">
            <a:off x="2285984" y="385762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7" name="AutoShape 22"/>
          <p:cNvSpPr>
            <a:spLocks noChangeArrowheads="1"/>
          </p:cNvSpPr>
          <p:nvPr/>
        </p:nvSpPr>
        <p:spPr bwMode="auto">
          <a:xfrm rot="10800000" flipH="1">
            <a:off x="2357422" y="5643578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1000100" y="3786190"/>
            <a:ext cx="12201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Tagesordnung</a:t>
            </a:r>
            <a:endParaRPr lang="de-DE" sz="1400" dirty="0">
              <a:solidFill>
                <a:srgbClr val="C00000"/>
              </a:solidFill>
            </a:endParaRPr>
          </a:p>
        </p:txBody>
      </p:sp>
      <p:sp>
        <p:nvSpPr>
          <p:cNvPr id="39" name="Rechteck 38"/>
          <p:cNvSpPr/>
          <p:nvPr/>
        </p:nvSpPr>
        <p:spPr>
          <a:xfrm>
            <a:off x="857224" y="3571876"/>
            <a:ext cx="9204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Einladung</a:t>
            </a:r>
            <a:endParaRPr lang="de-DE" sz="1400" dirty="0"/>
          </a:p>
        </p:txBody>
      </p:sp>
      <p:sp>
        <p:nvSpPr>
          <p:cNvPr id="40" name="Rechteck 39"/>
          <p:cNvSpPr/>
          <p:nvPr/>
        </p:nvSpPr>
        <p:spPr>
          <a:xfrm>
            <a:off x="857224" y="4786322"/>
            <a:ext cx="14564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Tätigkeitsbericht</a:t>
            </a:r>
            <a:r>
              <a:rPr lang="de-DE" sz="1400" dirty="0" smtClean="0">
                <a:solidFill>
                  <a:srgbClr val="C00000"/>
                </a:solidFill>
              </a:rPr>
              <a:t> </a:t>
            </a:r>
            <a:endParaRPr lang="de-DE" sz="1400" dirty="0">
              <a:solidFill>
                <a:srgbClr val="C00000"/>
              </a:solidFill>
            </a:endParaRPr>
          </a:p>
        </p:txBody>
      </p:sp>
      <p:pic>
        <p:nvPicPr>
          <p:cNvPr id="1025" name="Picture 1" descr="C:\Users\Gisbert\Desktop\crowd-of-people-1488213_6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000240"/>
            <a:ext cx="1436573" cy="97463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23" grpId="0" animBg="1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/>
          <p:cNvSpPr/>
          <p:nvPr/>
        </p:nvSpPr>
        <p:spPr bwMode="auto">
          <a:xfrm>
            <a:off x="2643174" y="5572140"/>
            <a:ext cx="6072230" cy="71438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3286116" y="2500306"/>
            <a:ext cx="4429156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6" name="Rechteck 25"/>
          <p:cNvSpPr/>
          <p:nvPr/>
        </p:nvSpPr>
        <p:spPr>
          <a:xfrm>
            <a:off x="0" y="0"/>
            <a:ext cx="2714612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6" name="Rechteck 45"/>
          <p:cNvSpPr/>
          <p:nvPr/>
        </p:nvSpPr>
        <p:spPr bwMode="auto">
          <a:xfrm>
            <a:off x="2643174" y="3357562"/>
            <a:ext cx="6072230" cy="50006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hteck 44"/>
          <p:cNvSpPr/>
          <p:nvPr/>
        </p:nvSpPr>
        <p:spPr bwMode="auto">
          <a:xfrm>
            <a:off x="2643174" y="4000504"/>
            <a:ext cx="6072230" cy="57150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44" name="Rechteck 43"/>
          <p:cNvSpPr/>
          <p:nvPr/>
        </p:nvSpPr>
        <p:spPr bwMode="auto">
          <a:xfrm>
            <a:off x="2643174" y="4643446"/>
            <a:ext cx="6072230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 31"/>
          <p:cNvSpPr/>
          <p:nvPr/>
        </p:nvSpPr>
        <p:spPr>
          <a:xfrm>
            <a:off x="2928926" y="2143116"/>
            <a:ext cx="585791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Der oder die </a:t>
            </a:r>
            <a:r>
              <a:rPr lang="de-DE" sz="1600" b="1" dirty="0" smtClean="0">
                <a:solidFill>
                  <a:srgbClr val="C00000"/>
                </a:solidFill>
              </a:rPr>
              <a:t>Vorsitzende der MAV </a:t>
            </a:r>
            <a:r>
              <a:rPr lang="de-DE" sz="1400" b="1" dirty="0" smtClean="0"/>
              <a:t>ist berechtigt </a:t>
            </a:r>
          </a:p>
          <a:p>
            <a:r>
              <a:rPr lang="de-DE" sz="1400" dirty="0" smtClean="0"/>
              <a:t>und </a:t>
            </a:r>
            <a:r>
              <a:rPr lang="de-DE" sz="1400" b="1" dirty="0" smtClean="0"/>
              <a:t>auf Antrag eines Viertels der Wahlberechtigten </a:t>
            </a:r>
            <a:r>
              <a:rPr lang="de-DE" sz="1400" b="1" dirty="0" smtClean="0">
                <a:solidFill>
                  <a:srgbClr val="C00000"/>
                </a:solidFill>
              </a:rPr>
              <a:t>verpflichtet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eine </a:t>
            </a:r>
            <a:r>
              <a:rPr lang="de-DE" sz="1600" b="1" dirty="0" smtClean="0">
                <a:solidFill>
                  <a:srgbClr val="C00000"/>
                </a:solidFill>
              </a:rPr>
              <a:t>außerordentliche</a:t>
            </a:r>
            <a:r>
              <a:rPr lang="de-DE" sz="1400" b="1" dirty="0" smtClean="0">
                <a:solidFill>
                  <a:srgbClr val="C00000"/>
                </a:solidFill>
              </a:rPr>
              <a:t> </a:t>
            </a:r>
            <a:r>
              <a:rPr lang="de-DE" sz="1400" dirty="0" smtClean="0"/>
              <a:t>Mitarbeiterversammlung einzuberufen </a:t>
            </a:r>
          </a:p>
          <a:p>
            <a:r>
              <a:rPr lang="de-DE" sz="1200" b="1" dirty="0" smtClean="0"/>
              <a:t>und den Gegenstand, </a:t>
            </a:r>
            <a:r>
              <a:rPr lang="de-DE" sz="1200" b="1" dirty="0" smtClean="0">
                <a:solidFill>
                  <a:srgbClr val="0000FF"/>
                </a:solidFill>
              </a:rPr>
              <a:t>dessen Beratung beantragt ist</a:t>
            </a:r>
            <a:r>
              <a:rPr lang="de-DE" sz="1200" b="1" dirty="0" smtClean="0"/>
              <a:t>, auf die Tagesordnung zu setzen.</a:t>
            </a:r>
            <a:endParaRPr lang="de-DE" sz="1200" b="1" dirty="0"/>
          </a:p>
        </p:txBody>
      </p:sp>
      <p:sp>
        <p:nvSpPr>
          <p:cNvPr id="35" name="Rechteck 34"/>
          <p:cNvSpPr>
            <a:spLocks noChangeArrowheads="1"/>
          </p:cNvSpPr>
          <p:nvPr/>
        </p:nvSpPr>
        <p:spPr bwMode="auto">
          <a:xfrm>
            <a:off x="428596" y="2786058"/>
            <a:ext cx="196047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                  außerordentliche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Mitarbeiterversammlung </a:t>
            </a:r>
            <a:endParaRPr lang="de-DE" sz="1200" b="1" dirty="0">
              <a:solidFill>
                <a:srgbClr val="C00000"/>
              </a:solidFill>
            </a:endParaRPr>
          </a:p>
        </p:txBody>
      </p:sp>
      <p:grpSp>
        <p:nvGrpSpPr>
          <p:cNvPr id="21" name="Gruppieren 16"/>
          <p:cNvGrpSpPr/>
          <p:nvPr/>
        </p:nvGrpSpPr>
        <p:grpSpPr>
          <a:xfrm>
            <a:off x="3857620" y="428604"/>
            <a:ext cx="5000660" cy="950719"/>
            <a:chOff x="3857620" y="428604"/>
            <a:chExt cx="5000660" cy="950719"/>
          </a:xfrm>
        </p:grpSpPr>
        <p:sp>
          <p:nvSpPr>
            <p:cNvPr id="22" name="Rechteck 21"/>
            <p:cNvSpPr/>
            <p:nvPr/>
          </p:nvSpPr>
          <p:spPr bwMode="auto">
            <a:xfrm>
              <a:off x="3857620" y="785794"/>
              <a:ext cx="500066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6" name="Rechteck 35"/>
            <p:cNvSpPr/>
            <p:nvPr/>
          </p:nvSpPr>
          <p:spPr>
            <a:xfrm>
              <a:off x="4572000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VII. Abschnitt</a:t>
              </a:r>
              <a:endParaRPr lang="de-DE" sz="1400" b="1" dirty="0"/>
            </a:p>
          </p:txBody>
        </p:sp>
        <p:sp>
          <p:nvSpPr>
            <p:cNvPr id="37" name="Rechteck 36"/>
            <p:cNvSpPr/>
            <p:nvPr/>
          </p:nvSpPr>
          <p:spPr>
            <a:xfrm>
              <a:off x="5286380" y="1071546"/>
              <a:ext cx="205562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Mitarbeiterversammlung</a:t>
              </a:r>
              <a:endParaRPr lang="de-DE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8" name="Rechteck 37"/>
          <p:cNvSpPr/>
          <p:nvPr/>
        </p:nvSpPr>
        <p:spPr>
          <a:xfrm>
            <a:off x="2500298" y="1785926"/>
            <a:ext cx="29289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31  Mitarbeiterversammlung</a:t>
            </a:r>
            <a:endParaRPr lang="de-DE" sz="1600" b="1" dirty="0"/>
          </a:p>
        </p:txBody>
      </p:sp>
      <p:pic>
        <p:nvPicPr>
          <p:cNvPr id="39" name="Picture 1" descr="C:\Users\Gisbert\Desktop\crowd-of-people-1488213_6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500174"/>
            <a:ext cx="1353601" cy="9183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" name="Rechteck 39"/>
          <p:cNvSpPr/>
          <p:nvPr/>
        </p:nvSpPr>
        <p:spPr>
          <a:xfrm>
            <a:off x="2643174" y="3357562"/>
            <a:ext cx="60722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( 3 ) </a:t>
            </a:r>
            <a:r>
              <a:rPr lang="de-DE" sz="1400" dirty="0" smtClean="0"/>
              <a:t>Die  MAV kann </a:t>
            </a:r>
            <a:r>
              <a:rPr lang="de-DE" sz="1400" b="1" dirty="0" smtClean="0">
                <a:solidFill>
                  <a:srgbClr val="0033CC"/>
                </a:solidFill>
              </a:rPr>
              <a:t>zu einzelnen </a:t>
            </a:r>
            <a:r>
              <a:rPr lang="de-DE" sz="1400" dirty="0" smtClean="0"/>
              <a:t>Tagesordnungspunkten </a:t>
            </a:r>
            <a:r>
              <a:rPr lang="de-DE" sz="1400" b="1" dirty="0" smtClean="0">
                <a:solidFill>
                  <a:srgbClr val="C00000"/>
                </a:solidFill>
              </a:rPr>
              <a:t>sachkundige </a:t>
            </a:r>
            <a:r>
              <a:rPr lang="de-DE" sz="1400" b="1" dirty="0" smtClean="0">
                <a:solidFill>
                  <a:srgbClr val="0033CC"/>
                </a:solidFill>
              </a:rPr>
              <a:t>Personen</a:t>
            </a:r>
          </a:p>
          <a:p>
            <a:r>
              <a:rPr lang="de-DE" sz="1400" b="1" dirty="0" smtClean="0"/>
              <a:t>      </a:t>
            </a:r>
            <a:r>
              <a:rPr lang="de-DE" sz="1400" dirty="0" smtClean="0"/>
              <a:t> zur Beratung hinzuziehen.</a:t>
            </a:r>
            <a:endParaRPr lang="de-DE" sz="1400" dirty="0"/>
          </a:p>
        </p:txBody>
      </p:sp>
      <p:sp>
        <p:nvSpPr>
          <p:cNvPr id="41" name="Rechteck 40"/>
          <p:cNvSpPr/>
          <p:nvPr/>
        </p:nvSpPr>
        <p:spPr>
          <a:xfrm>
            <a:off x="2643174" y="4000504"/>
            <a:ext cx="6000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( 4 ) </a:t>
            </a:r>
            <a:r>
              <a:rPr lang="de-DE" sz="1400" b="1" dirty="0" smtClean="0"/>
              <a:t>Die ordentlichen Mitarbeiterversammlungen finden in der Arbeitszeit statt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       sofern nicht dienstliche Gründe eine andere Regelung erfordern. </a:t>
            </a:r>
            <a:endParaRPr lang="de-DE" sz="1400" dirty="0"/>
          </a:p>
        </p:txBody>
      </p:sp>
      <p:sp>
        <p:nvSpPr>
          <p:cNvPr id="42" name="Rechteck 41"/>
          <p:cNvSpPr/>
          <p:nvPr/>
        </p:nvSpPr>
        <p:spPr>
          <a:xfrm>
            <a:off x="2928926" y="4643446"/>
            <a:ext cx="58579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</a:t>
            </a:r>
            <a:r>
              <a:rPr lang="de-DE" sz="1400" b="1" dirty="0" smtClean="0">
                <a:solidFill>
                  <a:srgbClr val="C00000"/>
                </a:solidFill>
              </a:rPr>
              <a:t>Zeit</a:t>
            </a:r>
            <a:r>
              <a:rPr lang="de-DE" sz="1400" b="1" dirty="0" smtClean="0"/>
              <a:t> der Teilnahme </a:t>
            </a:r>
            <a:r>
              <a:rPr lang="de-DE" sz="1400" dirty="0" smtClean="0"/>
              <a:t>an den ordentlichen Mitarbeiterversammlungen und </a:t>
            </a:r>
          </a:p>
          <a:p>
            <a:r>
              <a:rPr lang="de-DE" sz="1400" dirty="0" smtClean="0"/>
              <a:t>die </a:t>
            </a:r>
            <a:r>
              <a:rPr lang="de-DE" sz="1400" b="1" dirty="0" smtClean="0"/>
              <a:t>zusätzlichen </a:t>
            </a:r>
            <a:r>
              <a:rPr lang="de-DE" sz="1400" b="1" dirty="0" smtClean="0">
                <a:solidFill>
                  <a:srgbClr val="C00000"/>
                </a:solidFill>
              </a:rPr>
              <a:t>Wegezeiten </a:t>
            </a:r>
            <a:r>
              <a:rPr lang="de-DE" sz="1400" dirty="0" smtClean="0"/>
              <a:t>gelten als  </a:t>
            </a:r>
            <a:r>
              <a:rPr lang="de-DE" sz="1400" b="1" dirty="0" smtClean="0">
                <a:solidFill>
                  <a:srgbClr val="C00000"/>
                </a:solidFill>
              </a:rPr>
              <a:t>Arbeitszeit,</a:t>
            </a:r>
            <a:r>
              <a:rPr lang="de-DE" sz="1400" dirty="0" smtClean="0"/>
              <a:t> </a:t>
            </a:r>
            <a:r>
              <a:rPr lang="de-DE" sz="1400" b="1" dirty="0" smtClean="0">
                <a:solidFill>
                  <a:srgbClr val="0000FF"/>
                </a:solidFill>
              </a:rPr>
              <a:t>auch wenn </a:t>
            </a:r>
            <a:r>
              <a:rPr lang="de-DE" sz="1400" dirty="0" smtClean="0"/>
              <a:t>die jeweilige Mitarbeiterversammlung </a:t>
            </a:r>
            <a:r>
              <a:rPr lang="de-DE" sz="1400" b="1" dirty="0" smtClean="0">
                <a:solidFill>
                  <a:srgbClr val="0000FF"/>
                </a:solidFill>
              </a:rPr>
              <a:t>außerhalb der Arbeitszeit </a:t>
            </a:r>
            <a:r>
              <a:rPr lang="de-DE" sz="1400" dirty="0" smtClean="0"/>
              <a:t>stattfindet. </a:t>
            </a:r>
            <a:endParaRPr lang="de-DE" sz="1400" dirty="0"/>
          </a:p>
        </p:txBody>
      </p:sp>
      <p:sp>
        <p:nvSpPr>
          <p:cNvPr id="43" name="Rechteck 42"/>
          <p:cNvSpPr/>
          <p:nvPr/>
        </p:nvSpPr>
        <p:spPr>
          <a:xfrm>
            <a:off x="2928926" y="5572140"/>
            <a:ext cx="55721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Das gilt auch für außerordentliche Mitarbeiterversammlungen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wenn dies im </a:t>
            </a:r>
            <a:r>
              <a:rPr lang="de-DE" sz="1400" b="1" dirty="0" smtClean="0">
                <a:solidFill>
                  <a:srgbClr val="C00000"/>
                </a:solidFill>
              </a:rPr>
              <a:t>Einvernehmen</a:t>
            </a:r>
            <a:r>
              <a:rPr lang="de-DE" sz="1400" b="1" dirty="0" smtClean="0"/>
              <a:t> </a:t>
            </a:r>
            <a:r>
              <a:rPr lang="de-DE" sz="1400" dirty="0" smtClean="0"/>
              <a:t>zwischen MAV und Dienststellenleitung </a:t>
            </a:r>
          </a:p>
          <a:p>
            <a:r>
              <a:rPr lang="de-DE" sz="1400" b="1" dirty="0" smtClean="0"/>
              <a:t>beschlossen worden ist</a:t>
            </a:r>
            <a:r>
              <a:rPr lang="de-DE" sz="1400" dirty="0" smtClean="0"/>
              <a:t>. </a:t>
            </a:r>
            <a:endParaRPr lang="de-DE" sz="1400" dirty="0"/>
          </a:p>
        </p:txBody>
      </p:sp>
      <p:sp>
        <p:nvSpPr>
          <p:cNvPr id="47" name="Rechteck 46"/>
          <p:cNvSpPr/>
          <p:nvPr/>
        </p:nvSpPr>
        <p:spPr>
          <a:xfrm>
            <a:off x="642910" y="3500438"/>
            <a:ext cx="16098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sachkundige Personen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48" name="Rechteck 47"/>
          <p:cNvSpPr/>
          <p:nvPr/>
        </p:nvSpPr>
        <p:spPr>
          <a:xfrm>
            <a:off x="928662" y="4500570"/>
            <a:ext cx="138852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die Teilnahme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  Ist </a:t>
            </a:r>
            <a:r>
              <a:rPr lang="de-DE" sz="1400" b="1" dirty="0" smtClean="0">
                <a:solidFill>
                  <a:srgbClr val="C00000"/>
                </a:solidFill>
              </a:rPr>
              <a:t>Arbeitszeit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49" name="AutoShape 22"/>
          <p:cNvSpPr>
            <a:spLocks noChangeArrowheads="1"/>
          </p:cNvSpPr>
          <p:nvPr/>
        </p:nvSpPr>
        <p:spPr bwMode="auto">
          <a:xfrm rot="10800000" flipH="1">
            <a:off x="2357422" y="471488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50" name="AutoShape 22"/>
          <p:cNvSpPr>
            <a:spLocks noChangeArrowheads="1"/>
          </p:cNvSpPr>
          <p:nvPr/>
        </p:nvSpPr>
        <p:spPr bwMode="auto">
          <a:xfrm rot="10800000" flipH="1">
            <a:off x="2357422" y="350043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51" name="AutoShape 22"/>
          <p:cNvSpPr>
            <a:spLocks noChangeArrowheads="1"/>
          </p:cNvSpPr>
          <p:nvPr/>
        </p:nvSpPr>
        <p:spPr bwMode="auto">
          <a:xfrm rot="10800000" flipH="1">
            <a:off x="2357422" y="5715016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52" name="AutoShape 22"/>
          <p:cNvSpPr>
            <a:spLocks noChangeArrowheads="1"/>
          </p:cNvSpPr>
          <p:nvPr/>
        </p:nvSpPr>
        <p:spPr bwMode="auto">
          <a:xfrm rot="10800000" flipH="1">
            <a:off x="2357422" y="285749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7" grpId="0"/>
      <p:bldP spid="48" grpId="0"/>
      <p:bldP spid="49" grpId="0" animBg="1"/>
      <p:bldP spid="50" grpId="0" animBg="1"/>
      <p:bldP spid="51" grpId="0" animBg="1"/>
      <p:bldP spid="5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 29"/>
          <p:cNvSpPr/>
          <p:nvPr/>
        </p:nvSpPr>
        <p:spPr>
          <a:xfrm>
            <a:off x="0" y="0"/>
            <a:ext cx="2928926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7" name="Rechteck 36"/>
          <p:cNvSpPr/>
          <p:nvPr/>
        </p:nvSpPr>
        <p:spPr bwMode="auto">
          <a:xfrm>
            <a:off x="2786050" y="3786190"/>
            <a:ext cx="5929354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6" name="Rechteck 35"/>
          <p:cNvSpPr/>
          <p:nvPr/>
        </p:nvSpPr>
        <p:spPr bwMode="auto">
          <a:xfrm>
            <a:off x="2786050" y="4643446"/>
            <a:ext cx="5929354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5" name="Rechteck 34"/>
          <p:cNvSpPr/>
          <p:nvPr/>
        </p:nvSpPr>
        <p:spPr bwMode="auto">
          <a:xfrm>
            <a:off x="2786050" y="2857496"/>
            <a:ext cx="5929354" cy="571504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4" name="Gruppieren 23"/>
          <p:cNvGrpSpPr/>
          <p:nvPr/>
        </p:nvGrpSpPr>
        <p:grpSpPr>
          <a:xfrm>
            <a:off x="3857620" y="428604"/>
            <a:ext cx="5000660" cy="950719"/>
            <a:chOff x="3857620" y="428604"/>
            <a:chExt cx="5000660" cy="950719"/>
          </a:xfrm>
        </p:grpSpPr>
        <p:sp>
          <p:nvSpPr>
            <p:cNvPr id="25" name="Rechteck 24"/>
            <p:cNvSpPr/>
            <p:nvPr/>
          </p:nvSpPr>
          <p:spPr bwMode="auto">
            <a:xfrm>
              <a:off x="3857620" y="785794"/>
              <a:ext cx="500066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6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7" name="Rechteck 26"/>
            <p:cNvSpPr/>
            <p:nvPr/>
          </p:nvSpPr>
          <p:spPr>
            <a:xfrm>
              <a:off x="4572000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VII. Abschnitt</a:t>
              </a:r>
              <a:endParaRPr lang="de-DE" sz="1400" b="1" dirty="0"/>
            </a:p>
          </p:txBody>
        </p:sp>
        <p:sp>
          <p:nvSpPr>
            <p:cNvPr id="28" name="Rechteck 27"/>
            <p:cNvSpPr/>
            <p:nvPr/>
          </p:nvSpPr>
          <p:spPr>
            <a:xfrm>
              <a:off x="5286380" y="1071546"/>
              <a:ext cx="205562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Mitarbeiterversammlung</a:t>
              </a:r>
              <a:endParaRPr lang="de-DE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9" name="Rechteck 28"/>
          <p:cNvSpPr/>
          <p:nvPr/>
        </p:nvSpPr>
        <p:spPr>
          <a:xfrm>
            <a:off x="2857488" y="1714488"/>
            <a:ext cx="29289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31  Mitarbeiterversammlung</a:t>
            </a:r>
            <a:endParaRPr lang="de-DE" sz="1600" b="1" dirty="0"/>
          </a:p>
        </p:txBody>
      </p:sp>
      <p:sp>
        <p:nvSpPr>
          <p:cNvPr id="33" name="Rechteck 32"/>
          <p:cNvSpPr/>
          <p:nvPr/>
        </p:nvSpPr>
        <p:spPr>
          <a:xfrm>
            <a:off x="2857488" y="2000240"/>
            <a:ext cx="59318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( 5 ) </a:t>
            </a:r>
            <a:r>
              <a:rPr lang="de-DE" sz="1400" b="1" dirty="0" smtClean="0"/>
              <a:t>Die Dienststellenleitung </a:t>
            </a:r>
            <a:r>
              <a:rPr lang="de-DE" b="1" dirty="0" smtClean="0">
                <a:solidFill>
                  <a:srgbClr val="C00000"/>
                </a:solidFill>
              </a:rPr>
              <a:t>ist</a:t>
            </a:r>
            <a:r>
              <a:rPr lang="de-DE" dirty="0" smtClean="0"/>
              <a:t> </a:t>
            </a:r>
            <a:r>
              <a:rPr lang="de-DE" sz="1400" dirty="0" smtClean="0"/>
              <a:t>zu der jeweiligen Mitarbeiterversammlung </a:t>
            </a:r>
          </a:p>
          <a:p>
            <a:r>
              <a:rPr lang="de-DE" sz="1400" dirty="0" smtClean="0"/>
              <a:t>unter Mitteilung der Tagesordnung </a:t>
            </a:r>
            <a:r>
              <a:rPr lang="de-DE" sz="1600" b="1" dirty="0" smtClean="0">
                <a:solidFill>
                  <a:srgbClr val="C00000"/>
                </a:solidFill>
              </a:rPr>
              <a:t>einzuladen</a:t>
            </a:r>
            <a:r>
              <a:rPr lang="de-DE" sz="1400" dirty="0" smtClean="0"/>
              <a:t>; </a:t>
            </a:r>
            <a:r>
              <a:rPr lang="de-DE" sz="1400" b="1" dirty="0" smtClean="0"/>
              <a:t>sie </a:t>
            </a:r>
            <a:r>
              <a:rPr lang="de-DE" sz="1400" b="1" dirty="0" smtClean="0">
                <a:solidFill>
                  <a:srgbClr val="C00000"/>
                </a:solidFill>
              </a:rPr>
              <a:t>kann</a:t>
            </a:r>
            <a:r>
              <a:rPr lang="de-DE" sz="1400" b="1" dirty="0" smtClean="0"/>
              <a:t> von der Beratung einzelner Tagesordnungspunkte </a:t>
            </a:r>
            <a:r>
              <a:rPr lang="de-DE" sz="1400" b="1" dirty="0" smtClean="0">
                <a:solidFill>
                  <a:srgbClr val="C00000"/>
                </a:solidFill>
              </a:rPr>
              <a:t>ausgeschlossen</a:t>
            </a:r>
            <a:r>
              <a:rPr lang="de-DE" sz="1400" b="1" dirty="0" smtClean="0"/>
              <a:t> werden. </a:t>
            </a:r>
            <a:endParaRPr lang="de-DE" sz="1400" b="1" dirty="0"/>
          </a:p>
        </p:txBody>
      </p:sp>
      <p:sp>
        <p:nvSpPr>
          <p:cNvPr id="34" name="Rechteck 33"/>
          <p:cNvSpPr/>
          <p:nvPr/>
        </p:nvSpPr>
        <p:spPr>
          <a:xfrm>
            <a:off x="2857488" y="2857496"/>
            <a:ext cx="6000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0000FF"/>
                </a:solidFill>
              </a:rPr>
              <a:t>Sie erhält auf Antrag das Wort</a:t>
            </a:r>
            <a:r>
              <a:rPr lang="de-DE" sz="1400" b="1" dirty="0" smtClean="0"/>
              <a:t>. </a:t>
            </a:r>
            <a:r>
              <a:rPr lang="de-DE" sz="1400" dirty="0" smtClean="0"/>
              <a:t>Sie soll </a:t>
            </a:r>
            <a:r>
              <a:rPr lang="de-DE" sz="1400" b="1" dirty="0" smtClean="0"/>
              <a:t>mindestens einmal im Jahr </a:t>
            </a:r>
            <a:r>
              <a:rPr lang="de-DE" sz="1400" dirty="0" smtClean="0"/>
              <a:t>in einer Mitarbeiterversammlung </a:t>
            </a:r>
            <a:r>
              <a:rPr lang="de-DE" sz="1400" b="1" dirty="0" smtClean="0">
                <a:solidFill>
                  <a:srgbClr val="C00000"/>
                </a:solidFill>
              </a:rPr>
              <a:t>über die Entwicklung der Dienststelle informieren. 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2857488" y="3786190"/>
            <a:ext cx="578647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( 6 ) </a:t>
            </a:r>
            <a:r>
              <a:rPr lang="de-DE" sz="1400" b="1" dirty="0" smtClean="0"/>
              <a:t>Kann nach den </a:t>
            </a:r>
            <a:r>
              <a:rPr lang="de-DE" sz="1400" b="1" dirty="0" smtClean="0">
                <a:solidFill>
                  <a:srgbClr val="0000FF"/>
                </a:solidFill>
              </a:rPr>
              <a:t>dienstlichen Verhältnissen </a:t>
            </a:r>
          </a:p>
          <a:p>
            <a:r>
              <a:rPr lang="de-DE" sz="1400" b="1" dirty="0" smtClean="0"/>
              <a:t>eine gemeinsame Versammlung </a:t>
            </a:r>
            <a:r>
              <a:rPr lang="de-DE" sz="1600" b="1" dirty="0" smtClean="0">
                <a:solidFill>
                  <a:srgbClr val="C00000"/>
                </a:solidFill>
              </a:rPr>
              <a:t>aller</a:t>
            </a:r>
            <a:r>
              <a:rPr lang="de-DE" sz="1400" b="1" dirty="0" smtClean="0">
                <a:solidFill>
                  <a:srgbClr val="C00000"/>
                </a:solidFill>
              </a:rPr>
              <a:t> </a:t>
            </a:r>
            <a:r>
              <a:rPr lang="de-DE" sz="1400" b="1" dirty="0" smtClean="0"/>
              <a:t>Mitarbeitenden nicht stattfinden, </a:t>
            </a:r>
          </a:p>
          <a:p>
            <a:r>
              <a:rPr lang="de-DE" sz="1400" b="1" dirty="0" smtClean="0"/>
              <a:t>so sind</a:t>
            </a:r>
            <a:r>
              <a:rPr lang="de-DE" sz="1600" b="1" dirty="0" smtClean="0"/>
              <a:t> </a:t>
            </a:r>
            <a:r>
              <a:rPr lang="de-DE" sz="1600" b="1" dirty="0" smtClean="0">
                <a:solidFill>
                  <a:srgbClr val="C00000"/>
                </a:solidFill>
              </a:rPr>
              <a:t>Teilversammlungen </a:t>
            </a:r>
            <a:r>
              <a:rPr lang="de-DE" sz="1400" dirty="0" smtClean="0"/>
              <a:t>abzuhalten. </a:t>
            </a:r>
            <a:endParaRPr lang="de-DE" sz="1400" dirty="0"/>
          </a:p>
        </p:txBody>
      </p:sp>
      <p:sp>
        <p:nvSpPr>
          <p:cNvPr id="20" name="Rechteck 19"/>
          <p:cNvSpPr/>
          <p:nvPr/>
        </p:nvSpPr>
        <p:spPr>
          <a:xfrm>
            <a:off x="2857488" y="5572140"/>
            <a:ext cx="57864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( 7 ) </a:t>
            </a:r>
            <a:r>
              <a:rPr lang="de-DE" sz="1400" dirty="0" smtClean="0"/>
              <a:t>Für die </a:t>
            </a:r>
            <a:r>
              <a:rPr lang="de-DE" sz="1400" b="1" dirty="0" smtClean="0"/>
              <a:t>Übernahme </a:t>
            </a:r>
            <a:r>
              <a:rPr lang="de-DE" sz="1400" b="1" dirty="0" smtClean="0">
                <a:solidFill>
                  <a:srgbClr val="C00000"/>
                </a:solidFill>
              </a:rPr>
              <a:t>der Kosten</a:t>
            </a:r>
            <a:r>
              <a:rPr lang="de-DE" sz="1400" dirty="0" smtClean="0"/>
              <a:t>, die durch </a:t>
            </a:r>
          </a:p>
          <a:p>
            <a:r>
              <a:rPr lang="de-DE" sz="1400" dirty="0" smtClean="0"/>
              <a:t>die jeweilige Mitarbeiterversammlung entstehen, </a:t>
            </a:r>
            <a:r>
              <a:rPr lang="de-DE" sz="1400" b="1" dirty="0" smtClean="0"/>
              <a:t>gilt § 30 </a:t>
            </a:r>
            <a:r>
              <a:rPr lang="de-DE" sz="1400" dirty="0" smtClean="0"/>
              <a:t>entsprechend.</a:t>
            </a:r>
            <a:endParaRPr lang="de-DE" sz="1400" dirty="0"/>
          </a:p>
        </p:txBody>
      </p:sp>
      <p:sp>
        <p:nvSpPr>
          <p:cNvPr id="22" name="Rechteck 21"/>
          <p:cNvSpPr/>
          <p:nvPr/>
        </p:nvSpPr>
        <p:spPr>
          <a:xfrm>
            <a:off x="2857488" y="4643446"/>
            <a:ext cx="60008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 MAV  kann </a:t>
            </a:r>
            <a:r>
              <a:rPr lang="de-DE" sz="1400" b="1" dirty="0" smtClean="0"/>
              <a:t>darüber hinaus </a:t>
            </a:r>
            <a:r>
              <a:rPr lang="de-DE" sz="1400" dirty="0" smtClean="0"/>
              <a:t>Teilversammlungen durchführen, </a:t>
            </a:r>
          </a:p>
          <a:p>
            <a:r>
              <a:rPr lang="de-DE" sz="1400" b="1" dirty="0" smtClean="0"/>
              <a:t>wenn dies zur </a:t>
            </a:r>
            <a:r>
              <a:rPr lang="de-DE" sz="1600" b="1" dirty="0" smtClean="0">
                <a:solidFill>
                  <a:srgbClr val="C00000"/>
                </a:solidFill>
              </a:rPr>
              <a:t>Erörterung </a:t>
            </a:r>
            <a:r>
              <a:rPr lang="de-DE" sz="1400" b="1" dirty="0" smtClean="0">
                <a:solidFill>
                  <a:srgbClr val="0000FF"/>
                </a:solidFill>
              </a:rPr>
              <a:t>der besonderen Belange </a:t>
            </a:r>
            <a:r>
              <a:rPr lang="de-DE" sz="1400" b="1" dirty="0" smtClean="0"/>
              <a:t>der Mitarbeitenden </a:t>
            </a:r>
          </a:p>
          <a:p>
            <a:r>
              <a:rPr lang="de-DE" sz="1400" dirty="0" smtClean="0"/>
              <a:t>eines </a:t>
            </a:r>
            <a:r>
              <a:rPr lang="de-DE" sz="1400" b="1" dirty="0" smtClean="0">
                <a:solidFill>
                  <a:srgbClr val="0000FF"/>
                </a:solidFill>
              </a:rPr>
              <a:t>Arbeitsbereichs</a:t>
            </a:r>
            <a:r>
              <a:rPr lang="de-DE" sz="1400" b="1" dirty="0" smtClean="0"/>
              <a:t> </a:t>
            </a:r>
            <a:r>
              <a:rPr lang="de-DE" sz="1400" dirty="0" smtClean="0"/>
              <a:t>oder bestimmter </a:t>
            </a:r>
            <a:r>
              <a:rPr lang="de-DE" sz="1400" b="1" dirty="0" smtClean="0"/>
              <a:t>Personengruppen</a:t>
            </a:r>
            <a:r>
              <a:rPr lang="de-DE" sz="1400" dirty="0" smtClean="0"/>
              <a:t> erforderlich ist. </a:t>
            </a:r>
            <a:endParaRPr lang="de-DE" sz="1400" dirty="0"/>
          </a:p>
        </p:txBody>
      </p:sp>
      <p:sp>
        <p:nvSpPr>
          <p:cNvPr id="38" name="AutoShape 22"/>
          <p:cNvSpPr>
            <a:spLocks noChangeArrowheads="1"/>
          </p:cNvSpPr>
          <p:nvPr/>
        </p:nvSpPr>
        <p:spPr bwMode="auto">
          <a:xfrm rot="10800000" flipH="1">
            <a:off x="2357422" y="435769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sz="1200">
              <a:cs typeface="Arial" pitchFamily="34" charset="0"/>
            </a:endParaRPr>
          </a:p>
        </p:txBody>
      </p:sp>
      <p:sp>
        <p:nvSpPr>
          <p:cNvPr id="39" name="AutoShape 22"/>
          <p:cNvSpPr>
            <a:spLocks noChangeArrowheads="1"/>
          </p:cNvSpPr>
          <p:nvPr/>
        </p:nvSpPr>
        <p:spPr bwMode="auto">
          <a:xfrm rot="10800000" flipH="1">
            <a:off x="2357422" y="307181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0" name="AutoShape 22"/>
          <p:cNvSpPr>
            <a:spLocks noChangeArrowheads="1"/>
          </p:cNvSpPr>
          <p:nvPr/>
        </p:nvSpPr>
        <p:spPr bwMode="auto">
          <a:xfrm rot="10800000" flipH="1">
            <a:off x="2357422" y="4929198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857224" y="4286256"/>
            <a:ext cx="14616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Teilversammlungen </a:t>
            </a:r>
            <a:endParaRPr lang="de-DE" sz="1200" dirty="0"/>
          </a:p>
        </p:txBody>
      </p:sp>
      <p:sp>
        <p:nvSpPr>
          <p:cNvPr id="42" name="Rechteck 41"/>
          <p:cNvSpPr/>
          <p:nvPr/>
        </p:nvSpPr>
        <p:spPr>
          <a:xfrm>
            <a:off x="928662" y="4786322"/>
            <a:ext cx="13739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Belange der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Arbeitsbereiche </a:t>
            </a:r>
            <a:endParaRPr lang="de-DE" sz="1200" dirty="0"/>
          </a:p>
        </p:txBody>
      </p:sp>
      <p:sp>
        <p:nvSpPr>
          <p:cNvPr id="43" name="Rechteck 42"/>
          <p:cNvSpPr>
            <a:spLocks noChangeArrowheads="1"/>
          </p:cNvSpPr>
          <p:nvPr/>
        </p:nvSpPr>
        <p:spPr bwMode="auto">
          <a:xfrm>
            <a:off x="857224" y="2857496"/>
            <a:ext cx="146302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Bericht der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  Geschäftsleitung 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44" name="Rechteck 43"/>
          <p:cNvSpPr>
            <a:spLocks noChangeArrowheads="1"/>
          </p:cNvSpPr>
          <p:nvPr/>
        </p:nvSpPr>
        <p:spPr bwMode="auto">
          <a:xfrm>
            <a:off x="928662" y="5715016"/>
            <a:ext cx="136319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Kostenübernahme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45" name="AutoShape 22"/>
          <p:cNvSpPr>
            <a:spLocks noChangeArrowheads="1"/>
          </p:cNvSpPr>
          <p:nvPr/>
        </p:nvSpPr>
        <p:spPr bwMode="auto">
          <a:xfrm rot="10800000" flipH="1">
            <a:off x="2357422" y="5715016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pic>
        <p:nvPicPr>
          <p:cNvPr id="46" name="Picture 1" descr="C:\Users\Gisbert\Desktop\crowd-of-people-1488213_6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214422"/>
            <a:ext cx="1368857" cy="92869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hteck 52"/>
          <p:cNvSpPr/>
          <p:nvPr/>
        </p:nvSpPr>
        <p:spPr>
          <a:xfrm rot="5400000">
            <a:off x="2321715" y="-2321715"/>
            <a:ext cx="4500570" cy="9144000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1" name="Rechteck 50"/>
          <p:cNvSpPr/>
          <p:nvPr/>
        </p:nvSpPr>
        <p:spPr bwMode="auto">
          <a:xfrm>
            <a:off x="2857488" y="4214818"/>
            <a:ext cx="5929355" cy="50006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 bwMode="auto">
          <a:xfrm>
            <a:off x="2857488" y="2000240"/>
            <a:ext cx="5929354" cy="285752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2857488" y="2428868"/>
            <a:ext cx="5929354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1" name="Rechteck 30"/>
          <p:cNvSpPr/>
          <p:nvPr/>
        </p:nvSpPr>
        <p:spPr bwMode="auto">
          <a:xfrm>
            <a:off x="2857488" y="3286124"/>
            <a:ext cx="5929354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2786050" y="1571612"/>
            <a:ext cx="1857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32  Aufgaben</a:t>
            </a:r>
            <a:endParaRPr lang="de-DE" b="1" dirty="0"/>
          </a:p>
        </p:txBody>
      </p:sp>
      <p:sp>
        <p:nvSpPr>
          <p:cNvPr id="22" name="Rechteck 21"/>
          <p:cNvSpPr/>
          <p:nvPr/>
        </p:nvSpPr>
        <p:spPr>
          <a:xfrm>
            <a:off x="2857488" y="200024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b="1" dirty="0" smtClean="0"/>
              <a:t>Die Mitarbeiterversammlung wählt den Wahlvorstand.</a:t>
            </a:r>
            <a:endParaRPr lang="de-DE" sz="1400" b="1" dirty="0"/>
          </a:p>
        </p:txBody>
      </p:sp>
      <p:sp>
        <p:nvSpPr>
          <p:cNvPr id="23" name="Rechteck 22"/>
          <p:cNvSpPr/>
          <p:nvPr/>
        </p:nvSpPr>
        <p:spPr>
          <a:xfrm>
            <a:off x="2857488" y="2428868"/>
            <a:ext cx="60007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b="1" dirty="0" smtClean="0"/>
              <a:t>Die Mitarbeiterversammlung nimmt den </a:t>
            </a:r>
            <a:r>
              <a:rPr lang="de-DE" sz="1600" b="1" dirty="0" smtClean="0">
                <a:solidFill>
                  <a:srgbClr val="C00000"/>
                </a:solidFill>
              </a:rPr>
              <a:t>Tätigkeitsbericht </a:t>
            </a:r>
            <a:r>
              <a:rPr lang="de-DE" sz="1600" b="1" dirty="0" smtClean="0"/>
              <a:t>der MAV </a:t>
            </a:r>
          </a:p>
          <a:p>
            <a:r>
              <a:rPr lang="de-DE" sz="1200" b="1" dirty="0" smtClean="0"/>
              <a:t>        </a:t>
            </a:r>
            <a:r>
              <a:rPr lang="de-DE" sz="1400" b="1" dirty="0" smtClean="0"/>
              <a:t>entgegen und </a:t>
            </a:r>
            <a:r>
              <a:rPr lang="de-DE" sz="1400" b="1" dirty="0" smtClean="0">
                <a:solidFill>
                  <a:srgbClr val="C00000"/>
                </a:solidFill>
              </a:rPr>
              <a:t>erörtert Angelegenheiten</a:t>
            </a:r>
            <a:r>
              <a:rPr lang="de-DE" sz="1400" b="1" dirty="0" smtClean="0"/>
              <a:t>, die zum Aufgabenbereich der</a:t>
            </a:r>
          </a:p>
          <a:p>
            <a:r>
              <a:rPr lang="de-DE" sz="1400" b="1" dirty="0" smtClean="0"/>
              <a:t>       MAV gehören. </a:t>
            </a:r>
            <a:endParaRPr lang="de-DE" sz="1400" b="1" dirty="0"/>
          </a:p>
        </p:txBody>
      </p:sp>
      <p:sp>
        <p:nvSpPr>
          <p:cNvPr id="24" name="Rechteck 23"/>
          <p:cNvSpPr/>
          <p:nvPr/>
        </p:nvSpPr>
        <p:spPr>
          <a:xfrm>
            <a:off x="3143240" y="3286124"/>
            <a:ext cx="56436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Sie kann </a:t>
            </a:r>
            <a:r>
              <a:rPr lang="de-DE" sz="1400" b="1" dirty="0" smtClean="0"/>
              <a:t>Anträge an die  MAV stellen </a:t>
            </a:r>
            <a:r>
              <a:rPr lang="de-DE" sz="1400" dirty="0" smtClean="0"/>
              <a:t>und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zu MAV-Beschlüssen </a:t>
            </a:r>
            <a:r>
              <a:rPr lang="de-DE" sz="1400" b="1" dirty="0" smtClean="0">
                <a:solidFill>
                  <a:srgbClr val="0033CC"/>
                </a:solidFill>
              </a:rPr>
              <a:t>Stellung nehmen</a:t>
            </a:r>
            <a:r>
              <a:rPr lang="de-DE" sz="1400" dirty="0" smtClean="0"/>
              <a:t>. </a:t>
            </a:r>
            <a:r>
              <a:rPr lang="de-DE" sz="1400" b="1" dirty="0" smtClean="0"/>
              <a:t>Die MAV ist an die Stellungnahme </a:t>
            </a:r>
          </a:p>
          <a:p>
            <a:r>
              <a:rPr lang="de-DE" sz="1400" b="1" dirty="0" smtClean="0"/>
              <a:t>der Mitarbeiterversammlung </a:t>
            </a:r>
            <a:r>
              <a:rPr lang="de-DE" sz="1400" b="1" dirty="0" smtClean="0">
                <a:solidFill>
                  <a:srgbClr val="C00000"/>
                </a:solidFill>
              </a:rPr>
              <a:t>nicht </a:t>
            </a:r>
            <a:r>
              <a:rPr lang="de-DE" sz="1400" b="1" dirty="0" smtClean="0"/>
              <a:t>gebunden.</a:t>
            </a:r>
            <a:endParaRPr lang="de-DE" sz="1400" b="1" dirty="0"/>
          </a:p>
        </p:txBody>
      </p:sp>
      <p:grpSp>
        <p:nvGrpSpPr>
          <p:cNvPr id="25" name="Gruppieren 24"/>
          <p:cNvGrpSpPr/>
          <p:nvPr/>
        </p:nvGrpSpPr>
        <p:grpSpPr>
          <a:xfrm>
            <a:off x="3857620" y="285728"/>
            <a:ext cx="5000660" cy="950719"/>
            <a:chOff x="3857620" y="428604"/>
            <a:chExt cx="5000660" cy="950719"/>
          </a:xfrm>
        </p:grpSpPr>
        <p:sp>
          <p:nvSpPr>
            <p:cNvPr id="26" name="Rechteck 25"/>
            <p:cNvSpPr/>
            <p:nvPr/>
          </p:nvSpPr>
          <p:spPr bwMode="auto">
            <a:xfrm>
              <a:off x="3857620" y="785794"/>
              <a:ext cx="5000660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27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72264" y="428604"/>
              <a:ext cx="2071702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8" name="Rechteck 27"/>
            <p:cNvSpPr/>
            <p:nvPr/>
          </p:nvSpPr>
          <p:spPr>
            <a:xfrm>
              <a:off x="4572000" y="785794"/>
              <a:ext cx="25003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dirty="0" smtClean="0">
                  <a:solidFill>
                    <a:schemeClr val="bg1">
                      <a:lumMod val="50000"/>
                    </a:schemeClr>
                  </a:solidFill>
                </a:rPr>
                <a:t>MVG EKD   VII. Abschnitt</a:t>
              </a:r>
              <a:endParaRPr lang="de-DE" sz="1400" b="1" dirty="0"/>
            </a:p>
          </p:txBody>
        </p:sp>
        <p:sp>
          <p:nvSpPr>
            <p:cNvPr id="29" name="Rechteck 28"/>
            <p:cNvSpPr/>
            <p:nvPr/>
          </p:nvSpPr>
          <p:spPr>
            <a:xfrm>
              <a:off x="5286380" y="1071546"/>
              <a:ext cx="205562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/>
                <a:t>Mitarbeiterversammlung</a:t>
              </a:r>
              <a:endParaRPr lang="de-DE" sz="1400" b="1" dirty="0"/>
            </a:p>
          </p:txBody>
        </p:sp>
      </p:grpSp>
      <p:sp>
        <p:nvSpPr>
          <p:cNvPr id="34" name="AutoShape 22"/>
          <p:cNvSpPr>
            <a:spLocks noChangeArrowheads="1"/>
          </p:cNvSpPr>
          <p:nvPr/>
        </p:nvSpPr>
        <p:spPr bwMode="auto">
          <a:xfrm rot="10800000" flipH="1">
            <a:off x="2643174" y="271462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sz="1200">
              <a:cs typeface="Arial" pitchFamily="34" charset="0"/>
            </a:endParaRPr>
          </a:p>
        </p:txBody>
      </p:sp>
      <p:sp>
        <p:nvSpPr>
          <p:cNvPr id="35" name="AutoShape 22"/>
          <p:cNvSpPr>
            <a:spLocks noChangeArrowheads="1"/>
          </p:cNvSpPr>
          <p:nvPr/>
        </p:nvSpPr>
        <p:spPr bwMode="auto">
          <a:xfrm rot="10800000" flipH="1">
            <a:off x="2643174" y="335756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1000100" y="3214686"/>
            <a:ext cx="15839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Anträge 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der Mitarbeitenden 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39" name="Textfeld 38"/>
          <p:cNvSpPr txBox="1">
            <a:spLocks noChangeArrowheads="1"/>
          </p:cNvSpPr>
          <p:nvPr/>
        </p:nvSpPr>
        <p:spPr bwMode="auto">
          <a:xfrm>
            <a:off x="2928926" y="4214818"/>
            <a:ext cx="5786478" cy="52322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i="1" dirty="0" smtClean="0">
                <a:cs typeface="Arial" pitchFamily="34" charset="0"/>
              </a:rPr>
              <a:t>      d</a:t>
            </a:r>
            <a:r>
              <a:rPr lang="de-DE" sz="1400" b="1" i="1" dirty="0" smtClean="0">
                <a:latin typeface="+mn-lt"/>
                <a:cs typeface="Arial" pitchFamily="34" charset="0"/>
              </a:rPr>
              <a:t>ie </a:t>
            </a:r>
            <a:r>
              <a:rPr lang="de-DE" sz="1400" b="1" i="1" dirty="0">
                <a:latin typeface="+mn-lt"/>
                <a:cs typeface="Arial" pitchFamily="34" charset="0"/>
              </a:rPr>
              <a:t>MAV ist per Wahl </a:t>
            </a:r>
            <a:r>
              <a:rPr lang="de-DE" sz="1400" b="1" i="1" dirty="0" smtClean="0">
                <a:latin typeface="+mn-lt"/>
                <a:cs typeface="Arial" pitchFamily="34" charset="0"/>
              </a:rPr>
              <a:t>dazu beauftragt</a:t>
            </a:r>
            <a:r>
              <a:rPr lang="de-DE" sz="1400" b="1" i="1" dirty="0">
                <a:latin typeface="+mn-lt"/>
                <a:cs typeface="Arial" pitchFamily="34" charset="0"/>
              </a:rPr>
              <a:t>, </a:t>
            </a:r>
            <a:endParaRPr lang="de-DE" sz="1400" b="1" i="1" dirty="0" smtClean="0">
              <a:latin typeface="+mn-lt"/>
              <a:cs typeface="Arial" pitchFamily="34" charset="0"/>
            </a:endParaRPr>
          </a:p>
          <a:p>
            <a:pPr>
              <a:defRPr/>
            </a:pPr>
            <a:r>
              <a:rPr lang="de-DE" sz="1400" b="1" i="1" dirty="0" smtClean="0">
                <a:latin typeface="+mn-lt"/>
                <a:cs typeface="Arial" pitchFamily="34" charset="0"/>
              </a:rPr>
              <a:t>      die </a:t>
            </a:r>
            <a:r>
              <a:rPr lang="de-DE" sz="1400" b="1" i="1" dirty="0">
                <a:solidFill>
                  <a:srgbClr val="C00000"/>
                </a:solidFill>
                <a:latin typeface="+mn-lt"/>
                <a:cs typeface="Arial" pitchFamily="34" charset="0"/>
              </a:rPr>
              <a:t>Interessen </a:t>
            </a:r>
            <a:r>
              <a:rPr lang="de-DE" sz="1400" b="1" i="1" dirty="0" smtClean="0">
                <a:solidFill>
                  <a:srgbClr val="C00000"/>
                </a:solidFill>
                <a:latin typeface="+mn-lt"/>
                <a:cs typeface="Arial" pitchFamily="34" charset="0"/>
              </a:rPr>
              <a:t>ihrer </a:t>
            </a:r>
            <a:r>
              <a:rPr lang="de-DE" sz="1400" b="1" i="1" dirty="0">
                <a:solidFill>
                  <a:srgbClr val="C00000"/>
                </a:solidFill>
                <a:latin typeface="+mn-lt"/>
                <a:cs typeface="Arial" pitchFamily="34" charset="0"/>
              </a:rPr>
              <a:t>Kolleginnen </a:t>
            </a:r>
            <a:r>
              <a:rPr lang="de-DE" sz="1400" b="1" i="1" dirty="0" smtClean="0">
                <a:latin typeface="+mn-lt"/>
                <a:cs typeface="Arial" pitchFamily="34" charset="0"/>
              </a:rPr>
              <a:t>wahrzunehmen und </a:t>
            </a:r>
            <a:r>
              <a:rPr lang="de-DE" sz="1400" b="1" i="1" dirty="0">
                <a:solidFill>
                  <a:srgbClr val="C00000"/>
                </a:solidFill>
                <a:latin typeface="+mn-lt"/>
                <a:cs typeface="Arial" pitchFamily="34" charset="0"/>
              </a:rPr>
              <a:t>mutig</a:t>
            </a:r>
            <a:r>
              <a:rPr lang="de-DE" sz="1400" b="1" i="1" dirty="0">
                <a:latin typeface="+mn-lt"/>
                <a:cs typeface="Arial" pitchFamily="34" charset="0"/>
              </a:rPr>
              <a:t> </a:t>
            </a:r>
            <a:r>
              <a:rPr lang="de-DE" sz="1400" b="1" i="1" dirty="0" smtClean="0">
                <a:latin typeface="+mn-lt"/>
                <a:cs typeface="Arial" pitchFamily="34" charset="0"/>
              </a:rPr>
              <a:t>zu </a:t>
            </a:r>
            <a:r>
              <a:rPr lang="de-DE" sz="1400" b="1" i="1" dirty="0">
                <a:latin typeface="+mn-lt"/>
                <a:cs typeface="Arial" pitchFamily="34" charset="0"/>
              </a:rPr>
              <a:t>vertreten. </a:t>
            </a:r>
          </a:p>
        </p:txBody>
      </p:sp>
      <p:sp>
        <p:nvSpPr>
          <p:cNvPr id="40" name="Textfeld 5"/>
          <p:cNvSpPr txBox="1">
            <a:spLocks noChangeArrowheads="1"/>
          </p:cNvSpPr>
          <p:nvPr/>
        </p:nvSpPr>
        <p:spPr bwMode="auto">
          <a:xfrm>
            <a:off x="928662" y="4286256"/>
            <a:ext cx="135870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de-DE" sz="1400" b="1" dirty="0">
                <a:solidFill>
                  <a:srgbClr val="C00000"/>
                </a:solidFill>
                <a:cs typeface="Arial" pitchFamily="34" charset="0"/>
              </a:rPr>
              <a:t>Nicht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vergessen</a:t>
            </a:r>
            <a:endParaRPr lang="de-DE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1000100" y="2571744"/>
            <a:ext cx="15839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Meinung</a:t>
            </a:r>
          </a:p>
          <a:p>
            <a:r>
              <a:rPr lang="de-DE" sz="1200" b="1" dirty="0" smtClean="0">
                <a:solidFill>
                  <a:srgbClr val="C00000"/>
                </a:solidFill>
              </a:rPr>
              <a:t>   der Mitarbeitenden </a:t>
            </a:r>
            <a:endParaRPr lang="de-DE" sz="1200" dirty="0">
              <a:solidFill>
                <a:srgbClr val="C00000"/>
              </a:solidFill>
            </a:endParaRPr>
          </a:p>
        </p:txBody>
      </p:sp>
      <p:sp>
        <p:nvSpPr>
          <p:cNvPr id="37" name="AutoShape 22"/>
          <p:cNvSpPr>
            <a:spLocks noChangeArrowheads="1"/>
          </p:cNvSpPr>
          <p:nvPr/>
        </p:nvSpPr>
        <p:spPr bwMode="auto">
          <a:xfrm rot="10800000" flipH="1">
            <a:off x="2643174" y="4357694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50" name="AutoShape 22"/>
          <p:cNvSpPr>
            <a:spLocks noChangeArrowheads="1"/>
          </p:cNvSpPr>
          <p:nvPr/>
        </p:nvSpPr>
        <p:spPr bwMode="auto">
          <a:xfrm rot="10800000" flipH="1">
            <a:off x="2285984" y="4357694"/>
            <a:ext cx="285750" cy="214313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pic>
        <p:nvPicPr>
          <p:cNvPr id="52" name="Picture 1" descr="C:\Users\Gisbert\Desktop\crowd-of-people-1488213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500174"/>
            <a:ext cx="1158264" cy="78581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9" name="Gruppieren 48"/>
          <p:cNvGrpSpPr/>
          <p:nvPr/>
        </p:nvGrpSpPr>
        <p:grpSpPr>
          <a:xfrm>
            <a:off x="2071670" y="5000636"/>
            <a:ext cx="6715172" cy="1379347"/>
            <a:chOff x="2071670" y="5000636"/>
            <a:chExt cx="6715172" cy="1379347"/>
          </a:xfrm>
        </p:grpSpPr>
        <p:sp>
          <p:nvSpPr>
            <p:cNvPr id="48" name="Rechteck 47"/>
            <p:cNvSpPr/>
            <p:nvPr/>
          </p:nvSpPr>
          <p:spPr>
            <a:xfrm>
              <a:off x="2786050" y="5307496"/>
              <a:ext cx="6000792" cy="693272"/>
            </a:xfrm>
            <a:prstGeom prst="rect">
              <a:avLst/>
            </a:prstGeom>
            <a:noFill/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6" name="Picture 1" descr="C:\Users\Gisbert\Desktop\Seminare in Aprath 2016\Bilder ua für Seminare\freie Bilder_pixabay\3d Männchen\question-mark-1019820_640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14546" y="5000636"/>
              <a:ext cx="1071570" cy="1071570"/>
            </a:xfrm>
            <a:prstGeom prst="rect">
              <a:avLst/>
            </a:prstGeom>
            <a:noFill/>
          </p:spPr>
        </p:pic>
        <p:sp>
          <p:nvSpPr>
            <p:cNvPr id="42" name="Rechteck 41"/>
            <p:cNvSpPr/>
            <p:nvPr/>
          </p:nvSpPr>
          <p:spPr>
            <a:xfrm>
              <a:off x="3071770" y="5307496"/>
              <a:ext cx="434728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i="1" dirty="0" smtClean="0"/>
                <a:t>…was sollte im </a:t>
              </a:r>
              <a:r>
                <a:rPr lang="de-DE" sz="1400" b="1" i="1" dirty="0" smtClean="0">
                  <a:solidFill>
                    <a:srgbClr val="0033CC"/>
                  </a:solidFill>
                </a:rPr>
                <a:t>Tätigkeitsbericht der MAV </a:t>
              </a:r>
              <a:r>
                <a:rPr lang="de-DE" sz="1400" b="1" i="1" dirty="0" smtClean="0"/>
                <a:t>enthalten sein</a:t>
              </a:r>
              <a:endParaRPr lang="de-DE" sz="1400" i="1" dirty="0"/>
            </a:p>
          </p:txBody>
        </p:sp>
        <p:sp>
          <p:nvSpPr>
            <p:cNvPr id="43" name="Rechteck 42"/>
            <p:cNvSpPr/>
            <p:nvPr/>
          </p:nvSpPr>
          <p:spPr>
            <a:xfrm>
              <a:off x="3071770" y="5561093"/>
              <a:ext cx="407196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i="1" dirty="0" smtClean="0"/>
                <a:t>…was sind </a:t>
              </a:r>
              <a:r>
                <a:rPr lang="de-DE" sz="1400" b="1" i="1" dirty="0" smtClean="0">
                  <a:solidFill>
                    <a:srgbClr val="0033CC"/>
                  </a:solidFill>
                </a:rPr>
                <a:t>besondere Belange </a:t>
              </a:r>
              <a:r>
                <a:rPr lang="de-DE" sz="1400" b="1" i="1" dirty="0" smtClean="0"/>
                <a:t>der Arbeitsbereiche</a:t>
              </a:r>
              <a:endParaRPr lang="de-DE" sz="1400" i="1" dirty="0"/>
            </a:p>
          </p:txBody>
        </p:sp>
        <p:sp>
          <p:nvSpPr>
            <p:cNvPr id="45" name="Rechteck 44"/>
            <p:cNvSpPr/>
            <p:nvPr/>
          </p:nvSpPr>
          <p:spPr>
            <a:xfrm>
              <a:off x="3071770" y="5857892"/>
              <a:ext cx="571504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de-DE" sz="1400" b="1" i="1" dirty="0" smtClean="0"/>
                <a:t>…wann ist eine </a:t>
              </a:r>
              <a:r>
                <a:rPr lang="de-DE" sz="1400" b="1" i="1" dirty="0" smtClean="0">
                  <a:solidFill>
                    <a:srgbClr val="C00000"/>
                  </a:solidFill>
                </a:rPr>
                <a:t>außerordentliche </a:t>
              </a:r>
              <a:r>
                <a:rPr lang="de-DE" sz="1400" b="1" i="1" dirty="0" smtClean="0"/>
                <a:t>Mitarbeiterversammlung einzuberufen </a:t>
              </a:r>
              <a:endParaRPr lang="de-DE" sz="1400" b="1" i="1" dirty="0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2285984" y="6072206"/>
              <a:ext cx="6357982" cy="142876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400"/>
            </a:p>
          </p:txBody>
        </p:sp>
        <p:sp>
          <p:nvSpPr>
            <p:cNvPr id="44" name="Rechteck 43"/>
            <p:cNvSpPr/>
            <p:nvPr/>
          </p:nvSpPr>
          <p:spPr>
            <a:xfrm>
              <a:off x="2071670" y="6072206"/>
              <a:ext cx="607223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b="1" i="1" dirty="0" smtClean="0"/>
                <a:t>…wie soll die MAV mit </a:t>
              </a:r>
              <a:r>
                <a:rPr lang="de-DE" sz="1400" b="1" i="1" dirty="0" smtClean="0">
                  <a:solidFill>
                    <a:srgbClr val="C00000"/>
                  </a:solidFill>
                </a:rPr>
                <a:t>Stellungnahmen der Mitarbeiterversammlung </a:t>
              </a:r>
              <a:r>
                <a:rPr lang="de-DE" sz="1400" b="1" i="1" dirty="0" smtClean="0"/>
                <a:t>umgehen</a:t>
              </a:r>
              <a:endParaRPr lang="de-DE" sz="1400" b="1" i="1" dirty="0"/>
            </a:p>
          </p:txBody>
        </p:sp>
      </p:grpSp>
      <p:sp>
        <p:nvSpPr>
          <p:cNvPr id="47" name="Rechteck 1"/>
          <p:cNvSpPr>
            <a:spLocks noChangeArrowheads="1"/>
          </p:cNvSpPr>
          <p:nvPr/>
        </p:nvSpPr>
        <p:spPr bwMode="auto">
          <a:xfrm>
            <a:off x="928662" y="5500702"/>
            <a:ext cx="16430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de-DE" sz="1400" dirty="0" smtClean="0">
                <a:solidFill>
                  <a:srgbClr val="C00000"/>
                </a:solidFill>
                <a:latin typeface="Arial Black" pitchFamily="34" charset="0"/>
              </a:rPr>
              <a:t>…noch Fragen</a:t>
            </a:r>
            <a:endParaRPr lang="de-DE" sz="14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34" grpId="0" animBg="1"/>
      <p:bldP spid="35" grpId="0" animBg="1"/>
      <p:bldP spid="38" grpId="0"/>
      <p:bldP spid="39" grpId="0"/>
      <p:bldP spid="40" grpId="0"/>
      <p:bldP spid="41" grpId="0"/>
      <p:bldP spid="37" grpId="0" animBg="1"/>
      <p:bldP spid="50" grpId="0" animBg="1"/>
      <p:bldP spid="47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/>
          <p:nvPr/>
        </p:nvSpPr>
        <p:spPr>
          <a:xfrm>
            <a:off x="0" y="0"/>
            <a:ext cx="2714612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9" name="Rechteck 18"/>
          <p:cNvSpPr/>
          <p:nvPr/>
        </p:nvSpPr>
        <p:spPr bwMode="auto">
          <a:xfrm>
            <a:off x="2786050" y="3929066"/>
            <a:ext cx="5500726" cy="857256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17" name="Rechteck 16"/>
          <p:cNvSpPr/>
          <p:nvPr/>
        </p:nvSpPr>
        <p:spPr bwMode="auto">
          <a:xfrm>
            <a:off x="2786050" y="2643182"/>
            <a:ext cx="5500726" cy="114300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2786050" y="5000636"/>
            <a:ext cx="5500726" cy="857256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357422" y="2214554"/>
            <a:ext cx="2500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§ 22  Schweigepflicht</a:t>
            </a:r>
            <a:endParaRPr lang="de-DE" b="1" dirty="0"/>
          </a:p>
        </p:txBody>
      </p:sp>
      <p:sp>
        <p:nvSpPr>
          <p:cNvPr id="9" name="Rechteck 8"/>
          <p:cNvSpPr/>
          <p:nvPr/>
        </p:nvSpPr>
        <p:spPr>
          <a:xfrm>
            <a:off x="2928926" y="2714620"/>
            <a:ext cx="55007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b="1" dirty="0" smtClean="0"/>
              <a:t>Personen, die </a:t>
            </a:r>
            <a:r>
              <a:rPr lang="de-DE" sz="1600" b="1" dirty="0" smtClean="0"/>
              <a:t>Aufgaben oder Befugnisse </a:t>
            </a:r>
          </a:p>
          <a:p>
            <a:r>
              <a:rPr lang="de-DE" sz="1400" dirty="0" smtClean="0"/>
              <a:t>nach diesem Kirchengesetz wahrnehmen oder wahrgenommen haben, </a:t>
            </a:r>
          </a:p>
          <a:p>
            <a:r>
              <a:rPr lang="de-DE" sz="1600" b="1" dirty="0" smtClean="0">
                <a:solidFill>
                  <a:srgbClr val="0033CC"/>
                </a:solidFill>
              </a:rPr>
              <a:t>sind verpflichtet</a:t>
            </a:r>
            <a:r>
              <a:rPr lang="de-DE" sz="1400" b="1" dirty="0" smtClean="0"/>
              <a:t>, über die ihnen bekannt gewordenen Angelegenheiten und Tatsachen </a:t>
            </a:r>
            <a:r>
              <a:rPr lang="de-DE" sz="1400" b="1" dirty="0" smtClean="0">
                <a:solidFill>
                  <a:srgbClr val="C00000"/>
                </a:solidFill>
              </a:rPr>
              <a:t>Stillschweigen zu bewahren</a:t>
            </a:r>
            <a:r>
              <a:rPr lang="de-DE" sz="1400" b="1" dirty="0" smtClean="0"/>
              <a:t>.</a:t>
            </a:r>
            <a:endParaRPr lang="de-DE" sz="1400" b="1" dirty="0"/>
          </a:p>
        </p:txBody>
      </p:sp>
      <p:sp>
        <p:nvSpPr>
          <p:cNvPr id="10" name="Rechteck 9"/>
          <p:cNvSpPr/>
          <p:nvPr/>
        </p:nvSpPr>
        <p:spPr>
          <a:xfrm>
            <a:off x="2928926" y="3929066"/>
            <a:ext cx="50721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Diese </a:t>
            </a:r>
            <a:r>
              <a:rPr lang="de-DE" sz="1600" b="1" dirty="0" smtClean="0"/>
              <a:t>Schweigepflicht </a:t>
            </a:r>
            <a:r>
              <a:rPr lang="de-DE" sz="1600" b="1" dirty="0" smtClean="0">
                <a:solidFill>
                  <a:srgbClr val="C00000"/>
                </a:solidFill>
              </a:rPr>
              <a:t>besteht nicht </a:t>
            </a:r>
          </a:p>
          <a:p>
            <a:r>
              <a:rPr lang="de-DE" sz="1400" b="1" dirty="0" smtClean="0"/>
              <a:t>für Angelegenheiten oder Tatsachen, die </a:t>
            </a:r>
            <a:r>
              <a:rPr lang="de-DE" sz="1600" b="1" dirty="0" smtClean="0">
                <a:solidFill>
                  <a:srgbClr val="C00000"/>
                </a:solidFill>
              </a:rPr>
              <a:t>offenkundig</a:t>
            </a:r>
            <a:r>
              <a:rPr lang="de-DE" sz="1400" b="1" dirty="0" smtClean="0"/>
              <a:t> sind </a:t>
            </a:r>
          </a:p>
          <a:p>
            <a:r>
              <a:rPr lang="de-DE" sz="1400" dirty="0" smtClean="0"/>
              <a:t>oder </a:t>
            </a:r>
            <a:r>
              <a:rPr lang="de-DE" sz="1400" b="1" dirty="0" smtClean="0"/>
              <a:t>ihrer </a:t>
            </a:r>
            <a:r>
              <a:rPr lang="de-DE" sz="1600" b="1" dirty="0" smtClean="0">
                <a:solidFill>
                  <a:srgbClr val="0000FF"/>
                </a:solidFill>
              </a:rPr>
              <a:t>Bedeutung nach </a:t>
            </a:r>
            <a:r>
              <a:rPr lang="de-DE" sz="1400" b="1" dirty="0" smtClean="0"/>
              <a:t>keiner Geheimhaltung bedürfen</a:t>
            </a:r>
            <a:r>
              <a:rPr lang="de-DE" sz="1400" dirty="0" smtClean="0"/>
              <a:t>.</a:t>
            </a:r>
            <a:endParaRPr lang="de-DE" sz="1400" dirty="0"/>
          </a:p>
        </p:txBody>
      </p:sp>
      <p:sp>
        <p:nvSpPr>
          <p:cNvPr id="14" name="Rechteck 13"/>
          <p:cNvSpPr/>
          <p:nvPr/>
        </p:nvSpPr>
        <p:spPr>
          <a:xfrm>
            <a:off x="2928926" y="5072074"/>
            <a:ext cx="54292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Die Schweigepflicht erstreckt sich </a:t>
            </a:r>
            <a:r>
              <a:rPr lang="de-DE" sz="1400" b="1" i="1" dirty="0" smtClean="0">
                <a:solidFill>
                  <a:srgbClr val="C00000"/>
                </a:solidFill>
              </a:rPr>
              <a:t>auch</a:t>
            </a:r>
            <a:r>
              <a:rPr lang="de-DE" sz="1400" i="1" dirty="0" smtClean="0"/>
              <a:t> auf die </a:t>
            </a:r>
            <a:r>
              <a:rPr lang="de-DE" sz="1400" b="1" i="1" dirty="0" smtClean="0">
                <a:solidFill>
                  <a:srgbClr val="0033CC"/>
                </a:solidFill>
              </a:rPr>
              <a:t>Verhandlungsführung</a:t>
            </a:r>
            <a:r>
              <a:rPr lang="de-DE" sz="1400" i="1" dirty="0" smtClean="0"/>
              <a:t> </a:t>
            </a:r>
          </a:p>
          <a:p>
            <a:r>
              <a:rPr lang="de-DE" sz="1400" i="1" dirty="0" smtClean="0"/>
              <a:t>und das </a:t>
            </a:r>
            <a:r>
              <a:rPr lang="de-DE" sz="1400" b="1" i="1" dirty="0" smtClean="0">
                <a:solidFill>
                  <a:srgbClr val="0000FF"/>
                </a:solidFill>
              </a:rPr>
              <a:t>Verhalten</a:t>
            </a:r>
            <a:r>
              <a:rPr lang="de-DE" sz="1400" i="1" dirty="0" smtClean="0"/>
              <a:t> der Sitzungsteilnehmenden. </a:t>
            </a:r>
            <a:r>
              <a:rPr lang="de-DE" sz="1400" b="1" i="1" dirty="0" smtClean="0"/>
              <a:t>Sie besteht auch nach </a:t>
            </a:r>
          </a:p>
          <a:p>
            <a:r>
              <a:rPr lang="de-DE" sz="1400" b="1" i="1" dirty="0" smtClean="0"/>
              <a:t>Ausscheiden aus der MAV</a:t>
            </a:r>
            <a:r>
              <a:rPr lang="de-DE" sz="1400" b="1" i="1" dirty="0" smtClean="0">
                <a:solidFill>
                  <a:srgbClr val="0033CC"/>
                </a:solidFill>
              </a:rPr>
              <a:t> </a:t>
            </a:r>
            <a:r>
              <a:rPr lang="de-DE" sz="1400" i="1" dirty="0" smtClean="0"/>
              <a:t>oder </a:t>
            </a:r>
            <a:r>
              <a:rPr lang="de-DE" sz="1400" b="1" i="1" dirty="0" smtClean="0">
                <a:solidFill>
                  <a:srgbClr val="C00000"/>
                </a:solidFill>
              </a:rPr>
              <a:t>aus dem Arbeitsverhältnis</a:t>
            </a:r>
            <a:r>
              <a:rPr lang="de-DE" sz="1400" b="1" i="1" dirty="0" smtClean="0"/>
              <a:t> weiter</a:t>
            </a:r>
            <a:endParaRPr lang="de-DE" sz="1400" b="1" i="1" dirty="0"/>
          </a:p>
        </p:txBody>
      </p:sp>
      <p:sp>
        <p:nvSpPr>
          <p:cNvPr id="18" name="Rechteck 17"/>
          <p:cNvSpPr/>
          <p:nvPr/>
        </p:nvSpPr>
        <p:spPr bwMode="auto">
          <a:xfrm>
            <a:off x="642910" y="1000108"/>
            <a:ext cx="6929486" cy="285752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4286248" y="1000108"/>
            <a:ext cx="2571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0033CC"/>
                </a:solidFill>
              </a:rPr>
              <a:t>MVG EKD   V. Abschnitt</a:t>
            </a:r>
            <a:endParaRPr lang="de-DE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3214678" y="128586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b="1" dirty="0" smtClean="0">
                <a:solidFill>
                  <a:schemeClr val="tx2">
                    <a:lumMod val="75000"/>
                  </a:schemeClr>
                </a:solidFill>
              </a:rPr>
              <a:t>Rechtsstellung der Mitglieder der Mitarbeitervertretung</a:t>
            </a:r>
            <a:endParaRPr lang="de-DE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10800000" flipH="1">
            <a:off x="2571736" y="328612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214546" y="3286124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pic>
        <p:nvPicPr>
          <p:cNvPr id="3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571480"/>
            <a:ext cx="291705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AutoShape 22"/>
          <p:cNvSpPr>
            <a:spLocks noChangeArrowheads="1"/>
          </p:cNvSpPr>
          <p:nvPr/>
        </p:nvSpPr>
        <p:spPr bwMode="auto">
          <a:xfrm rot="10800000" flipH="1">
            <a:off x="2571736" y="428625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AutoShape 22"/>
          <p:cNvSpPr>
            <a:spLocks noChangeArrowheads="1"/>
          </p:cNvSpPr>
          <p:nvPr/>
        </p:nvSpPr>
        <p:spPr bwMode="auto">
          <a:xfrm rot="10800000" flipH="1">
            <a:off x="2214546" y="428625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571736" y="535782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214546" y="535782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261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3" grpId="0" animBg="1"/>
      <p:bldP spid="24" grpId="0" animBg="1"/>
      <p:bldP spid="27" grpId="0" animBg="1"/>
      <p:bldP spid="29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hteck 24"/>
          <p:cNvSpPr/>
          <p:nvPr/>
        </p:nvSpPr>
        <p:spPr>
          <a:xfrm>
            <a:off x="0" y="0"/>
            <a:ext cx="2714612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4" name="Rechteck 33"/>
          <p:cNvSpPr/>
          <p:nvPr/>
        </p:nvSpPr>
        <p:spPr bwMode="auto">
          <a:xfrm>
            <a:off x="2857488" y="3929066"/>
            <a:ext cx="5500726" cy="107157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hteck 32"/>
          <p:cNvSpPr/>
          <p:nvPr/>
        </p:nvSpPr>
        <p:spPr bwMode="auto">
          <a:xfrm>
            <a:off x="2857488" y="2285992"/>
            <a:ext cx="5500726" cy="857256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2857488" y="3214686"/>
            <a:ext cx="5500726" cy="571504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571736" y="1857364"/>
            <a:ext cx="25003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§ 22  Schweigepflicht</a:t>
            </a:r>
            <a:endParaRPr lang="de-DE" sz="1600" b="1" dirty="0"/>
          </a:p>
        </p:txBody>
      </p:sp>
      <p:sp>
        <p:nvSpPr>
          <p:cNvPr id="11" name="Rechteck 10"/>
          <p:cNvSpPr/>
          <p:nvPr/>
        </p:nvSpPr>
        <p:spPr>
          <a:xfrm>
            <a:off x="3000364" y="2285992"/>
            <a:ext cx="52864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In Personalangelegenheiten gilt dies </a:t>
            </a:r>
            <a:r>
              <a:rPr lang="de-DE" sz="1400" b="1" dirty="0" smtClean="0">
                <a:solidFill>
                  <a:srgbClr val="C00000"/>
                </a:solidFill>
              </a:rPr>
              <a:t>gegenüber den </a:t>
            </a:r>
            <a:r>
              <a:rPr lang="de-DE" sz="1600" b="1" dirty="0" smtClean="0">
                <a:solidFill>
                  <a:srgbClr val="C00000"/>
                </a:solidFill>
              </a:rPr>
              <a:t>Betroffenen</a:t>
            </a:r>
            <a:r>
              <a:rPr lang="de-DE" sz="1400" b="1" dirty="0" smtClean="0"/>
              <a:t>, </a:t>
            </a:r>
          </a:p>
          <a:p>
            <a:r>
              <a:rPr lang="de-DE" sz="1400" b="1" dirty="0" smtClean="0"/>
              <a:t>bis das </a:t>
            </a:r>
            <a:r>
              <a:rPr lang="de-DE" sz="1600" b="1" dirty="0" smtClean="0">
                <a:solidFill>
                  <a:srgbClr val="C00000"/>
                </a:solidFill>
              </a:rPr>
              <a:t>formale</a:t>
            </a:r>
            <a:r>
              <a:rPr lang="de-DE" sz="1600" b="1" dirty="0" smtClean="0"/>
              <a:t> </a:t>
            </a:r>
            <a:r>
              <a:rPr lang="de-DE" sz="1400" b="1" dirty="0" smtClean="0"/>
              <a:t>Beteiligungsverfahren </a:t>
            </a:r>
            <a:r>
              <a:rPr lang="de-DE" sz="1600" b="1" dirty="0" smtClean="0">
                <a:solidFill>
                  <a:srgbClr val="0000FF"/>
                </a:solidFill>
              </a:rPr>
              <a:t>in Fällen der </a:t>
            </a:r>
            <a:r>
              <a:rPr lang="de-DE" sz="1600" b="1" dirty="0" err="1" smtClean="0">
                <a:solidFill>
                  <a:srgbClr val="0000FF"/>
                </a:solidFill>
              </a:rPr>
              <a:t>Mitberatung</a:t>
            </a:r>
            <a:r>
              <a:rPr lang="de-DE" sz="1400" b="1" dirty="0" smtClean="0">
                <a:solidFill>
                  <a:srgbClr val="0000FF"/>
                </a:solidFill>
              </a:rPr>
              <a:t> </a:t>
            </a:r>
          </a:p>
          <a:p>
            <a:r>
              <a:rPr lang="de-DE" sz="1400" b="1" dirty="0" smtClean="0"/>
              <a:t>oder </a:t>
            </a:r>
            <a:r>
              <a:rPr lang="de-DE" sz="1600" b="1" dirty="0" smtClean="0">
                <a:solidFill>
                  <a:srgbClr val="0000FF"/>
                </a:solidFill>
              </a:rPr>
              <a:t>Mitbestimmung</a:t>
            </a:r>
            <a:r>
              <a:rPr lang="de-DE" sz="1400" b="1" dirty="0" smtClean="0"/>
              <a:t> begonnen hat…</a:t>
            </a:r>
          </a:p>
        </p:txBody>
      </p:sp>
      <p:sp>
        <p:nvSpPr>
          <p:cNvPr id="15" name="Rechteck 14"/>
          <p:cNvSpPr/>
          <p:nvPr/>
        </p:nvSpPr>
        <p:spPr>
          <a:xfrm>
            <a:off x="3000364" y="4000504"/>
            <a:ext cx="55007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( 2 ) </a:t>
            </a:r>
            <a:r>
              <a:rPr lang="de-DE" sz="1400" b="1" dirty="0" smtClean="0"/>
              <a:t>Die Schweigepflicht besteht nicht gegenüber </a:t>
            </a:r>
          </a:p>
          <a:p>
            <a:r>
              <a:rPr lang="de-DE" sz="1400" b="1" dirty="0" smtClean="0"/>
              <a:t>den anderen Mitgliedern der MAV.  </a:t>
            </a:r>
            <a:r>
              <a:rPr lang="de-DE" sz="1400" dirty="0" smtClean="0"/>
              <a:t>Sie entfällt </a:t>
            </a:r>
            <a:r>
              <a:rPr lang="de-DE" sz="1400" b="1" dirty="0" smtClean="0">
                <a:solidFill>
                  <a:srgbClr val="C00000"/>
                </a:solidFill>
              </a:rPr>
              <a:t>auf Beschluss der MAV </a:t>
            </a:r>
          </a:p>
          <a:p>
            <a:r>
              <a:rPr lang="de-DE" sz="1400" dirty="0" smtClean="0"/>
              <a:t>auch </a:t>
            </a:r>
            <a:r>
              <a:rPr lang="de-DE" sz="1400" b="1" dirty="0" smtClean="0">
                <a:solidFill>
                  <a:srgbClr val="C00000"/>
                </a:solidFill>
              </a:rPr>
              <a:t>gegenüber der Dienststellenleitung </a:t>
            </a:r>
            <a:r>
              <a:rPr lang="de-DE" sz="1400" dirty="0" smtClean="0"/>
              <a:t>und gegenüber der Stelle, </a:t>
            </a:r>
          </a:p>
          <a:p>
            <a:r>
              <a:rPr lang="de-DE" sz="1400" dirty="0" smtClean="0"/>
              <a:t>die die </a:t>
            </a:r>
            <a:r>
              <a:rPr lang="de-DE" sz="1400" b="1" dirty="0" smtClean="0"/>
              <a:t>Aufsicht über die Dienststelle </a:t>
            </a:r>
            <a:r>
              <a:rPr lang="de-DE" sz="1400" dirty="0" smtClean="0"/>
              <a:t>führt.</a:t>
            </a:r>
            <a:endParaRPr lang="de-DE" sz="1400" dirty="0"/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643174" y="342900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643174" y="264318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AutoShape 22"/>
          <p:cNvSpPr>
            <a:spLocks noChangeArrowheads="1"/>
          </p:cNvSpPr>
          <p:nvPr/>
        </p:nvSpPr>
        <p:spPr bwMode="auto">
          <a:xfrm rot="10800000" flipH="1">
            <a:off x="2285984" y="264318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hteck 15"/>
          <p:cNvSpPr/>
          <p:nvPr/>
        </p:nvSpPr>
        <p:spPr bwMode="auto">
          <a:xfrm>
            <a:off x="642910" y="1000108"/>
            <a:ext cx="6929486" cy="285752"/>
          </a:xfrm>
          <a:prstGeom prst="rect">
            <a:avLst/>
          </a:prstGeom>
          <a:solidFill>
            <a:srgbClr val="EFF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4286248" y="1000108"/>
            <a:ext cx="25717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0033CC"/>
                </a:solidFill>
              </a:rPr>
              <a:t>MVG EKD   V. Abschnitt</a:t>
            </a:r>
            <a:endParaRPr lang="de-DE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3214678" y="128586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b="1" dirty="0" smtClean="0">
                <a:solidFill>
                  <a:schemeClr val="tx2">
                    <a:lumMod val="75000"/>
                  </a:schemeClr>
                </a:solidFill>
              </a:rPr>
              <a:t>Rechtsstellung der Mitglieder der Mitarbeitervertretung</a:t>
            </a:r>
            <a:endParaRPr lang="de-DE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571480"/>
            <a:ext cx="291705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Rechteck 27"/>
          <p:cNvSpPr/>
          <p:nvPr/>
        </p:nvSpPr>
        <p:spPr>
          <a:xfrm>
            <a:off x="3000364" y="3214686"/>
            <a:ext cx="52864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…insbesondere</a:t>
            </a:r>
            <a:r>
              <a:rPr lang="de-DE" sz="1400" b="1" dirty="0" smtClean="0"/>
              <a:t> bis der MAV </a:t>
            </a:r>
          </a:p>
          <a:p>
            <a:r>
              <a:rPr lang="de-DE" sz="1600" b="1" dirty="0" smtClean="0">
                <a:solidFill>
                  <a:srgbClr val="C00000"/>
                </a:solidFill>
              </a:rPr>
              <a:t>       </a:t>
            </a:r>
            <a:r>
              <a:rPr lang="de-DE" sz="1600" b="1" dirty="0" smtClean="0">
                <a:solidFill>
                  <a:srgbClr val="0000FF"/>
                </a:solidFill>
              </a:rPr>
              <a:t>ein Antrag auf </a:t>
            </a:r>
            <a:r>
              <a:rPr lang="de-DE" sz="1600" b="1" dirty="0" smtClean="0">
                <a:solidFill>
                  <a:srgbClr val="C00000"/>
                </a:solidFill>
              </a:rPr>
              <a:t>Zustimmung </a:t>
            </a:r>
            <a:r>
              <a:rPr lang="de-DE" sz="1400" b="1" dirty="0" smtClean="0"/>
              <a:t>zu einer Maßnahme vorliegt. </a:t>
            </a:r>
            <a:endParaRPr lang="de-DE" sz="1400" b="1" dirty="0"/>
          </a:p>
        </p:txBody>
      </p:sp>
      <p:sp>
        <p:nvSpPr>
          <p:cNvPr id="35" name="AutoShape 22"/>
          <p:cNvSpPr>
            <a:spLocks noChangeArrowheads="1"/>
          </p:cNvSpPr>
          <p:nvPr/>
        </p:nvSpPr>
        <p:spPr bwMode="auto">
          <a:xfrm rot="10800000" flipH="1">
            <a:off x="2643174" y="450057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AutoShape 22"/>
          <p:cNvSpPr>
            <a:spLocks noChangeArrowheads="1"/>
          </p:cNvSpPr>
          <p:nvPr/>
        </p:nvSpPr>
        <p:spPr bwMode="auto">
          <a:xfrm rot="10800000" flipH="1">
            <a:off x="2285984" y="450057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3" name="Gruppieren 42"/>
          <p:cNvGrpSpPr/>
          <p:nvPr/>
        </p:nvGrpSpPr>
        <p:grpSpPr>
          <a:xfrm>
            <a:off x="2571736" y="5143512"/>
            <a:ext cx="5786478" cy="1307909"/>
            <a:chOff x="2571736" y="5143512"/>
            <a:chExt cx="5786478" cy="1307909"/>
          </a:xfrm>
        </p:grpSpPr>
        <p:sp>
          <p:nvSpPr>
            <p:cNvPr id="42" name="Rechteck 41"/>
            <p:cNvSpPr/>
            <p:nvPr/>
          </p:nvSpPr>
          <p:spPr>
            <a:xfrm>
              <a:off x="2571736" y="5429264"/>
              <a:ext cx="5786478" cy="714380"/>
            </a:xfrm>
            <a:prstGeom prst="rect">
              <a:avLst/>
            </a:prstGeom>
            <a:noFill/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7" name="Picture 1" descr="C:\Users\Gisbert\Desktop\Seminare in Aprath 2016\Bilder ua für Seminare\freie Bilder_pixabay\3d Männchen\question-mark-1019820_640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71736" y="5143512"/>
              <a:ext cx="1000132" cy="1000132"/>
            </a:xfrm>
            <a:prstGeom prst="rect">
              <a:avLst/>
            </a:prstGeom>
            <a:noFill/>
          </p:spPr>
        </p:pic>
        <p:sp>
          <p:nvSpPr>
            <p:cNvPr id="31" name="Rechteck 30"/>
            <p:cNvSpPr/>
            <p:nvPr/>
          </p:nvSpPr>
          <p:spPr>
            <a:xfrm>
              <a:off x="3428992" y="5643578"/>
              <a:ext cx="4786346" cy="142876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400"/>
            </a:p>
          </p:txBody>
        </p:sp>
        <p:sp>
          <p:nvSpPr>
            <p:cNvPr id="39" name="Textfeld 38"/>
            <p:cNvSpPr txBox="1">
              <a:spLocks noChangeArrowheads="1"/>
            </p:cNvSpPr>
            <p:nvPr/>
          </p:nvSpPr>
          <p:spPr bwMode="auto">
            <a:xfrm>
              <a:off x="3857620" y="5929330"/>
              <a:ext cx="2039020" cy="338554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600" b="1" i="1" dirty="0" smtClean="0">
                  <a:cs typeface="Arial" pitchFamily="34" charset="0"/>
                </a:rPr>
                <a:t>…was ist </a:t>
              </a:r>
              <a:r>
                <a:rPr lang="de-DE" sz="1600" b="1" i="1" dirty="0" smtClean="0">
                  <a:solidFill>
                    <a:srgbClr val="C00000"/>
                  </a:solidFill>
                  <a:cs typeface="Arial" pitchFamily="34" charset="0"/>
                </a:rPr>
                <a:t>offenkundig </a:t>
              </a:r>
              <a:endParaRPr lang="de-DE" sz="1600" i="1" dirty="0">
                <a:solidFill>
                  <a:srgbClr val="C00000"/>
                </a:solidFill>
                <a:cs typeface="Arial" pitchFamily="34" charset="0"/>
              </a:endParaRPr>
            </a:p>
          </p:txBody>
        </p:sp>
        <p:sp>
          <p:nvSpPr>
            <p:cNvPr id="40" name="Textfeld 39"/>
            <p:cNvSpPr txBox="1">
              <a:spLocks noChangeArrowheads="1"/>
            </p:cNvSpPr>
            <p:nvPr/>
          </p:nvSpPr>
          <p:spPr bwMode="auto">
            <a:xfrm>
              <a:off x="4786314" y="6143644"/>
              <a:ext cx="2480230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400" b="1" i="1" dirty="0" smtClean="0">
                  <a:cs typeface="Arial" pitchFamily="34" charset="0"/>
                </a:rPr>
                <a:t>…wer stellt die </a:t>
              </a:r>
              <a:r>
                <a:rPr lang="de-DE" sz="1400" b="1" i="1" dirty="0" smtClean="0">
                  <a:solidFill>
                    <a:srgbClr val="C00000"/>
                  </a:solidFill>
                  <a:cs typeface="Arial" pitchFamily="34" charset="0"/>
                </a:rPr>
                <a:t>Bedeutung</a:t>
              </a:r>
              <a:r>
                <a:rPr lang="de-DE" sz="1400" b="1" i="1" dirty="0" smtClean="0">
                  <a:cs typeface="Arial" pitchFamily="34" charset="0"/>
                </a:rPr>
                <a:t> fest </a:t>
              </a:r>
              <a:endParaRPr lang="de-DE" sz="1400" i="1" dirty="0">
                <a:cs typeface="Arial" pitchFamily="34" charset="0"/>
              </a:endParaRPr>
            </a:p>
          </p:txBody>
        </p:sp>
        <p:sp>
          <p:nvSpPr>
            <p:cNvPr id="41" name="Rechteck 40"/>
            <p:cNvSpPr/>
            <p:nvPr/>
          </p:nvSpPr>
          <p:spPr>
            <a:xfrm>
              <a:off x="4286248" y="5715016"/>
              <a:ext cx="398910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i="1" dirty="0" smtClean="0"/>
                <a:t>…wann beginnt das </a:t>
              </a:r>
              <a:r>
                <a:rPr lang="de-DE" sz="1400" b="1" i="1" dirty="0" smtClean="0">
                  <a:solidFill>
                    <a:srgbClr val="C00000"/>
                  </a:solidFill>
                </a:rPr>
                <a:t>formale </a:t>
              </a:r>
              <a:r>
                <a:rPr lang="de-DE" sz="1400" b="1" i="1" dirty="0" smtClean="0"/>
                <a:t>Beteiligungsverfahren </a:t>
              </a:r>
              <a:endParaRPr lang="de-DE" sz="1400" i="1" dirty="0"/>
            </a:p>
          </p:txBody>
        </p:sp>
        <p:sp>
          <p:nvSpPr>
            <p:cNvPr id="26" name="Textfeld 25"/>
            <p:cNvSpPr txBox="1">
              <a:spLocks noChangeArrowheads="1"/>
            </p:cNvSpPr>
            <p:nvPr/>
          </p:nvSpPr>
          <p:spPr bwMode="auto">
            <a:xfrm>
              <a:off x="3286116" y="5500702"/>
              <a:ext cx="4357718" cy="3385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400" b="1" i="1" dirty="0">
                  <a:cs typeface="Arial" pitchFamily="34" charset="0"/>
                </a:rPr>
                <a:t>Welche Informationen </a:t>
              </a:r>
              <a:r>
                <a:rPr lang="de-DE" sz="1400" b="1" i="1" dirty="0">
                  <a:solidFill>
                    <a:srgbClr val="C00000"/>
                  </a:solidFill>
                  <a:cs typeface="Arial" pitchFamily="34" charset="0"/>
                </a:rPr>
                <a:t>darf die MAV </a:t>
              </a:r>
              <a:r>
                <a:rPr lang="de-DE" sz="1600" b="1" i="1" dirty="0">
                  <a:solidFill>
                    <a:srgbClr val="C00000"/>
                  </a:solidFill>
                  <a:cs typeface="Arial" pitchFamily="34" charset="0"/>
                </a:rPr>
                <a:t>nicht</a:t>
              </a:r>
              <a:r>
                <a:rPr lang="de-DE" sz="1400" b="1" i="1" dirty="0">
                  <a:solidFill>
                    <a:srgbClr val="C00000"/>
                  </a:solidFill>
                  <a:cs typeface="Arial" pitchFamily="34" charset="0"/>
                </a:rPr>
                <a:t> </a:t>
              </a:r>
              <a:r>
                <a:rPr lang="de-DE" sz="1400" b="1" i="1" dirty="0" smtClean="0">
                  <a:cs typeface="Arial" pitchFamily="34" charset="0"/>
                </a:rPr>
                <a:t>weitergeben</a:t>
              </a:r>
              <a:endParaRPr lang="de-DE" sz="1400" i="1" dirty="0">
                <a:cs typeface="Arial" pitchFamily="34" charset="0"/>
              </a:endParaRPr>
            </a:p>
          </p:txBody>
        </p:sp>
      </p:grpSp>
      <p:sp>
        <p:nvSpPr>
          <p:cNvPr id="38" name="Rechteck 1"/>
          <p:cNvSpPr>
            <a:spLocks noChangeArrowheads="1"/>
          </p:cNvSpPr>
          <p:nvPr/>
        </p:nvSpPr>
        <p:spPr bwMode="auto">
          <a:xfrm>
            <a:off x="1142976" y="5572140"/>
            <a:ext cx="164307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de-DE" sz="1400" dirty="0" smtClean="0">
                <a:solidFill>
                  <a:srgbClr val="C00000"/>
                </a:solidFill>
                <a:latin typeface="Arial Black" pitchFamily="34" charset="0"/>
              </a:rPr>
              <a:t>…noch Fragen</a:t>
            </a:r>
            <a:endParaRPr lang="de-DE" sz="14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261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0" grpId="0" animBg="1"/>
      <p:bldP spid="35" grpId="0" animBg="1"/>
      <p:bldP spid="36" grpId="0" animBg="1"/>
      <p:bldP spid="3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/>
          <p:cNvSpPr/>
          <p:nvPr/>
        </p:nvSpPr>
        <p:spPr>
          <a:xfrm rot="5400000">
            <a:off x="3321847" y="-3321847"/>
            <a:ext cx="2500306" cy="9144000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7" name="Rechteck 36"/>
          <p:cNvSpPr/>
          <p:nvPr/>
        </p:nvSpPr>
        <p:spPr bwMode="auto">
          <a:xfrm>
            <a:off x="1071538" y="2571744"/>
            <a:ext cx="7643866" cy="857256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1071537" y="3643314"/>
            <a:ext cx="7643867" cy="57150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grpSp>
        <p:nvGrpSpPr>
          <p:cNvPr id="2" name="Gruppieren 18"/>
          <p:cNvGrpSpPr/>
          <p:nvPr/>
        </p:nvGrpSpPr>
        <p:grpSpPr>
          <a:xfrm>
            <a:off x="3643306" y="571480"/>
            <a:ext cx="5072098" cy="1000132"/>
            <a:chOff x="3714744" y="2571744"/>
            <a:chExt cx="5072098" cy="1000132"/>
          </a:xfrm>
        </p:grpSpPr>
        <p:sp>
          <p:nvSpPr>
            <p:cNvPr id="14" name="Rechteck 13"/>
            <p:cNvSpPr/>
            <p:nvPr/>
          </p:nvSpPr>
          <p:spPr bwMode="auto">
            <a:xfrm>
              <a:off x="3714744" y="2928934"/>
              <a:ext cx="5072098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501925" y="2571744"/>
              <a:ext cx="2162416" cy="1000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Textfeld 15"/>
            <p:cNvSpPr txBox="1">
              <a:spLocks noChangeArrowheads="1"/>
            </p:cNvSpPr>
            <p:nvPr/>
          </p:nvSpPr>
          <p:spPr bwMode="auto">
            <a:xfrm>
              <a:off x="4357686" y="3214686"/>
              <a:ext cx="3643312" cy="3381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Mitarbeitervertretung</a:t>
              </a:r>
              <a:r>
                <a:rPr lang="de-DE" sz="1600" b="1" dirty="0">
                  <a:solidFill>
                    <a:srgbClr val="C00000"/>
                  </a:solidFill>
                  <a:cs typeface="Arial" pitchFamily="34" charset="0"/>
                </a:rPr>
                <a:t> im Konflikt</a:t>
              </a:r>
              <a:endParaRPr lang="de-DE" sz="1600" dirty="0">
                <a:solidFill>
                  <a:srgbClr val="C00000"/>
                </a:solidFill>
                <a:cs typeface="Arial" pitchFamily="34" charset="0"/>
              </a:endParaRPr>
            </a:p>
          </p:txBody>
        </p:sp>
        <p:sp>
          <p:nvSpPr>
            <p:cNvPr id="17" name="Rechteck 16"/>
            <p:cNvSpPr/>
            <p:nvPr/>
          </p:nvSpPr>
          <p:spPr>
            <a:xfrm>
              <a:off x="4929190" y="2928934"/>
              <a:ext cx="13522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Schweigepflicht</a:t>
              </a:r>
              <a:endPara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2143108" y="2214554"/>
            <a:ext cx="50006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de-DE" sz="1600" b="1" dirty="0" smtClean="0">
                <a:latin typeface="Tahoma" pitchFamily="34" charset="0"/>
              </a:rPr>
              <a:t>Geschäftsleitung an </a:t>
            </a:r>
            <a:r>
              <a:rPr lang="de-DE" sz="1600" b="1" dirty="0">
                <a:latin typeface="Tahoma" pitchFamily="34" charset="0"/>
              </a:rPr>
              <a:t>die </a:t>
            </a:r>
            <a:r>
              <a:rPr lang="de-DE" sz="1600" b="1" dirty="0" smtClean="0">
                <a:latin typeface="Tahoma" pitchFamily="34" charset="0"/>
              </a:rPr>
              <a:t>MAV-Vorsitzende:</a:t>
            </a:r>
            <a:endParaRPr lang="de-DE" sz="1600" b="1" dirty="0">
              <a:latin typeface="Tahoma" pitchFamily="34" charset="0"/>
            </a:endParaRPr>
          </a:p>
        </p:txBody>
      </p:sp>
      <p:sp>
        <p:nvSpPr>
          <p:cNvPr id="22" name="Rechteck 1"/>
          <p:cNvSpPr>
            <a:spLocks noChangeArrowheads="1"/>
          </p:cNvSpPr>
          <p:nvPr/>
        </p:nvSpPr>
        <p:spPr bwMode="auto">
          <a:xfrm>
            <a:off x="2428860" y="2571744"/>
            <a:ext cx="621510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i="1" dirty="0" smtClean="0">
                <a:cs typeface="Arial" pitchFamily="34" charset="0"/>
              </a:rPr>
              <a:t>…</a:t>
            </a:r>
            <a:r>
              <a:rPr lang="de-DE" sz="1600" i="1" dirty="0">
                <a:cs typeface="Arial" pitchFamily="34" charset="0"/>
              </a:rPr>
              <a:t>unsere Küche wird voraussichtlich geschlossen, </a:t>
            </a:r>
          </a:p>
          <a:p>
            <a:r>
              <a:rPr lang="de-DE" sz="1600" i="1" dirty="0" smtClean="0">
                <a:cs typeface="Arial" pitchFamily="34" charset="0"/>
              </a:rPr>
              <a:t>    da </a:t>
            </a:r>
            <a:r>
              <a:rPr lang="de-DE" sz="1600" i="1" dirty="0">
                <a:cs typeface="Arial" pitchFamily="34" charset="0"/>
              </a:rPr>
              <a:t>zur Umsetzung neuer Verordnungen Alles erneuert werden muss. </a:t>
            </a:r>
          </a:p>
          <a:p>
            <a:r>
              <a:rPr lang="de-DE" sz="1600" i="1" dirty="0" smtClean="0">
                <a:cs typeface="Arial" pitchFamily="34" charset="0"/>
              </a:rPr>
              <a:t>    Das </a:t>
            </a:r>
            <a:r>
              <a:rPr lang="de-DE" sz="1600" i="1" dirty="0">
                <a:cs typeface="Arial" pitchFamily="34" charset="0"/>
              </a:rPr>
              <a:t>wird dem Vorstand zu teuer. </a:t>
            </a:r>
            <a:r>
              <a:rPr lang="de-DE" sz="1600" b="1" i="1" dirty="0" smtClean="0">
                <a:cs typeface="Arial" pitchFamily="34" charset="0"/>
              </a:rPr>
              <a:t>Wir </a:t>
            </a:r>
            <a:r>
              <a:rPr lang="de-DE" sz="1600" b="1" i="1" dirty="0">
                <a:cs typeface="Arial" pitchFamily="34" charset="0"/>
              </a:rPr>
              <a:t>verhandeln mit der </a:t>
            </a:r>
            <a:r>
              <a:rPr lang="de-DE" sz="1600" b="1" i="1" dirty="0" smtClean="0">
                <a:cs typeface="Arial" pitchFamily="34" charset="0"/>
              </a:rPr>
              <a:t>Lebenshilfe…</a:t>
            </a:r>
            <a:endParaRPr lang="de-DE" sz="1600" b="1" i="1" dirty="0">
              <a:cs typeface="Arial" pitchFamily="34" charset="0"/>
            </a:endParaRPr>
          </a:p>
        </p:txBody>
      </p:sp>
      <p:sp>
        <p:nvSpPr>
          <p:cNvPr id="23" name="Rechteck 40"/>
          <p:cNvSpPr>
            <a:spLocks noChangeArrowheads="1"/>
          </p:cNvSpPr>
          <p:nvPr/>
        </p:nvSpPr>
        <p:spPr bwMode="auto">
          <a:xfrm>
            <a:off x="2071670" y="3429000"/>
            <a:ext cx="40719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000" b="1" i="1" dirty="0">
                <a:solidFill>
                  <a:srgbClr val="C00000"/>
                </a:solidFill>
                <a:cs typeface="Arial" pitchFamily="34" charset="0"/>
              </a:rPr>
              <a:t>…aber sagen Sie noch nichts !! </a:t>
            </a:r>
          </a:p>
        </p:txBody>
      </p:sp>
      <p:sp>
        <p:nvSpPr>
          <p:cNvPr id="24" name="Rechteck 41"/>
          <p:cNvSpPr>
            <a:spLocks noChangeArrowheads="1"/>
          </p:cNvSpPr>
          <p:nvPr/>
        </p:nvSpPr>
        <p:spPr bwMode="auto">
          <a:xfrm>
            <a:off x="2571736" y="3786190"/>
            <a:ext cx="578647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i="1" dirty="0">
                <a:cs typeface="Arial" pitchFamily="34" charset="0"/>
              </a:rPr>
              <a:t>Der Vorstand wünscht Stillschweigen, </a:t>
            </a:r>
            <a:r>
              <a:rPr lang="de-DE" sz="1600" b="1" i="1" dirty="0" smtClean="0">
                <a:cs typeface="Arial" pitchFamily="34" charset="0"/>
              </a:rPr>
              <a:t>bis </a:t>
            </a:r>
            <a:r>
              <a:rPr lang="de-DE" sz="1600" b="1" i="1" dirty="0">
                <a:cs typeface="Arial" pitchFamily="34" charset="0"/>
              </a:rPr>
              <a:t>die Verhandlungen abgeschlossen </a:t>
            </a:r>
            <a:r>
              <a:rPr lang="de-DE" sz="1600" b="1" i="1" dirty="0" smtClean="0">
                <a:cs typeface="Arial" pitchFamily="34" charset="0"/>
              </a:rPr>
              <a:t>und </a:t>
            </a:r>
            <a:r>
              <a:rPr lang="de-DE" sz="1600" b="1" i="1" dirty="0">
                <a:cs typeface="Arial" pitchFamily="34" charset="0"/>
              </a:rPr>
              <a:t>die Verträge unterzeichnet sind. </a:t>
            </a:r>
          </a:p>
        </p:txBody>
      </p:sp>
      <p:pic>
        <p:nvPicPr>
          <p:cNvPr id="25" name="Picture 3" descr="C:\Users\Gisbert\Desktop\quiet-29763_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2786058"/>
            <a:ext cx="928694" cy="1115130"/>
          </a:xfrm>
          <a:prstGeom prst="rect">
            <a:avLst/>
          </a:prstGeom>
          <a:noFill/>
        </p:spPr>
      </p:pic>
      <p:grpSp>
        <p:nvGrpSpPr>
          <p:cNvPr id="39" name="Gruppieren 38"/>
          <p:cNvGrpSpPr/>
          <p:nvPr/>
        </p:nvGrpSpPr>
        <p:grpSpPr>
          <a:xfrm>
            <a:off x="785786" y="4572008"/>
            <a:ext cx="7858180" cy="1481562"/>
            <a:chOff x="785786" y="4572008"/>
            <a:chExt cx="7858180" cy="1481562"/>
          </a:xfrm>
        </p:grpSpPr>
        <p:sp>
          <p:nvSpPr>
            <p:cNvPr id="32" name="Rechteck 31"/>
            <p:cNvSpPr/>
            <p:nvPr/>
          </p:nvSpPr>
          <p:spPr>
            <a:xfrm>
              <a:off x="1785918" y="4857760"/>
              <a:ext cx="6858048" cy="1000132"/>
            </a:xfrm>
            <a:prstGeom prst="rect">
              <a:avLst/>
            </a:prstGeom>
            <a:noFill/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1071538" y="5000636"/>
              <a:ext cx="2643206" cy="35719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400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3286116" y="5572140"/>
              <a:ext cx="4929222" cy="35719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400"/>
            </a:p>
          </p:txBody>
        </p:sp>
        <p:pic>
          <p:nvPicPr>
            <p:cNvPr id="27" name="Picture 1" descr="C:\Users\Gisbert\Desktop\Seminare in Aprath 2016\Bilder ua für Seminare\freie Bilder_pixabay\3d Männchen\question-mark-1019820_640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28992" y="4572008"/>
              <a:ext cx="1285884" cy="1285884"/>
            </a:xfrm>
            <a:prstGeom prst="rect">
              <a:avLst/>
            </a:prstGeom>
            <a:noFill/>
          </p:spPr>
        </p:pic>
        <p:sp>
          <p:nvSpPr>
            <p:cNvPr id="26" name="Rechteck 39"/>
            <p:cNvSpPr>
              <a:spLocks noChangeArrowheads="1"/>
            </p:cNvSpPr>
            <p:nvPr/>
          </p:nvSpPr>
          <p:spPr bwMode="auto">
            <a:xfrm>
              <a:off x="785786" y="4929198"/>
              <a:ext cx="300915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600" b="1" i="1" dirty="0">
                  <a:solidFill>
                    <a:srgbClr val="C00000"/>
                  </a:solidFill>
                  <a:latin typeface="Arial" charset="0"/>
                  <a:cs typeface="Arial" pitchFamily="34" charset="0"/>
                </a:rPr>
                <a:t>…ist eine Geheimhaltung </a:t>
              </a:r>
              <a:endParaRPr lang="de-DE" sz="1600" b="1" i="1" dirty="0" smtClean="0">
                <a:solidFill>
                  <a:srgbClr val="C00000"/>
                </a:solidFill>
                <a:latin typeface="Arial" charset="0"/>
                <a:cs typeface="Arial" pitchFamily="34" charset="0"/>
              </a:endParaRPr>
            </a:p>
            <a:p>
              <a:pPr>
                <a:defRPr/>
              </a:pPr>
              <a:r>
                <a:rPr lang="de-DE" sz="1600" b="1" i="1" dirty="0" smtClean="0">
                  <a:solidFill>
                    <a:srgbClr val="C00000"/>
                  </a:solidFill>
                  <a:latin typeface="Arial" charset="0"/>
                  <a:cs typeface="Arial" pitchFamily="34" charset="0"/>
                </a:rPr>
                <a:t>                         gerechtfertigt </a:t>
              </a:r>
              <a:endParaRPr lang="de-DE" sz="1600" b="1" i="1" dirty="0">
                <a:solidFill>
                  <a:srgbClr val="C00000"/>
                </a:solidFill>
                <a:latin typeface="Arial" charset="0"/>
                <a:cs typeface="Arial" pitchFamily="34" charset="0"/>
              </a:endParaRPr>
            </a:p>
          </p:txBody>
        </p:sp>
        <p:sp>
          <p:nvSpPr>
            <p:cNvPr id="29" name="Rechteck 6"/>
            <p:cNvSpPr>
              <a:spLocks noChangeArrowheads="1"/>
            </p:cNvSpPr>
            <p:nvPr/>
          </p:nvSpPr>
          <p:spPr bwMode="auto">
            <a:xfrm>
              <a:off x="4500562" y="5214950"/>
              <a:ext cx="2849562" cy="33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i="1" dirty="0">
                  <a:solidFill>
                    <a:srgbClr val="C00000"/>
                  </a:solidFill>
                  <a:cs typeface="Arial" pitchFamily="34" charset="0"/>
                </a:rPr>
                <a:t>…kann die MAV schon mal </a:t>
              </a:r>
              <a:endParaRPr lang="de-DE" sz="1600" b="1" i="1" dirty="0">
                <a:cs typeface="Arial" pitchFamily="34" charset="0"/>
              </a:endParaRPr>
            </a:p>
          </p:txBody>
        </p:sp>
        <p:sp>
          <p:nvSpPr>
            <p:cNvPr id="30" name="Rechteck 6"/>
            <p:cNvSpPr>
              <a:spLocks noChangeArrowheads="1"/>
            </p:cNvSpPr>
            <p:nvPr/>
          </p:nvSpPr>
          <p:spPr bwMode="auto">
            <a:xfrm>
              <a:off x="4786314" y="5429264"/>
              <a:ext cx="347601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i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…die </a:t>
              </a:r>
              <a:r>
                <a:rPr lang="de-DE" sz="1600" b="1" i="1" dirty="0">
                  <a:cs typeface="Arial" pitchFamily="34" charset="0"/>
                </a:rPr>
                <a:t>„guten“ </a:t>
              </a:r>
              <a:r>
                <a:rPr lang="de-DE" sz="1600" b="1" i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Kolleginnen vorwarnen ?</a:t>
              </a:r>
            </a:p>
          </p:txBody>
        </p:sp>
        <p:sp>
          <p:nvSpPr>
            <p:cNvPr id="31" name="Rechteck 6"/>
            <p:cNvSpPr>
              <a:spLocks noChangeArrowheads="1"/>
            </p:cNvSpPr>
            <p:nvPr/>
          </p:nvSpPr>
          <p:spPr bwMode="auto">
            <a:xfrm>
              <a:off x="3428992" y="5715016"/>
              <a:ext cx="450059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600" b="1" i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…oder </a:t>
              </a:r>
              <a:r>
                <a:rPr lang="de-DE" sz="1600" b="1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soll sie erstmal</a:t>
              </a:r>
              <a:r>
                <a:rPr lang="de-DE" sz="1600" b="1" i="1" dirty="0" smtClean="0">
                  <a:solidFill>
                    <a:srgbClr val="C00000"/>
                  </a:solidFill>
                  <a:cs typeface="Arial" pitchFamily="34" charset="0"/>
                </a:rPr>
                <a:t> </a:t>
              </a:r>
              <a:r>
                <a:rPr lang="de-DE" sz="1600" b="1" i="1" dirty="0">
                  <a:solidFill>
                    <a:srgbClr val="C00000"/>
                  </a:solidFill>
                  <a:cs typeface="Arial" pitchFamily="34" charset="0"/>
                </a:rPr>
                <a:t>abwarten </a:t>
              </a:r>
              <a:r>
                <a:rPr lang="de-DE" sz="1600" b="1" i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Arial" pitchFamily="34" charset="0"/>
                </a:rPr>
                <a:t>und Mundhalten !   </a:t>
              </a:r>
            </a:p>
          </p:txBody>
        </p:sp>
      </p:grpSp>
      <p:sp>
        <p:nvSpPr>
          <p:cNvPr id="33" name="Rechteck 32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hteck 37"/>
          <p:cNvSpPr/>
          <p:nvPr/>
        </p:nvSpPr>
        <p:spPr>
          <a:xfrm>
            <a:off x="2857488" y="4214818"/>
            <a:ext cx="5000660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33" name="Rechteck 32"/>
          <p:cNvSpPr/>
          <p:nvPr/>
        </p:nvSpPr>
        <p:spPr>
          <a:xfrm>
            <a:off x="0" y="0"/>
            <a:ext cx="2714612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Rechteck 31"/>
          <p:cNvSpPr/>
          <p:nvPr/>
        </p:nvSpPr>
        <p:spPr bwMode="auto">
          <a:xfrm>
            <a:off x="2714612" y="4714884"/>
            <a:ext cx="5786478" cy="48822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 i="1">
              <a:latin typeface="Arial" charset="0"/>
              <a:cs typeface="Arial" pitchFamily="34" charset="0"/>
            </a:endParaRPr>
          </a:p>
        </p:txBody>
      </p:sp>
      <p:sp>
        <p:nvSpPr>
          <p:cNvPr id="31" name="Rechteck 30"/>
          <p:cNvSpPr/>
          <p:nvPr/>
        </p:nvSpPr>
        <p:spPr bwMode="auto">
          <a:xfrm>
            <a:off x="2714611" y="5298230"/>
            <a:ext cx="5786479" cy="70253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 i="1">
              <a:latin typeface="Arial" charset="0"/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 bwMode="auto">
          <a:xfrm>
            <a:off x="2714612" y="3214686"/>
            <a:ext cx="5819005" cy="785818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1" eaLnBrk="0" hangingPunct="0">
              <a:spcBef>
                <a:spcPct val="50000"/>
              </a:spcBef>
              <a:buFontTx/>
              <a:buChar char="•"/>
              <a:defRPr/>
            </a:pPr>
            <a:endParaRPr lang="de-DE" sz="1600" b="1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2928926" y="2071678"/>
            <a:ext cx="5000660" cy="21431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grpSp>
        <p:nvGrpSpPr>
          <p:cNvPr id="2" name="Gruppieren 18"/>
          <p:cNvGrpSpPr/>
          <p:nvPr/>
        </p:nvGrpSpPr>
        <p:grpSpPr>
          <a:xfrm>
            <a:off x="3786182" y="428604"/>
            <a:ext cx="5072098" cy="1000132"/>
            <a:chOff x="3714744" y="2571744"/>
            <a:chExt cx="5072098" cy="1000132"/>
          </a:xfrm>
        </p:grpSpPr>
        <p:sp>
          <p:nvSpPr>
            <p:cNvPr id="7" name="Rechteck 6"/>
            <p:cNvSpPr/>
            <p:nvPr/>
          </p:nvSpPr>
          <p:spPr bwMode="auto">
            <a:xfrm>
              <a:off x="3714744" y="2928934"/>
              <a:ext cx="5072098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01925" y="2571744"/>
              <a:ext cx="2162416" cy="1000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feld 8"/>
            <p:cNvSpPr txBox="1">
              <a:spLocks noChangeArrowheads="1"/>
            </p:cNvSpPr>
            <p:nvPr/>
          </p:nvSpPr>
          <p:spPr bwMode="auto">
            <a:xfrm>
              <a:off x="4357686" y="3214686"/>
              <a:ext cx="3643312" cy="3381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Mitarbeitervertretung</a:t>
              </a:r>
              <a:r>
                <a:rPr lang="de-DE" sz="1600" b="1" dirty="0">
                  <a:solidFill>
                    <a:srgbClr val="C00000"/>
                  </a:solidFill>
                  <a:cs typeface="Arial" pitchFamily="34" charset="0"/>
                </a:rPr>
                <a:t> im Konflikt</a:t>
              </a:r>
              <a:endParaRPr lang="de-DE" sz="1600" dirty="0">
                <a:solidFill>
                  <a:srgbClr val="C00000"/>
                </a:solidFill>
                <a:cs typeface="Arial" pitchFamily="34" charset="0"/>
              </a:endParaRPr>
            </a:p>
          </p:txBody>
        </p:sp>
        <p:sp>
          <p:nvSpPr>
            <p:cNvPr id="10" name="Rechteck 9"/>
            <p:cNvSpPr/>
            <p:nvPr/>
          </p:nvSpPr>
          <p:spPr>
            <a:xfrm>
              <a:off x="4929190" y="2928934"/>
              <a:ext cx="13522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Schweigepflicht</a:t>
              </a:r>
              <a:endPara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Rechteck 39"/>
          <p:cNvSpPr>
            <a:spLocks noChangeArrowheads="1"/>
          </p:cNvSpPr>
          <p:nvPr/>
        </p:nvSpPr>
        <p:spPr bwMode="auto">
          <a:xfrm>
            <a:off x="785786" y="1643050"/>
            <a:ext cx="27312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…wann ist </a:t>
            </a:r>
            <a:r>
              <a:rPr lang="de-DE" sz="1400" b="1" i="1" dirty="0">
                <a:solidFill>
                  <a:srgbClr val="C00000"/>
                </a:solidFill>
                <a:cs typeface="Arial" pitchFamily="34" charset="0"/>
              </a:rPr>
              <a:t>eine </a:t>
            </a:r>
            <a:endParaRPr lang="de-DE" sz="1400" b="1" i="1" dirty="0" smtClean="0">
              <a:solidFill>
                <a:srgbClr val="C00000"/>
              </a:solidFill>
              <a:cs typeface="Arial" pitchFamily="34" charset="0"/>
            </a:endParaRPr>
          </a:p>
          <a:p>
            <a:pPr>
              <a:defRPr/>
            </a:pP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       Geheimhaltung gerechtfertigt </a:t>
            </a:r>
            <a:endParaRPr lang="de-DE" sz="1400" b="1" i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2" name="Rechteck 3"/>
          <p:cNvSpPr>
            <a:spLocks noChangeArrowheads="1"/>
          </p:cNvSpPr>
          <p:nvPr/>
        </p:nvSpPr>
        <p:spPr bwMode="auto">
          <a:xfrm>
            <a:off x="3428992" y="1857364"/>
            <a:ext cx="442915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 smtClean="0">
                <a:solidFill>
                  <a:srgbClr val="C00000"/>
                </a:solidFill>
              </a:rPr>
              <a:t>          </a:t>
            </a:r>
            <a:r>
              <a:rPr lang="de-DE" sz="1600" b="1" i="1" dirty="0" smtClean="0">
                <a:solidFill>
                  <a:srgbClr val="C00000"/>
                </a:solidFill>
              </a:rPr>
              <a:t>Fast</a:t>
            </a:r>
            <a:r>
              <a:rPr lang="de-DE" sz="1600" b="1" i="1" dirty="0">
                <a:solidFill>
                  <a:srgbClr val="C00000"/>
                </a:solidFill>
              </a:rPr>
              <a:t> nichts</a:t>
            </a:r>
            <a:r>
              <a:rPr lang="de-DE" sz="1400" b="1" dirty="0">
                <a:solidFill>
                  <a:srgbClr val="C00000"/>
                </a:solidFill>
              </a:rPr>
              <a:t>, </a:t>
            </a:r>
            <a:r>
              <a:rPr lang="de-DE" sz="1400" b="1" dirty="0" smtClean="0"/>
              <a:t>was </a:t>
            </a:r>
            <a:r>
              <a:rPr lang="de-DE" sz="1400" b="1" dirty="0"/>
              <a:t>der Arbeitgeber </a:t>
            </a:r>
            <a:endParaRPr lang="de-DE" sz="1400" b="1" dirty="0" smtClean="0"/>
          </a:p>
          <a:p>
            <a:r>
              <a:rPr lang="de-DE" sz="1400" b="1" dirty="0" smtClean="0"/>
              <a:t>                 unter </a:t>
            </a:r>
            <a:r>
              <a:rPr lang="de-DE" sz="1400" b="1" dirty="0"/>
              <a:t>Geheimhaltung stellen möchte </a:t>
            </a:r>
            <a:r>
              <a:rPr lang="de-DE" sz="1400" b="1" dirty="0">
                <a:solidFill>
                  <a:srgbClr val="C00000"/>
                </a:solidFill>
              </a:rPr>
              <a:t>ist geheim</a:t>
            </a:r>
          </a:p>
        </p:txBody>
      </p:sp>
      <p:pic>
        <p:nvPicPr>
          <p:cNvPr id="13" name="Picture 5" descr="C:\Users\Gisbert\Desktop\Bild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571612"/>
            <a:ext cx="435144" cy="714380"/>
          </a:xfrm>
          <a:prstGeom prst="rect">
            <a:avLst/>
          </a:prstGeom>
          <a:noFill/>
        </p:spPr>
      </p:pic>
      <p:sp>
        <p:nvSpPr>
          <p:cNvPr id="14" name="Rechteck 4"/>
          <p:cNvSpPr>
            <a:spLocks noChangeArrowheads="1"/>
          </p:cNvSpPr>
          <p:nvPr/>
        </p:nvSpPr>
        <p:spPr bwMode="auto">
          <a:xfrm>
            <a:off x="2786050" y="2643182"/>
            <a:ext cx="59293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Geheimhaltungspflichtig sind nur </a:t>
            </a:r>
            <a:r>
              <a:rPr lang="de-DE" sz="1600" b="1" dirty="0">
                <a:solidFill>
                  <a:srgbClr val="C00000"/>
                </a:solidFill>
              </a:rPr>
              <a:t>Betriebs- und Geschäftsgeheimnisse </a:t>
            </a:r>
          </a:p>
        </p:txBody>
      </p:sp>
      <p:sp>
        <p:nvSpPr>
          <p:cNvPr id="15" name="Rechteck 6"/>
          <p:cNvSpPr>
            <a:spLocks noChangeArrowheads="1"/>
          </p:cNvSpPr>
          <p:nvPr/>
        </p:nvSpPr>
        <p:spPr bwMode="auto">
          <a:xfrm>
            <a:off x="2500298" y="2857496"/>
            <a:ext cx="60007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Dazu reicht die bloße Bezeichnung einer Mitteilung als </a:t>
            </a:r>
            <a:r>
              <a:rPr lang="de-DE" sz="1400" b="1" dirty="0">
                <a:solidFill>
                  <a:srgbClr val="C00000"/>
                </a:solidFill>
              </a:rPr>
              <a:t>„vertraulich“ </a:t>
            </a:r>
            <a:r>
              <a:rPr lang="de-DE" sz="1400" b="1" dirty="0"/>
              <a:t>nicht aus</a:t>
            </a:r>
          </a:p>
        </p:txBody>
      </p:sp>
      <p:sp>
        <p:nvSpPr>
          <p:cNvPr id="16" name="Rechteck 5"/>
          <p:cNvSpPr>
            <a:spLocks noChangeArrowheads="1"/>
          </p:cNvSpPr>
          <p:nvPr/>
        </p:nvSpPr>
        <p:spPr bwMode="auto">
          <a:xfrm>
            <a:off x="2786050" y="3214686"/>
            <a:ext cx="578647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Der Arbeitgeber muss durch </a:t>
            </a:r>
            <a:r>
              <a:rPr lang="de-DE" sz="1600" b="1" dirty="0">
                <a:solidFill>
                  <a:srgbClr val="C00000"/>
                </a:solidFill>
              </a:rPr>
              <a:t>ausdrückliche Erklärung </a:t>
            </a:r>
            <a:r>
              <a:rPr lang="de-DE" sz="1400" b="1" dirty="0" smtClean="0"/>
              <a:t>darauf </a:t>
            </a:r>
          </a:p>
          <a:p>
            <a:r>
              <a:rPr lang="de-DE" sz="1400" b="1" dirty="0" smtClean="0"/>
              <a:t>hingewiesen haben</a:t>
            </a:r>
            <a:r>
              <a:rPr lang="de-DE" sz="1400" b="1" dirty="0"/>
              <a:t>, dass er die betreffende Angelegenheit </a:t>
            </a:r>
            <a:r>
              <a:rPr lang="de-DE" sz="1400" b="1" dirty="0" smtClean="0"/>
              <a:t>als </a:t>
            </a:r>
            <a:r>
              <a:rPr lang="de-DE" sz="1400" b="1" dirty="0" smtClean="0">
                <a:solidFill>
                  <a:srgbClr val="C00000"/>
                </a:solidFill>
              </a:rPr>
              <a:t>Geschäfts-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oder </a:t>
            </a:r>
            <a:r>
              <a:rPr lang="de-DE" sz="1400" b="1" dirty="0">
                <a:solidFill>
                  <a:srgbClr val="C00000"/>
                </a:solidFill>
              </a:rPr>
              <a:t>Betriebsgeheimnis </a:t>
            </a:r>
            <a:r>
              <a:rPr lang="de-DE" sz="1400" b="1" dirty="0"/>
              <a:t>ansieht, </a:t>
            </a:r>
            <a:r>
              <a:rPr lang="de-DE" sz="1400" b="1" dirty="0" smtClean="0"/>
              <a:t>über </a:t>
            </a:r>
            <a:r>
              <a:rPr lang="de-DE" sz="1400" b="1" dirty="0"/>
              <a:t>das Stillschweigen zu halten ist</a:t>
            </a: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2857488" y="4714884"/>
            <a:ext cx="56435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de-DE" sz="1400" i="1" dirty="0" smtClean="0">
                <a:latin typeface="+mn-lt"/>
                <a:ea typeface="Times New Roman" pitchFamily="18" charset="0"/>
                <a:cs typeface="Times New Roman" pitchFamily="18" charset="0"/>
              </a:rPr>
              <a:t>Konstruktionszeichnungen</a:t>
            </a:r>
            <a:r>
              <a:rPr lang="de-DE" sz="1400" i="1" dirty="0">
                <a:latin typeface="+mn-lt"/>
                <a:ea typeface="Times New Roman" pitchFamily="18" charset="0"/>
                <a:cs typeface="Times New Roman" pitchFamily="18" charset="0"/>
              </a:rPr>
              <a:t>, Herstellungsverfahren, </a:t>
            </a:r>
            <a:r>
              <a:rPr lang="de-DE" sz="1400" i="1" dirty="0" smtClean="0">
                <a:latin typeface="+mn-lt"/>
                <a:ea typeface="Times New Roman" pitchFamily="18" charset="0"/>
                <a:cs typeface="Times New Roman" pitchFamily="18" charset="0"/>
              </a:rPr>
              <a:t>Versuchsprotokolle</a:t>
            </a:r>
            <a:r>
              <a:rPr lang="de-DE" sz="1400" i="1" dirty="0">
                <a:latin typeface="+mn-lt"/>
                <a:ea typeface="Times New Roman" pitchFamily="18" charset="0"/>
                <a:cs typeface="Times New Roman" pitchFamily="18" charset="0"/>
              </a:rPr>
              <a:t>, Rezepturen, Unterlagen über neue Verfahren</a:t>
            </a:r>
            <a:endParaRPr lang="de-DE" sz="1400" i="1" dirty="0">
              <a:latin typeface="+mn-lt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2786050" y="5286388"/>
            <a:ext cx="578647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de-DE" sz="1400" i="1" dirty="0" smtClean="0">
                <a:ea typeface="Times New Roman" pitchFamily="18" charset="0"/>
                <a:cs typeface="Times New Roman" pitchFamily="18" charset="0"/>
              </a:rPr>
              <a:t>Kalkulationsunterlagen, getätigte oder beabsichtigte Vertragsabschlüsse, </a:t>
            </a:r>
            <a:r>
              <a:rPr lang="de-DE" sz="1400" i="1" dirty="0">
                <a:latin typeface="+mn-lt"/>
                <a:ea typeface="Times New Roman" pitchFamily="18" charset="0"/>
                <a:cs typeface="Times New Roman" pitchFamily="18" charset="0"/>
              </a:rPr>
              <a:t>Unterlagen über die Zahlungsfähigkeit </a:t>
            </a:r>
            <a:r>
              <a:rPr lang="de-DE" sz="1400" i="1" dirty="0" smtClean="0">
                <a:latin typeface="+mn-lt"/>
                <a:ea typeface="Times New Roman" pitchFamily="18" charset="0"/>
                <a:cs typeface="Times New Roman" pitchFamily="18" charset="0"/>
              </a:rPr>
              <a:t>des Unternehmens,</a:t>
            </a:r>
            <a:r>
              <a:rPr lang="de-DE" sz="1400" i="1" dirty="0">
                <a:ea typeface="Times New Roman" pitchFamily="18" charset="0"/>
                <a:cs typeface="Times New Roman" pitchFamily="18" charset="0"/>
              </a:rPr>
              <a:t> </a:t>
            </a:r>
            <a:r>
              <a:rPr lang="de-DE" sz="1400" i="1" dirty="0" smtClean="0">
                <a:latin typeface="+mn-lt"/>
                <a:ea typeface="Times New Roman" pitchFamily="18" charset="0"/>
                <a:cs typeface="Times New Roman" pitchFamily="18" charset="0"/>
              </a:rPr>
              <a:t>Kundenlisten </a:t>
            </a:r>
          </a:p>
          <a:p>
            <a:pPr eaLnBrk="0" hangingPunct="0">
              <a:defRPr/>
            </a:pPr>
            <a:r>
              <a:rPr lang="de-DE" sz="1400" i="1" dirty="0" smtClean="0">
                <a:latin typeface="+mn-lt"/>
                <a:ea typeface="Times New Roman" pitchFamily="18" charset="0"/>
                <a:cs typeface="Times New Roman" pitchFamily="18" charset="0"/>
              </a:rPr>
              <a:t>und </a:t>
            </a:r>
            <a:r>
              <a:rPr lang="de-DE" sz="1400" i="1" dirty="0">
                <a:latin typeface="+mn-lt"/>
                <a:ea typeface="Times New Roman" pitchFamily="18" charset="0"/>
                <a:cs typeface="Times New Roman" pitchFamily="18" charset="0"/>
              </a:rPr>
              <a:t>-karteien</a:t>
            </a:r>
            <a:endParaRPr lang="de-DE" sz="1400" i="1" dirty="0">
              <a:latin typeface="+mn-lt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642910" y="5214950"/>
            <a:ext cx="1718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de-DE" sz="1200" b="1" dirty="0" smtClean="0">
                <a:ea typeface="Times New Roman" pitchFamily="18" charset="0"/>
                <a:cs typeface="Times New Roman" pitchFamily="18" charset="0"/>
              </a:rPr>
              <a:t>         Beispiele für </a:t>
            </a:r>
          </a:p>
          <a:p>
            <a:pPr eaLnBrk="0" hangingPunct="0">
              <a:defRPr/>
            </a:pPr>
            <a:r>
              <a:rPr lang="de-DE" sz="12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     Betriebsgeheimnisse</a:t>
            </a:r>
            <a:endParaRPr lang="de-DE" sz="1200" b="1" dirty="0"/>
          </a:p>
        </p:txBody>
      </p:sp>
      <p:sp>
        <p:nvSpPr>
          <p:cNvPr id="23" name="Rechteck 22"/>
          <p:cNvSpPr/>
          <p:nvPr/>
        </p:nvSpPr>
        <p:spPr>
          <a:xfrm>
            <a:off x="642910" y="4714884"/>
            <a:ext cx="17386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de-DE" sz="1200" b="1" dirty="0" smtClean="0">
                <a:ea typeface="Times New Roman" pitchFamily="18" charset="0"/>
                <a:cs typeface="Times New Roman" pitchFamily="18" charset="0"/>
              </a:rPr>
              <a:t>         Beispiele für </a:t>
            </a:r>
          </a:p>
          <a:p>
            <a:pPr eaLnBrk="0" hangingPunct="0">
              <a:defRPr/>
            </a:pPr>
            <a:r>
              <a:rPr lang="de-DE" sz="1200" b="1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    Geschäftsgeheimnisse</a:t>
            </a:r>
            <a:endParaRPr lang="de-DE" sz="1200" b="1" dirty="0"/>
          </a:p>
        </p:txBody>
      </p:sp>
      <p:sp>
        <p:nvSpPr>
          <p:cNvPr id="24" name="AutoShape 22"/>
          <p:cNvSpPr>
            <a:spLocks noChangeArrowheads="1"/>
          </p:cNvSpPr>
          <p:nvPr/>
        </p:nvSpPr>
        <p:spPr bwMode="auto">
          <a:xfrm rot="10800000" flipH="1">
            <a:off x="2428860" y="350043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428860" y="535782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428860" y="492919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 i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hteck 34"/>
          <p:cNvSpPr/>
          <p:nvPr/>
        </p:nvSpPr>
        <p:spPr>
          <a:xfrm>
            <a:off x="2786050" y="4071942"/>
            <a:ext cx="5857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i="1" dirty="0" smtClean="0"/>
              <a:t>Eine Angelegenheit kann jedoch nicht </a:t>
            </a:r>
            <a:r>
              <a:rPr lang="de-DE" sz="1200" b="1" i="1" dirty="0" smtClean="0">
                <a:solidFill>
                  <a:srgbClr val="C00000"/>
                </a:solidFill>
              </a:rPr>
              <a:t>willkürlich</a:t>
            </a:r>
            <a:r>
              <a:rPr lang="de-DE" sz="1200" b="1" i="1" dirty="0" smtClean="0"/>
              <a:t> zum Geschäftsgeheimnis gemacht </a:t>
            </a:r>
          </a:p>
          <a:p>
            <a:r>
              <a:rPr lang="de-DE" sz="1200" b="1" i="1" dirty="0" smtClean="0"/>
              <a:t>werden, vielmehr ist ein </a:t>
            </a:r>
            <a:r>
              <a:rPr lang="de-DE" sz="1200" b="1" i="1" dirty="0" smtClean="0">
                <a:solidFill>
                  <a:srgbClr val="C00000"/>
                </a:solidFill>
              </a:rPr>
              <a:t>objektives Geheimhaltungsinteresse </a:t>
            </a:r>
            <a:r>
              <a:rPr lang="de-DE" sz="1200" b="1" i="1" dirty="0" smtClean="0"/>
              <a:t>erforderlich</a:t>
            </a:r>
            <a:endParaRPr lang="de-DE" sz="1200" b="1" i="1" dirty="0"/>
          </a:p>
        </p:txBody>
      </p:sp>
      <p:sp>
        <p:nvSpPr>
          <p:cNvPr id="37" name="Rechteck 36"/>
          <p:cNvSpPr/>
          <p:nvPr/>
        </p:nvSpPr>
        <p:spPr>
          <a:xfrm>
            <a:off x="4357686" y="6143644"/>
            <a:ext cx="428628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http://www.nci-net.de/Archiv/Betriebsrat/BR-Rechte-Vertraulichkeit/Geheimhaltungspflicht.html</a:t>
            </a:r>
            <a:endParaRPr lang="de-DE" sz="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2" grpId="0"/>
      <p:bldP spid="22" grpId="0"/>
      <p:bldP spid="23" grpId="0"/>
      <p:bldP spid="24" grpId="0" animBg="1"/>
      <p:bldP spid="27" grpId="0" animBg="1"/>
      <p:bldP spid="2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eck 30"/>
          <p:cNvSpPr/>
          <p:nvPr/>
        </p:nvSpPr>
        <p:spPr>
          <a:xfrm>
            <a:off x="0" y="0"/>
            <a:ext cx="2714612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Rechteck 23"/>
          <p:cNvSpPr/>
          <p:nvPr/>
        </p:nvSpPr>
        <p:spPr>
          <a:xfrm>
            <a:off x="3143240" y="5643578"/>
            <a:ext cx="5214974" cy="21431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3" name="Rechteck 22"/>
          <p:cNvSpPr/>
          <p:nvPr/>
        </p:nvSpPr>
        <p:spPr bwMode="auto">
          <a:xfrm>
            <a:off x="2643174" y="4500570"/>
            <a:ext cx="6000792" cy="714380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hteck 21"/>
          <p:cNvSpPr/>
          <p:nvPr/>
        </p:nvSpPr>
        <p:spPr bwMode="auto">
          <a:xfrm>
            <a:off x="2643174" y="3857629"/>
            <a:ext cx="6000792" cy="50006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 bwMode="auto">
          <a:xfrm>
            <a:off x="2643174" y="2857496"/>
            <a:ext cx="6000792" cy="85725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 sz="1600">
              <a:latin typeface="Arial" charset="0"/>
              <a:cs typeface="Arial" pitchFamily="34" charset="0"/>
            </a:endParaRPr>
          </a:p>
        </p:txBody>
      </p:sp>
      <p:sp>
        <p:nvSpPr>
          <p:cNvPr id="74808" name="Rechteck 4"/>
          <p:cNvSpPr>
            <a:spLocks noChangeArrowheads="1"/>
          </p:cNvSpPr>
          <p:nvPr/>
        </p:nvSpPr>
        <p:spPr bwMode="auto">
          <a:xfrm>
            <a:off x="2786050" y="2928934"/>
            <a:ext cx="57150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/>
              <a:t>der Geheimhaltungspflicht unterliegen </a:t>
            </a:r>
            <a:r>
              <a:rPr lang="de-DE" sz="1400" b="1" dirty="0"/>
              <a:t>nur </a:t>
            </a:r>
            <a:r>
              <a:rPr lang="de-DE" sz="1400" b="1" dirty="0" smtClean="0"/>
              <a:t>Tatsachen,</a:t>
            </a:r>
            <a:r>
              <a:rPr lang="de-DE" sz="1400" b="1" dirty="0"/>
              <a:t> </a:t>
            </a:r>
            <a:r>
              <a:rPr lang="de-DE" sz="1400" b="1" dirty="0" smtClean="0"/>
              <a:t>die </a:t>
            </a:r>
            <a:r>
              <a:rPr lang="de-DE" sz="1400" b="1" dirty="0"/>
              <a:t>bei Bekanntgabe, </a:t>
            </a:r>
            <a:r>
              <a:rPr lang="de-DE" sz="1400" b="1" dirty="0" smtClean="0"/>
              <a:t>die </a:t>
            </a:r>
            <a:r>
              <a:rPr lang="de-DE" sz="1400" b="1" dirty="0">
                <a:solidFill>
                  <a:srgbClr val="C00000"/>
                </a:solidFill>
              </a:rPr>
              <a:t>Wettbewerbsfähigkeit der Konkurrenz </a:t>
            </a:r>
            <a:r>
              <a:rPr lang="de-DE" sz="1400" b="1" dirty="0" smtClean="0"/>
              <a:t>steigern </a:t>
            </a:r>
            <a:r>
              <a:rPr lang="de-DE" sz="1400" b="1" dirty="0"/>
              <a:t>könnten. </a:t>
            </a:r>
          </a:p>
        </p:txBody>
      </p:sp>
      <p:sp>
        <p:nvSpPr>
          <p:cNvPr id="31756" name="Rechteck 40"/>
          <p:cNvSpPr>
            <a:spLocks noChangeArrowheads="1"/>
          </p:cNvSpPr>
          <p:nvPr/>
        </p:nvSpPr>
        <p:spPr bwMode="auto">
          <a:xfrm>
            <a:off x="2786050" y="3357562"/>
            <a:ext cx="57150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Pläne </a:t>
            </a:r>
            <a:r>
              <a:rPr lang="de-DE" sz="1400" b="1" dirty="0"/>
              <a:t>ob und wie ein Arbeitgeber </a:t>
            </a:r>
            <a:r>
              <a:rPr lang="de-DE" sz="1400" b="1" dirty="0">
                <a:solidFill>
                  <a:srgbClr val="0000FF"/>
                </a:solidFill>
              </a:rPr>
              <a:t>Stellenabbau</a:t>
            </a:r>
            <a:r>
              <a:rPr lang="de-DE" sz="1400" b="1" dirty="0">
                <a:solidFill>
                  <a:srgbClr val="C00000"/>
                </a:solidFill>
              </a:rPr>
              <a:t> </a:t>
            </a:r>
            <a:r>
              <a:rPr lang="de-DE" sz="1400" b="1" dirty="0" smtClean="0"/>
              <a:t>betreibt, zählen nicht dazu </a:t>
            </a:r>
            <a:r>
              <a:rPr lang="de-DE" sz="1400" b="1" dirty="0" smtClean="0">
                <a:solidFill>
                  <a:srgbClr val="C00000"/>
                </a:solidFill>
              </a:rPr>
              <a:t>    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74806" name="Rechteck 41"/>
          <p:cNvSpPr>
            <a:spLocks noChangeArrowheads="1"/>
          </p:cNvSpPr>
          <p:nvPr/>
        </p:nvSpPr>
        <p:spPr bwMode="auto">
          <a:xfrm>
            <a:off x="2786050" y="3857628"/>
            <a:ext cx="56436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>
                <a:solidFill>
                  <a:srgbClr val="C00000"/>
                </a:solidFill>
              </a:rPr>
              <a:t>Das BAG betont extra, </a:t>
            </a:r>
            <a:r>
              <a:rPr lang="de-DE" sz="1400" b="1" dirty="0"/>
              <a:t>dass sogar bei geheimhaltungspflichtigen Dingen </a:t>
            </a:r>
            <a:endParaRPr lang="de-DE" sz="1400" b="1" dirty="0" smtClean="0"/>
          </a:p>
          <a:p>
            <a:r>
              <a:rPr lang="de-DE" sz="1400" b="1" dirty="0" smtClean="0"/>
              <a:t>die </a:t>
            </a:r>
            <a:r>
              <a:rPr lang="de-DE" sz="1400" b="1" dirty="0">
                <a:solidFill>
                  <a:srgbClr val="C00000"/>
                </a:solidFill>
              </a:rPr>
              <a:t>berechtigten Interessen der Belegschaft </a:t>
            </a:r>
            <a:r>
              <a:rPr lang="de-DE" sz="1400" b="1" dirty="0"/>
              <a:t>zu berücksichtigen sind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74787" name="Rechteck 61"/>
          <p:cNvSpPr>
            <a:spLocks noChangeArrowheads="1"/>
          </p:cNvSpPr>
          <p:nvPr/>
        </p:nvSpPr>
        <p:spPr bwMode="auto">
          <a:xfrm>
            <a:off x="2786050" y="4500570"/>
            <a:ext cx="585791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Die Schweigepflicht findet dort ihre Grenze, </a:t>
            </a:r>
            <a:r>
              <a:rPr lang="de-DE" sz="1400" b="1" dirty="0" smtClean="0"/>
              <a:t>wo </a:t>
            </a:r>
          </a:p>
          <a:p>
            <a:r>
              <a:rPr lang="de-DE" sz="1400" b="1" dirty="0" smtClean="0">
                <a:solidFill>
                  <a:srgbClr val="C00000"/>
                </a:solidFill>
              </a:rPr>
              <a:t>auch unter </a:t>
            </a:r>
            <a:r>
              <a:rPr lang="de-DE" sz="1400" b="1" dirty="0">
                <a:solidFill>
                  <a:srgbClr val="C00000"/>
                </a:solidFill>
              </a:rPr>
              <a:t>Abwägung der Interessen der Dienststelle </a:t>
            </a:r>
            <a:r>
              <a:rPr lang="de-DE" sz="1400" b="1" dirty="0" smtClean="0">
                <a:solidFill>
                  <a:srgbClr val="C00000"/>
                </a:solidFill>
              </a:rPr>
              <a:t>oder des Mitarbeiters</a:t>
            </a:r>
            <a:r>
              <a:rPr lang="de-DE" sz="1400" b="1" dirty="0"/>
              <a:t>, </a:t>
            </a:r>
            <a:endParaRPr lang="de-DE" sz="1400" b="1" dirty="0" smtClean="0"/>
          </a:p>
          <a:p>
            <a:r>
              <a:rPr lang="de-DE" sz="1400" b="1" dirty="0" smtClean="0"/>
              <a:t>eine </a:t>
            </a:r>
            <a:r>
              <a:rPr lang="de-DE" sz="1400" b="1" dirty="0"/>
              <a:t>Pflicht zur Mitteilung besteht.</a:t>
            </a:r>
          </a:p>
        </p:txBody>
      </p:sp>
      <p:sp>
        <p:nvSpPr>
          <p:cNvPr id="38924" name="Rechteck 85"/>
          <p:cNvSpPr>
            <a:spLocks noChangeArrowheads="1"/>
          </p:cNvSpPr>
          <p:nvPr/>
        </p:nvSpPr>
        <p:spPr bwMode="auto">
          <a:xfrm>
            <a:off x="714348" y="1643050"/>
            <a:ext cx="27525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sz="1600" b="1" i="1" dirty="0">
                <a:solidFill>
                  <a:srgbClr val="C00000"/>
                </a:solidFill>
              </a:rPr>
              <a:t>…was sind </a:t>
            </a:r>
            <a:r>
              <a:rPr lang="de-DE" b="1" i="1" dirty="0"/>
              <a:t>keine</a:t>
            </a:r>
            <a:r>
              <a:rPr lang="de-DE" b="1" i="1" dirty="0">
                <a:solidFill>
                  <a:srgbClr val="C00000"/>
                </a:solidFill>
              </a:rPr>
              <a:t> </a:t>
            </a:r>
            <a:r>
              <a:rPr lang="de-DE" sz="1600" b="1" i="1" dirty="0">
                <a:solidFill>
                  <a:srgbClr val="C00000"/>
                </a:solidFill>
              </a:rPr>
              <a:t>Geheimnisse</a:t>
            </a:r>
          </a:p>
        </p:txBody>
      </p:sp>
      <p:sp>
        <p:nvSpPr>
          <p:cNvPr id="55" name="Rechteck 54"/>
          <p:cNvSpPr/>
          <p:nvPr/>
        </p:nvSpPr>
        <p:spPr>
          <a:xfrm>
            <a:off x="714348" y="3929066"/>
            <a:ext cx="15513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BAG Rechtsprechung 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56" name="Rechteck 55"/>
          <p:cNvSpPr/>
          <p:nvPr/>
        </p:nvSpPr>
        <p:spPr>
          <a:xfrm>
            <a:off x="4500562" y="6429396"/>
            <a:ext cx="435771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800" dirty="0" smtClean="0"/>
              <a:t>http://www.nci-net.de/Archiv/Betriebsrat/BR-Rechte-Vertraulichkeit/Geheimhaltungspflicht.html</a:t>
            </a:r>
            <a:endParaRPr lang="de-DE" sz="800" dirty="0"/>
          </a:p>
        </p:txBody>
      </p:sp>
      <p:sp>
        <p:nvSpPr>
          <p:cNvPr id="57" name="Rechteck 56"/>
          <p:cNvSpPr/>
          <p:nvPr/>
        </p:nvSpPr>
        <p:spPr>
          <a:xfrm>
            <a:off x="3000364" y="2214554"/>
            <a:ext cx="5000660" cy="21431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58" name="Rechteck 3"/>
          <p:cNvSpPr>
            <a:spLocks noChangeArrowheads="1"/>
          </p:cNvSpPr>
          <p:nvPr/>
        </p:nvSpPr>
        <p:spPr bwMode="auto">
          <a:xfrm>
            <a:off x="2643174" y="1857364"/>
            <a:ext cx="507205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/>
              <a:t>                                Keine </a:t>
            </a:r>
            <a:r>
              <a:rPr lang="de-DE" sz="1400" b="1" dirty="0"/>
              <a:t>Betriebs- oder Geschäftsgeheimnisse </a:t>
            </a:r>
          </a:p>
          <a:p>
            <a:pPr algn="r"/>
            <a:r>
              <a:rPr lang="de-DE" sz="1600" b="1" dirty="0"/>
              <a:t>sind </a:t>
            </a:r>
            <a:r>
              <a:rPr lang="de-DE" sz="1600" b="1" dirty="0">
                <a:solidFill>
                  <a:srgbClr val="C00000"/>
                </a:solidFill>
              </a:rPr>
              <a:t>die Auswirkungen </a:t>
            </a:r>
            <a:r>
              <a:rPr lang="de-DE" sz="1600" b="1" dirty="0"/>
              <a:t>unternehmerischer </a:t>
            </a:r>
            <a:r>
              <a:rPr lang="de-DE" sz="1600" b="1" dirty="0" smtClean="0"/>
              <a:t>Planungen </a:t>
            </a:r>
          </a:p>
          <a:p>
            <a:pPr algn="r"/>
            <a:r>
              <a:rPr lang="de-DE" sz="1400" b="1" dirty="0" smtClean="0"/>
              <a:t>und </a:t>
            </a:r>
            <a:r>
              <a:rPr lang="de-DE" sz="1400" b="1" dirty="0" smtClean="0">
                <a:solidFill>
                  <a:srgbClr val="C00000"/>
                </a:solidFill>
              </a:rPr>
              <a:t>Maßnahmen</a:t>
            </a:r>
            <a:r>
              <a:rPr lang="de-DE" sz="1400" b="1" dirty="0" smtClean="0">
                <a:solidFill>
                  <a:srgbClr val="0000FF"/>
                </a:solidFill>
              </a:rPr>
              <a:t> auf den Arbeitnehmer</a:t>
            </a:r>
            <a:endParaRPr lang="de-DE" sz="1400" b="1" dirty="0">
              <a:solidFill>
                <a:srgbClr val="0000FF"/>
              </a:solidFill>
            </a:endParaRPr>
          </a:p>
        </p:txBody>
      </p:sp>
      <p:grpSp>
        <p:nvGrpSpPr>
          <p:cNvPr id="59" name="Gruppieren 18"/>
          <p:cNvGrpSpPr/>
          <p:nvPr/>
        </p:nvGrpSpPr>
        <p:grpSpPr>
          <a:xfrm>
            <a:off x="3786182" y="428604"/>
            <a:ext cx="5072098" cy="1000132"/>
            <a:chOff x="3714744" y="2571744"/>
            <a:chExt cx="5072098" cy="1000132"/>
          </a:xfrm>
        </p:grpSpPr>
        <p:sp>
          <p:nvSpPr>
            <p:cNvPr id="60" name="Rechteck 59"/>
            <p:cNvSpPr/>
            <p:nvPr/>
          </p:nvSpPr>
          <p:spPr bwMode="auto">
            <a:xfrm>
              <a:off x="3714744" y="2928934"/>
              <a:ext cx="5072098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61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501925" y="2571744"/>
              <a:ext cx="2162416" cy="1000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2" name="Textfeld 61"/>
            <p:cNvSpPr txBox="1">
              <a:spLocks noChangeArrowheads="1"/>
            </p:cNvSpPr>
            <p:nvPr/>
          </p:nvSpPr>
          <p:spPr bwMode="auto">
            <a:xfrm>
              <a:off x="4357686" y="3214686"/>
              <a:ext cx="3643312" cy="3381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Mitarbeitervertretung</a:t>
              </a:r>
              <a:r>
                <a:rPr lang="de-DE" sz="1600" b="1" dirty="0">
                  <a:solidFill>
                    <a:srgbClr val="C00000"/>
                  </a:solidFill>
                  <a:cs typeface="Arial" pitchFamily="34" charset="0"/>
                </a:rPr>
                <a:t> im Konflikt</a:t>
              </a:r>
              <a:endParaRPr lang="de-DE" sz="1600" dirty="0">
                <a:solidFill>
                  <a:srgbClr val="C00000"/>
                </a:solidFill>
                <a:cs typeface="Arial" pitchFamily="34" charset="0"/>
              </a:endParaRPr>
            </a:p>
          </p:txBody>
        </p:sp>
        <p:sp>
          <p:nvSpPr>
            <p:cNvPr id="63" name="Rechteck 62"/>
            <p:cNvSpPr/>
            <p:nvPr/>
          </p:nvSpPr>
          <p:spPr>
            <a:xfrm>
              <a:off x="4929190" y="2928934"/>
              <a:ext cx="13522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Schweigepflicht</a:t>
              </a:r>
              <a:endPara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64" name="Picture 5" descr="C:\Users\Gisbert\Desktop\Bild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357298"/>
            <a:ext cx="435144" cy="714380"/>
          </a:xfrm>
          <a:prstGeom prst="rect">
            <a:avLst/>
          </a:prstGeom>
          <a:noFill/>
        </p:spPr>
      </p:pic>
      <p:sp>
        <p:nvSpPr>
          <p:cNvPr id="65" name="Rechteck 64"/>
          <p:cNvSpPr/>
          <p:nvPr/>
        </p:nvSpPr>
        <p:spPr>
          <a:xfrm>
            <a:off x="2786050" y="5357826"/>
            <a:ext cx="55721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MAV darf sich durch § 22 MVG auf keinen Fall </a:t>
            </a:r>
          </a:p>
          <a:p>
            <a:r>
              <a:rPr lang="de-DE" sz="1400" b="1" dirty="0" smtClean="0"/>
              <a:t>zu einer </a:t>
            </a:r>
            <a:r>
              <a:rPr lang="de-DE" sz="1600" b="1" dirty="0" smtClean="0">
                <a:solidFill>
                  <a:srgbClr val="C00000"/>
                </a:solidFill>
              </a:rPr>
              <a:t>Geheimratspolitik</a:t>
            </a:r>
            <a:r>
              <a:rPr lang="de-DE" sz="1400" b="1" dirty="0" smtClean="0"/>
              <a:t> gegenüber der Belegschaft verleiten lassen oder sie sogar missbrauchen</a:t>
            </a:r>
            <a:endParaRPr lang="de-DE" sz="1400" b="1" dirty="0"/>
          </a:p>
        </p:txBody>
      </p:sp>
      <p:sp>
        <p:nvSpPr>
          <p:cNvPr id="66" name="Rechteck 65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AutoShape 22"/>
          <p:cNvSpPr>
            <a:spLocks noChangeArrowheads="1"/>
          </p:cNvSpPr>
          <p:nvPr/>
        </p:nvSpPr>
        <p:spPr bwMode="auto">
          <a:xfrm rot="10800000" flipH="1">
            <a:off x="2285984" y="392906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10800000" flipH="1">
            <a:off x="1928794" y="478632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285984" y="4786322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285984" y="342900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1756" grpId="0"/>
      <p:bldP spid="55" grpId="0"/>
      <p:bldP spid="57" grpId="0" animBg="1"/>
      <p:bldP spid="58" grpId="0"/>
      <p:bldP spid="25" grpId="0" animBg="1"/>
      <p:bldP spid="26" grpId="0" animBg="1"/>
      <p:bldP spid="27" grpId="0" animBg="1"/>
      <p:bldP spid="28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hteck 49"/>
          <p:cNvSpPr/>
          <p:nvPr/>
        </p:nvSpPr>
        <p:spPr>
          <a:xfrm>
            <a:off x="3286116" y="2000240"/>
            <a:ext cx="4786346" cy="1428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49" name="Rechteck 48"/>
          <p:cNvSpPr/>
          <p:nvPr/>
        </p:nvSpPr>
        <p:spPr>
          <a:xfrm>
            <a:off x="0" y="0"/>
            <a:ext cx="2714612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3" name="Picture 5" descr="C:\Users\Gisbert\Desktop\Bil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643050"/>
            <a:ext cx="435144" cy="714380"/>
          </a:xfrm>
          <a:prstGeom prst="rect">
            <a:avLst/>
          </a:prstGeom>
          <a:noFill/>
        </p:spPr>
      </p:pic>
      <p:sp>
        <p:nvSpPr>
          <p:cNvPr id="30" name="Textfeld 5"/>
          <p:cNvSpPr txBox="1">
            <a:spLocks noChangeArrowheads="1"/>
          </p:cNvSpPr>
          <p:nvPr/>
        </p:nvSpPr>
        <p:spPr bwMode="auto">
          <a:xfrm>
            <a:off x="571472" y="1714488"/>
            <a:ext cx="2286016" cy="4924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200" b="1" i="1" dirty="0" smtClean="0">
                <a:cs typeface="Arial" pitchFamily="34" charset="0"/>
              </a:rPr>
              <a:t>Schweigepflicht oder </a:t>
            </a:r>
            <a:endParaRPr lang="de-DE" sz="1200" i="1" dirty="0" smtClean="0">
              <a:cs typeface="Arial" pitchFamily="34" charset="0"/>
            </a:endParaRPr>
          </a:p>
          <a:p>
            <a:pPr>
              <a:defRPr/>
            </a:pP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          Informationspflicht</a:t>
            </a:r>
            <a:endParaRPr lang="de-DE" sz="1400" i="1" dirty="0">
              <a:cs typeface="Arial" pitchFamily="34" charset="0"/>
            </a:endParaRPr>
          </a:p>
        </p:txBody>
      </p:sp>
      <p:sp>
        <p:nvSpPr>
          <p:cNvPr id="75788" name="Rechteck 24"/>
          <p:cNvSpPr>
            <a:spLocks noChangeArrowheads="1"/>
          </p:cNvSpPr>
          <p:nvPr/>
        </p:nvSpPr>
        <p:spPr bwMode="auto">
          <a:xfrm>
            <a:off x="3000364" y="1785926"/>
            <a:ext cx="57150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Dem Arbeitgeber sollte </a:t>
            </a:r>
            <a:r>
              <a:rPr lang="de-DE" sz="1600" b="1" dirty="0">
                <a:solidFill>
                  <a:srgbClr val="C00000"/>
                </a:solidFill>
              </a:rPr>
              <a:t>von vornherein klar und deutlich </a:t>
            </a:r>
            <a:endParaRPr lang="de-DE" sz="1600" b="1" dirty="0" smtClean="0">
              <a:solidFill>
                <a:srgbClr val="C00000"/>
              </a:solidFill>
            </a:endParaRPr>
          </a:p>
          <a:p>
            <a:r>
              <a:rPr lang="de-DE" sz="1400" b="1" dirty="0" smtClean="0"/>
              <a:t>gesagt </a:t>
            </a:r>
            <a:r>
              <a:rPr lang="de-DE" sz="1400" b="1" dirty="0"/>
              <a:t>werden, </a:t>
            </a:r>
            <a:r>
              <a:rPr lang="de-DE" sz="1400" b="1" dirty="0" smtClean="0">
                <a:solidFill>
                  <a:srgbClr val="C00000"/>
                </a:solidFill>
              </a:rPr>
              <a:t>dass </a:t>
            </a:r>
            <a:r>
              <a:rPr lang="de-DE" sz="1400" b="1" dirty="0">
                <a:solidFill>
                  <a:srgbClr val="C00000"/>
                </a:solidFill>
              </a:rPr>
              <a:t>die MAV </a:t>
            </a:r>
            <a:r>
              <a:rPr lang="de-DE" sz="1600" b="1" dirty="0">
                <a:solidFill>
                  <a:srgbClr val="C00000"/>
                </a:solidFill>
              </a:rPr>
              <a:t>nicht daran denkt</a:t>
            </a:r>
            <a:r>
              <a:rPr lang="de-DE" sz="1400" b="1" dirty="0"/>
              <a:t>, negative Auswirkungen </a:t>
            </a:r>
            <a:endParaRPr lang="de-DE" sz="1400" b="1" dirty="0" smtClean="0"/>
          </a:p>
          <a:p>
            <a:r>
              <a:rPr lang="de-DE" sz="1400" b="1" dirty="0" smtClean="0"/>
              <a:t>von </a:t>
            </a:r>
            <a:r>
              <a:rPr lang="de-DE" sz="1400" b="1" dirty="0"/>
              <a:t>Maßnahmen </a:t>
            </a:r>
            <a:r>
              <a:rPr lang="de-DE" sz="1400" b="1" dirty="0" smtClean="0"/>
              <a:t>auf </a:t>
            </a:r>
            <a:r>
              <a:rPr lang="de-DE" sz="1400" b="1" dirty="0"/>
              <a:t>die Beschäftigten </a:t>
            </a:r>
            <a:r>
              <a:rPr lang="de-DE" sz="1600" b="1" dirty="0">
                <a:solidFill>
                  <a:srgbClr val="C00000"/>
                </a:solidFill>
              </a:rPr>
              <a:t>geheim</a:t>
            </a:r>
            <a:r>
              <a:rPr lang="de-DE" sz="1400" b="1" dirty="0">
                <a:solidFill>
                  <a:srgbClr val="C00000"/>
                </a:solidFill>
              </a:rPr>
              <a:t> </a:t>
            </a:r>
            <a:r>
              <a:rPr lang="de-DE" sz="1400" b="1" dirty="0"/>
              <a:t>zu halten.</a:t>
            </a:r>
          </a:p>
        </p:txBody>
      </p:sp>
      <p:grpSp>
        <p:nvGrpSpPr>
          <p:cNvPr id="36" name="Gruppieren 35"/>
          <p:cNvGrpSpPr/>
          <p:nvPr/>
        </p:nvGrpSpPr>
        <p:grpSpPr>
          <a:xfrm>
            <a:off x="2928926" y="3000372"/>
            <a:ext cx="5715040" cy="646331"/>
            <a:chOff x="2928926" y="3000372"/>
            <a:chExt cx="5715040" cy="646331"/>
          </a:xfrm>
        </p:grpSpPr>
        <p:sp>
          <p:nvSpPr>
            <p:cNvPr id="44" name="Rechteck 43"/>
            <p:cNvSpPr/>
            <p:nvPr/>
          </p:nvSpPr>
          <p:spPr bwMode="auto">
            <a:xfrm>
              <a:off x="2928926" y="3000372"/>
              <a:ext cx="5715040" cy="6429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Arial" charset="0"/>
                <a:cs typeface="Arial" pitchFamily="34" charset="0"/>
              </a:endParaRPr>
            </a:p>
          </p:txBody>
        </p:sp>
        <p:sp>
          <p:nvSpPr>
            <p:cNvPr id="5" name="Rechteck 4"/>
            <p:cNvSpPr/>
            <p:nvPr/>
          </p:nvSpPr>
          <p:spPr>
            <a:xfrm>
              <a:off x="3071802" y="3000372"/>
              <a:ext cx="54292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200" i="1" dirty="0" smtClean="0"/>
                <a:t>Denn der Arbeitgeber kann </a:t>
              </a:r>
              <a:r>
                <a:rPr lang="de-DE" sz="1200" b="1" i="1" dirty="0" smtClean="0"/>
                <a:t>Mitarbeitern</a:t>
              </a:r>
              <a:r>
                <a:rPr lang="de-DE" sz="1200" i="1" dirty="0" smtClean="0"/>
                <a:t>, die </a:t>
              </a:r>
              <a:r>
                <a:rPr lang="de-DE" sz="1200" b="1" i="1" dirty="0" smtClean="0"/>
                <a:t>Diskussion</a:t>
              </a:r>
              <a:r>
                <a:rPr lang="de-DE" sz="1200" b="1" i="1" dirty="0" smtClean="0">
                  <a:solidFill>
                    <a:srgbClr val="C00000"/>
                  </a:solidFill>
                </a:rPr>
                <a:t> </a:t>
              </a:r>
            </a:p>
            <a:p>
              <a:r>
                <a:rPr lang="de-DE" sz="1200" b="1" i="1" dirty="0" smtClean="0">
                  <a:solidFill>
                    <a:srgbClr val="C00000"/>
                  </a:solidFill>
                </a:rPr>
                <a:t>und Verbreitung über Mutmaßungen </a:t>
              </a:r>
              <a:r>
                <a:rPr lang="de-DE" sz="1200" i="1" dirty="0" smtClean="0"/>
                <a:t>zu bestimmten Themen, </a:t>
              </a:r>
              <a:r>
                <a:rPr lang="de-DE" sz="1200" b="1" i="1" dirty="0" smtClean="0"/>
                <a:t>wie Stellenabbau </a:t>
              </a:r>
            </a:p>
            <a:p>
              <a:r>
                <a:rPr lang="de-DE" sz="1200" b="1" i="1" dirty="0" smtClean="0"/>
                <a:t>nicht so einfach </a:t>
              </a:r>
              <a:r>
                <a:rPr lang="de-DE" sz="1200" i="1" dirty="0" smtClean="0"/>
                <a:t>unter Berufung auf die Schweigepflicht </a:t>
              </a:r>
              <a:r>
                <a:rPr lang="de-DE" sz="1200" b="1" i="1" dirty="0" smtClean="0">
                  <a:solidFill>
                    <a:srgbClr val="C00000"/>
                  </a:solidFill>
                </a:rPr>
                <a:t>verbieten</a:t>
              </a:r>
              <a:r>
                <a:rPr lang="de-DE" sz="1200" i="1" dirty="0" smtClean="0"/>
                <a:t>. </a:t>
              </a:r>
              <a:endParaRPr lang="de-DE" sz="1200" i="1" dirty="0"/>
            </a:p>
          </p:txBody>
        </p:sp>
      </p:grpSp>
      <p:grpSp>
        <p:nvGrpSpPr>
          <p:cNvPr id="8" name="Gruppieren 18"/>
          <p:cNvGrpSpPr/>
          <p:nvPr/>
        </p:nvGrpSpPr>
        <p:grpSpPr>
          <a:xfrm>
            <a:off x="3714744" y="357166"/>
            <a:ext cx="5072098" cy="1000132"/>
            <a:chOff x="3714744" y="2571744"/>
            <a:chExt cx="5072098" cy="1000132"/>
          </a:xfrm>
        </p:grpSpPr>
        <p:sp>
          <p:nvSpPr>
            <p:cNvPr id="9" name="Rechteck 8"/>
            <p:cNvSpPr/>
            <p:nvPr/>
          </p:nvSpPr>
          <p:spPr bwMode="auto">
            <a:xfrm>
              <a:off x="3714744" y="2928934"/>
              <a:ext cx="5072098" cy="285752"/>
            </a:xfrm>
            <a:prstGeom prst="rect">
              <a:avLst/>
            </a:prstGeom>
            <a:solidFill>
              <a:srgbClr val="EFF9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de-DE" sz="1600">
                <a:latin typeface="Calibri" pitchFamily="34" charset="0"/>
                <a:cs typeface="Arial" pitchFamily="34" charset="0"/>
              </a:endParaRPr>
            </a:p>
          </p:txBody>
        </p:sp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501925" y="2571744"/>
              <a:ext cx="2162416" cy="1000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Textfeld 10"/>
            <p:cNvSpPr txBox="1">
              <a:spLocks noChangeArrowheads="1"/>
            </p:cNvSpPr>
            <p:nvPr/>
          </p:nvSpPr>
          <p:spPr bwMode="auto">
            <a:xfrm>
              <a:off x="4357686" y="3214686"/>
              <a:ext cx="3643312" cy="3381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Mitarbeitervertretung</a:t>
              </a:r>
              <a:r>
                <a:rPr lang="de-DE" sz="1600" b="1" dirty="0">
                  <a:solidFill>
                    <a:srgbClr val="C00000"/>
                  </a:solidFill>
                  <a:cs typeface="Arial" pitchFamily="34" charset="0"/>
                </a:rPr>
                <a:t> im Konflikt</a:t>
              </a:r>
              <a:endParaRPr lang="de-DE" sz="1600" dirty="0">
                <a:solidFill>
                  <a:srgbClr val="C00000"/>
                </a:solidFill>
                <a:cs typeface="Arial" pitchFamily="34" charset="0"/>
              </a:endParaRPr>
            </a:p>
          </p:txBody>
        </p:sp>
        <p:sp>
          <p:nvSpPr>
            <p:cNvPr id="12" name="Rechteck 11"/>
            <p:cNvSpPr/>
            <p:nvPr/>
          </p:nvSpPr>
          <p:spPr>
            <a:xfrm>
              <a:off x="4929190" y="2928934"/>
              <a:ext cx="13522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Schweigepflicht</a:t>
              </a:r>
              <a:endParaRPr lang="de-DE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4" name="Rechteck 13"/>
          <p:cNvSpPr/>
          <p:nvPr/>
        </p:nvSpPr>
        <p:spPr>
          <a:xfrm>
            <a:off x="142844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2214546" y="2714620"/>
            <a:ext cx="6500858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200" b="1" i="1" dirty="0" smtClean="0">
                <a:cs typeface="Arial" pitchFamily="34" charset="0"/>
              </a:rPr>
              <a:t>…nur der offene Umgang mit „drohendem Unheil“ verhindert die destruktive Gerüchteküche.   </a:t>
            </a:r>
            <a:endParaRPr lang="de-DE" sz="1400" i="1" dirty="0">
              <a:cs typeface="Arial" pitchFamily="34" charset="0"/>
            </a:endParaRPr>
          </a:p>
        </p:txBody>
      </p:sp>
      <p:sp>
        <p:nvSpPr>
          <p:cNvPr id="16" name="Textfeld 5"/>
          <p:cNvSpPr txBox="1">
            <a:spLocks noChangeArrowheads="1"/>
          </p:cNvSpPr>
          <p:nvPr/>
        </p:nvSpPr>
        <p:spPr bwMode="auto">
          <a:xfrm>
            <a:off x="571472" y="2928934"/>
            <a:ext cx="2143140" cy="7386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          deshalb</a:t>
            </a:r>
          </a:p>
          <a:p>
            <a:pPr>
              <a:defRPr/>
            </a:pP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          Informationspflicht</a:t>
            </a:r>
          </a:p>
          <a:p>
            <a:pPr>
              <a:defRPr/>
            </a:pPr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statt </a:t>
            </a:r>
            <a:r>
              <a:rPr lang="de-DE" sz="1200" b="1" i="1" dirty="0" smtClean="0">
                <a:cs typeface="Arial" pitchFamily="34" charset="0"/>
              </a:rPr>
              <a:t>Schweigepflicht</a:t>
            </a:r>
            <a:endParaRPr lang="de-DE" sz="1200" i="1" dirty="0">
              <a:cs typeface="Arial" pitchFamily="34" charset="0"/>
            </a:endParaRPr>
          </a:p>
        </p:txBody>
      </p:sp>
      <p:sp>
        <p:nvSpPr>
          <p:cNvPr id="17" name="Rechteck 15"/>
          <p:cNvSpPr>
            <a:spLocks noChangeArrowheads="1"/>
          </p:cNvSpPr>
          <p:nvPr/>
        </p:nvSpPr>
        <p:spPr bwMode="auto">
          <a:xfrm>
            <a:off x="785786" y="5429264"/>
            <a:ext cx="15383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rgbClr val="C00000"/>
                </a:solidFill>
                <a:cs typeface="Arial" pitchFamily="34" charset="0"/>
              </a:rPr>
              <a:t>Schwarzes Brett</a:t>
            </a:r>
          </a:p>
        </p:txBody>
      </p:sp>
      <p:grpSp>
        <p:nvGrpSpPr>
          <p:cNvPr id="18" name="Gruppieren 36"/>
          <p:cNvGrpSpPr>
            <a:grpSpLocks/>
          </p:cNvGrpSpPr>
          <p:nvPr/>
        </p:nvGrpSpPr>
        <p:grpSpPr bwMode="auto">
          <a:xfrm>
            <a:off x="785785" y="4357694"/>
            <a:ext cx="1552757" cy="1022157"/>
            <a:chOff x="428612" y="3286142"/>
            <a:chExt cx="1552394" cy="1021912"/>
          </a:xfrm>
        </p:grpSpPr>
        <p:sp>
          <p:nvSpPr>
            <p:cNvPr id="19" name="Rechteck 15"/>
            <p:cNvSpPr>
              <a:spLocks noChangeArrowheads="1"/>
            </p:cNvSpPr>
            <p:nvPr/>
          </p:nvSpPr>
          <p:spPr bwMode="auto">
            <a:xfrm>
              <a:off x="500034" y="3286142"/>
              <a:ext cx="1188958" cy="369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b="1" dirty="0">
                  <a:solidFill>
                    <a:srgbClr val="C00000"/>
                  </a:solidFill>
                  <a:cs typeface="Arial" pitchFamily="34" charset="0"/>
                </a:rPr>
                <a:t>MAV-Infos</a:t>
              </a:r>
            </a:p>
          </p:txBody>
        </p:sp>
        <p:sp>
          <p:nvSpPr>
            <p:cNvPr id="20" name="Rechteck 15"/>
            <p:cNvSpPr>
              <a:spLocks noChangeArrowheads="1"/>
            </p:cNvSpPr>
            <p:nvPr/>
          </p:nvSpPr>
          <p:spPr bwMode="auto">
            <a:xfrm>
              <a:off x="428612" y="3786088"/>
              <a:ext cx="1171393" cy="3077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 b="1" dirty="0">
                  <a:cs typeface="Arial" pitchFamily="34" charset="0"/>
                </a:rPr>
                <a:t>..per </a:t>
              </a:r>
              <a:r>
                <a:rPr lang="de-DE" sz="1400" b="1" dirty="0" smtClean="0">
                  <a:cs typeface="Arial" pitchFamily="34" charset="0"/>
                </a:rPr>
                <a:t>Intranet</a:t>
              </a:r>
              <a:endParaRPr lang="de-DE" sz="1400" b="1" dirty="0">
                <a:cs typeface="Arial" pitchFamily="34" charset="0"/>
              </a:endParaRPr>
            </a:p>
          </p:txBody>
        </p:sp>
        <p:sp>
          <p:nvSpPr>
            <p:cNvPr id="21" name="Rechteck 15"/>
            <p:cNvSpPr>
              <a:spLocks noChangeArrowheads="1"/>
            </p:cNvSpPr>
            <p:nvPr/>
          </p:nvSpPr>
          <p:spPr bwMode="auto">
            <a:xfrm>
              <a:off x="785786" y="3571876"/>
              <a:ext cx="1056453" cy="3077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 b="1" dirty="0">
                  <a:cs typeface="Arial" pitchFamily="34" charset="0"/>
                </a:rPr>
                <a:t>…per email </a:t>
              </a:r>
            </a:p>
          </p:txBody>
        </p:sp>
        <p:sp>
          <p:nvSpPr>
            <p:cNvPr id="22" name="Rechteck 15"/>
            <p:cNvSpPr>
              <a:spLocks noChangeArrowheads="1"/>
            </p:cNvSpPr>
            <p:nvPr/>
          </p:nvSpPr>
          <p:spPr bwMode="auto">
            <a:xfrm>
              <a:off x="642876" y="4000351"/>
              <a:ext cx="1338130" cy="3077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 b="1" dirty="0">
                  <a:cs typeface="Arial" pitchFamily="34" charset="0"/>
                </a:rPr>
                <a:t>…per Hauspost </a:t>
              </a:r>
            </a:p>
          </p:txBody>
        </p:sp>
      </p:grpSp>
      <p:sp>
        <p:nvSpPr>
          <p:cNvPr id="24" name="Rechteck 15"/>
          <p:cNvSpPr>
            <a:spLocks noChangeArrowheads="1"/>
          </p:cNvSpPr>
          <p:nvPr/>
        </p:nvSpPr>
        <p:spPr bwMode="auto">
          <a:xfrm>
            <a:off x="857224" y="5643578"/>
            <a:ext cx="14287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          Infos </a:t>
            </a:r>
            <a:r>
              <a:rPr lang="de-DE" sz="1200" b="1" dirty="0">
                <a:cs typeface="Arial" pitchFamily="34" charset="0"/>
              </a:rPr>
              <a:t>der </a:t>
            </a:r>
            <a:r>
              <a:rPr lang="de-DE" sz="1400" b="1" dirty="0">
                <a:cs typeface="Arial" pitchFamily="34" charset="0"/>
              </a:rPr>
              <a:t>Gewerkschaft</a:t>
            </a:r>
          </a:p>
        </p:txBody>
      </p:sp>
      <p:pic>
        <p:nvPicPr>
          <p:cNvPr id="25" name="Grafik 2" descr="verdi_Farb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5786454"/>
            <a:ext cx="357186" cy="357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" name="Gruppieren 39"/>
          <p:cNvGrpSpPr/>
          <p:nvPr/>
        </p:nvGrpSpPr>
        <p:grpSpPr>
          <a:xfrm>
            <a:off x="2928926" y="4643446"/>
            <a:ext cx="5715040" cy="785818"/>
            <a:chOff x="2928926" y="4643446"/>
            <a:chExt cx="5715040" cy="785818"/>
          </a:xfrm>
        </p:grpSpPr>
        <p:sp>
          <p:nvSpPr>
            <p:cNvPr id="47" name="Rechteck 46"/>
            <p:cNvSpPr/>
            <p:nvPr/>
          </p:nvSpPr>
          <p:spPr>
            <a:xfrm>
              <a:off x="2928926" y="4643446"/>
              <a:ext cx="5715040" cy="785818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1" eaLnBrk="0" hangingPunct="0">
                <a:spcBef>
                  <a:spcPct val="50000"/>
                </a:spcBef>
                <a:buFontTx/>
                <a:buChar char="•"/>
                <a:defRPr/>
              </a:pPr>
              <a:endParaRPr lang="de-DE" sz="1600" b="1" dirty="0">
                <a:solidFill>
                  <a:schemeClr val="tx1"/>
                </a:solidFill>
                <a:latin typeface="Tahoma" pitchFamily="34" charset="0"/>
              </a:endParaRPr>
            </a:p>
          </p:txBody>
        </p:sp>
        <p:sp>
          <p:nvSpPr>
            <p:cNvPr id="32" name="Textfeld 31"/>
            <p:cNvSpPr txBox="1">
              <a:spLocks noChangeArrowheads="1"/>
            </p:cNvSpPr>
            <p:nvPr/>
          </p:nvSpPr>
          <p:spPr bwMode="auto">
            <a:xfrm>
              <a:off x="3428992" y="4857760"/>
              <a:ext cx="5000660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400" i="1" dirty="0" smtClean="0">
                  <a:cs typeface="Arial" pitchFamily="34" charset="0"/>
                </a:rPr>
                <a:t>…gibt es </a:t>
              </a:r>
              <a:r>
                <a:rPr lang="de-DE" sz="1400" b="1" i="1" dirty="0" smtClean="0">
                  <a:cs typeface="Arial" pitchFamily="34" charset="0"/>
                </a:rPr>
                <a:t>spezielle Probleme oder Fragen </a:t>
              </a:r>
              <a:r>
                <a:rPr lang="de-DE" sz="1400" i="1" dirty="0" smtClean="0">
                  <a:cs typeface="Arial" pitchFamily="34" charset="0"/>
                </a:rPr>
                <a:t>in den </a:t>
              </a:r>
              <a:r>
                <a:rPr lang="de-DE" sz="1400" b="1" i="1" dirty="0" smtClean="0">
                  <a:solidFill>
                    <a:srgbClr val="C00000"/>
                  </a:solidFill>
                  <a:cs typeface="Arial" pitchFamily="34" charset="0"/>
                </a:rPr>
                <a:t>Arbeitsbereichen   </a:t>
              </a:r>
              <a:endParaRPr lang="de-DE" sz="1400" b="1" i="1" dirty="0">
                <a:solidFill>
                  <a:srgbClr val="C00000"/>
                </a:solidFill>
                <a:cs typeface="Arial" pitchFamily="34" charset="0"/>
              </a:endParaRPr>
            </a:p>
          </p:txBody>
        </p:sp>
        <p:sp>
          <p:nvSpPr>
            <p:cNvPr id="33" name="Rechteck 32"/>
            <p:cNvSpPr/>
            <p:nvPr/>
          </p:nvSpPr>
          <p:spPr>
            <a:xfrm>
              <a:off x="3000364" y="4643446"/>
              <a:ext cx="51912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i="1" dirty="0" smtClean="0">
                  <a:cs typeface="Arial" pitchFamily="34" charset="0"/>
                </a:rPr>
                <a:t>…was </a:t>
              </a:r>
              <a:r>
                <a:rPr lang="de-DE" sz="1400" b="1" i="1" dirty="0" smtClean="0">
                  <a:cs typeface="Arial" pitchFamily="34" charset="0"/>
                </a:rPr>
                <a:t>ärgert und hindert </a:t>
              </a:r>
              <a:r>
                <a:rPr lang="de-DE" sz="1400" i="1" dirty="0" smtClean="0">
                  <a:cs typeface="Arial" pitchFamily="34" charset="0"/>
                </a:rPr>
                <a:t>die </a:t>
              </a:r>
              <a:r>
                <a:rPr lang="de-DE" sz="1400" i="1" dirty="0" err="1" smtClean="0">
                  <a:cs typeface="Arial" pitchFamily="34" charset="0"/>
                </a:rPr>
                <a:t>KollegInnen</a:t>
              </a:r>
              <a:r>
                <a:rPr lang="de-DE" sz="1400" i="1" dirty="0" smtClean="0">
                  <a:cs typeface="Arial" pitchFamily="34" charset="0"/>
                </a:rPr>
                <a:t> im täglichen </a:t>
              </a:r>
              <a:r>
                <a:rPr lang="de-DE" sz="1400" b="1" i="1" dirty="0" smtClean="0">
                  <a:solidFill>
                    <a:srgbClr val="C00000"/>
                  </a:solidFill>
                  <a:cs typeface="Arial" pitchFamily="34" charset="0"/>
                </a:rPr>
                <a:t>Arbeitsablauf</a:t>
              </a:r>
              <a:r>
                <a:rPr lang="de-DE" sz="1400" i="1" dirty="0" smtClean="0">
                  <a:cs typeface="Arial" pitchFamily="34" charset="0"/>
                </a:rPr>
                <a:t> </a:t>
              </a:r>
              <a:endParaRPr lang="de-DE" sz="1400" i="1" dirty="0">
                <a:cs typeface="Arial" pitchFamily="34" charset="0"/>
              </a:endParaRPr>
            </a:p>
          </p:txBody>
        </p:sp>
        <p:sp>
          <p:nvSpPr>
            <p:cNvPr id="34" name="Rechteck 33"/>
            <p:cNvSpPr/>
            <p:nvPr/>
          </p:nvSpPr>
          <p:spPr>
            <a:xfrm>
              <a:off x="3000364" y="5072074"/>
              <a:ext cx="542007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i="1" dirty="0" smtClean="0">
                  <a:cs typeface="Arial" pitchFamily="34" charset="0"/>
                </a:rPr>
                <a:t>…welche </a:t>
              </a:r>
              <a:r>
                <a:rPr lang="de-DE" sz="1400" b="1" i="1" dirty="0" smtClean="0">
                  <a:cs typeface="Arial" pitchFamily="34" charset="0"/>
                </a:rPr>
                <a:t>Fragen zur Dienststelle </a:t>
              </a:r>
              <a:r>
                <a:rPr lang="de-DE" sz="1400" i="1" dirty="0" smtClean="0">
                  <a:cs typeface="Arial" pitchFamily="34" charset="0"/>
                </a:rPr>
                <a:t>werden der MAV immer wieder gestellt </a:t>
              </a:r>
              <a:endParaRPr lang="de-DE" sz="1400" i="1" dirty="0">
                <a:cs typeface="Arial" pitchFamily="34" charset="0"/>
              </a:endParaRPr>
            </a:p>
          </p:txBody>
        </p:sp>
      </p:grpSp>
      <p:grpSp>
        <p:nvGrpSpPr>
          <p:cNvPr id="42" name="Gruppieren 41"/>
          <p:cNvGrpSpPr/>
          <p:nvPr/>
        </p:nvGrpSpPr>
        <p:grpSpPr>
          <a:xfrm>
            <a:off x="2643174" y="4000504"/>
            <a:ext cx="6000737" cy="523220"/>
            <a:chOff x="2643174" y="4000504"/>
            <a:chExt cx="6000737" cy="523220"/>
          </a:xfrm>
        </p:grpSpPr>
        <p:sp>
          <p:nvSpPr>
            <p:cNvPr id="48" name="Rechteck 47"/>
            <p:cNvSpPr/>
            <p:nvPr/>
          </p:nvSpPr>
          <p:spPr>
            <a:xfrm>
              <a:off x="2928926" y="4143380"/>
              <a:ext cx="5714985" cy="21431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 sz="2400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2643174" y="4000504"/>
              <a:ext cx="599080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1400" b="1" dirty="0" smtClean="0">
                  <a:cs typeface="Arial" pitchFamily="34" charset="0"/>
                </a:rPr>
                <a:t>Die MAV kann mit Mitarbeiterversammlungen und MAV-Infos dazu beitragen, </a:t>
              </a:r>
            </a:p>
            <a:p>
              <a:r>
                <a:rPr lang="de-DE" sz="1400" b="1" dirty="0" smtClean="0">
                  <a:cs typeface="Arial" pitchFamily="34" charset="0"/>
                </a:rPr>
                <a:t>                   dass Anliegen der Mitarbeiterschaft „</a:t>
              </a:r>
              <a:r>
                <a:rPr lang="de-DE" sz="1400" b="1" dirty="0" smtClean="0">
                  <a:solidFill>
                    <a:srgbClr val="C00000"/>
                  </a:solidFill>
                  <a:cs typeface="Arial" pitchFamily="34" charset="0"/>
                </a:rPr>
                <a:t>Gehör und Beachtung</a:t>
              </a:r>
              <a:r>
                <a:rPr lang="de-DE" sz="1400" b="1" dirty="0" smtClean="0">
                  <a:cs typeface="Arial" pitchFamily="34" charset="0"/>
                </a:rPr>
                <a:t>“ finden</a:t>
              </a:r>
              <a:endParaRPr lang="de-DE" sz="1400" b="1" dirty="0">
                <a:cs typeface="Arial" pitchFamily="34" charset="0"/>
              </a:endParaRPr>
            </a:p>
          </p:txBody>
        </p:sp>
      </p:grpSp>
      <p:grpSp>
        <p:nvGrpSpPr>
          <p:cNvPr id="41" name="Gruppieren 40"/>
          <p:cNvGrpSpPr/>
          <p:nvPr/>
        </p:nvGrpSpPr>
        <p:grpSpPr>
          <a:xfrm>
            <a:off x="2928926" y="5500702"/>
            <a:ext cx="5715040" cy="785818"/>
            <a:chOff x="2928926" y="5500702"/>
            <a:chExt cx="5715040" cy="785818"/>
          </a:xfrm>
        </p:grpSpPr>
        <p:sp>
          <p:nvSpPr>
            <p:cNvPr id="46" name="Rechteck 45"/>
            <p:cNvSpPr/>
            <p:nvPr/>
          </p:nvSpPr>
          <p:spPr>
            <a:xfrm>
              <a:off x="2928926" y="5500702"/>
              <a:ext cx="5715040" cy="785818"/>
            </a:xfrm>
            <a:prstGeom prst="rect">
              <a:avLst/>
            </a:prstGeom>
            <a:gradFill flip="none" rotWithShape="1">
              <a:gsLst>
                <a:gs pos="0">
                  <a:srgbClr val="FFCC66">
                    <a:tint val="66000"/>
                    <a:satMod val="160000"/>
                  </a:srgbClr>
                </a:gs>
                <a:gs pos="50000">
                  <a:srgbClr val="FFCC66">
                    <a:tint val="44500"/>
                    <a:satMod val="160000"/>
                  </a:srgbClr>
                </a:gs>
                <a:gs pos="100000">
                  <a:srgbClr val="FFCC66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1" eaLnBrk="0" hangingPunct="0">
                <a:spcBef>
                  <a:spcPct val="50000"/>
                </a:spcBef>
                <a:buFontTx/>
                <a:buChar char="•"/>
                <a:defRPr/>
              </a:pPr>
              <a:endParaRPr lang="de-DE" sz="1600" b="1" dirty="0">
                <a:solidFill>
                  <a:schemeClr val="tx1"/>
                </a:solidFill>
                <a:latin typeface="Tahoma" pitchFamily="34" charset="0"/>
              </a:endParaRPr>
            </a:p>
          </p:txBody>
        </p:sp>
        <p:sp>
          <p:nvSpPr>
            <p:cNvPr id="37" name="Textfeld 36"/>
            <p:cNvSpPr txBox="1">
              <a:spLocks noChangeArrowheads="1"/>
            </p:cNvSpPr>
            <p:nvPr/>
          </p:nvSpPr>
          <p:spPr bwMode="auto">
            <a:xfrm>
              <a:off x="3000364" y="5500702"/>
              <a:ext cx="5143536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400" i="1" dirty="0" smtClean="0">
                  <a:cs typeface="Arial" pitchFamily="34" charset="0"/>
                </a:rPr>
                <a:t>…welche Themen kann </a:t>
              </a:r>
              <a:r>
                <a:rPr lang="de-DE" sz="1400" b="1" i="1" dirty="0" smtClean="0">
                  <a:cs typeface="Arial" pitchFamily="34" charset="0"/>
                </a:rPr>
                <a:t>die </a:t>
              </a:r>
              <a:r>
                <a:rPr lang="de-DE" sz="1400" b="1" i="1" dirty="0">
                  <a:cs typeface="Arial" pitchFamily="34" charset="0"/>
                </a:rPr>
                <a:t>MAV </a:t>
              </a:r>
              <a:r>
                <a:rPr lang="de-DE" sz="1400" i="1" dirty="0" smtClean="0">
                  <a:cs typeface="Arial" pitchFamily="34" charset="0"/>
                </a:rPr>
                <a:t>selber aufarbeiten und vortragen </a:t>
              </a:r>
              <a:endParaRPr lang="de-DE" sz="1400" i="1" dirty="0">
                <a:cs typeface="Arial" pitchFamily="34" charset="0"/>
              </a:endParaRPr>
            </a:p>
          </p:txBody>
        </p:sp>
        <p:sp>
          <p:nvSpPr>
            <p:cNvPr id="38" name="Textfeld 37"/>
            <p:cNvSpPr txBox="1">
              <a:spLocks noChangeArrowheads="1"/>
            </p:cNvSpPr>
            <p:nvPr/>
          </p:nvSpPr>
          <p:spPr bwMode="auto">
            <a:xfrm>
              <a:off x="3786182" y="5715016"/>
              <a:ext cx="4857784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400" i="1" dirty="0" smtClean="0">
                  <a:cs typeface="Arial" pitchFamily="34" charset="0"/>
                </a:rPr>
                <a:t>…zu welchen Fragen soll die </a:t>
              </a:r>
              <a:r>
                <a:rPr lang="de-DE" sz="1400" b="1" i="1" dirty="0" smtClean="0">
                  <a:solidFill>
                    <a:srgbClr val="C00000"/>
                  </a:solidFill>
                  <a:cs typeface="Arial" pitchFamily="34" charset="0"/>
                </a:rPr>
                <a:t>Geschäftsleitung</a:t>
              </a:r>
              <a:r>
                <a:rPr lang="de-DE" sz="1400" i="1" dirty="0" smtClean="0">
                  <a:cs typeface="Arial" pitchFamily="34" charset="0"/>
                </a:rPr>
                <a:t> Stellung nehmen</a:t>
              </a:r>
              <a:endParaRPr lang="de-DE" sz="1400" i="1" dirty="0">
                <a:cs typeface="Arial" pitchFamily="34" charset="0"/>
              </a:endParaRPr>
            </a:p>
          </p:txBody>
        </p:sp>
        <p:sp>
          <p:nvSpPr>
            <p:cNvPr id="39" name="Textfeld 38"/>
            <p:cNvSpPr txBox="1">
              <a:spLocks noChangeArrowheads="1"/>
            </p:cNvSpPr>
            <p:nvPr/>
          </p:nvSpPr>
          <p:spPr bwMode="auto">
            <a:xfrm>
              <a:off x="3286116" y="5929330"/>
              <a:ext cx="4929222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400" i="1" dirty="0" smtClean="0">
                  <a:cs typeface="Arial" pitchFamily="34" charset="0"/>
                </a:rPr>
                <a:t>…zu was könnte eine </a:t>
              </a:r>
              <a:r>
                <a:rPr lang="de-DE" sz="1400" b="1" i="1" dirty="0" smtClean="0">
                  <a:cs typeface="Arial" pitchFamily="34" charset="0"/>
                </a:rPr>
                <a:t>sachkundige Person </a:t>
              </a:r>
              <a:r>
                <a:rPr lang="de-DE" sz="1400" i="1" dirty="0" smtClean="0">
                  <a:cs typeface="Arial" pitchFamily="34" charset="0"/>
                </a:rPr>
                <a:t>eingeladen werden</a:t>
              </a:r>
              <a:endParaRPr lang="de-DE" sz="1400" i="1" dirty="0">
                <a:cs typeface="Arial" pitchFamily="34" charset="0"/>
              </a:endParaRPr>
            </a:p>
          </p:txBody>
        </p:sp>
      </p:grpSp>
      <p:sp>
        <p:nvSpPr>
          <p:cNvPr id="45" name="AutoShape 22"/>
          <p:cNvSpPr>
            <a:spLocks noChangeArrowheads="1"/>
          </p:cNvSpPr>
          <p:nvPr/>
        </p:nvSpPr>
        <p:spPr bwMode="auto">
          <a:xfrm rot="10800000" flipH="1">
            <a:off x="2571736" y="321468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4" grpId="0"/>
      <p:bldP spid="45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/>
          <p:nvPr/>
        </p:nvSpPr>
        <p:spPr>
          <a:xfrm>
            <a:off x="0" y="0"/>
            <a:ext cx="2214546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03783" name="Picture 7" descr="C:\Users\Gisbert\Desktop\Seminare in Aprath 2016\Bilder ua für Seminare\freie Bilder_pixabay\3d Männchen\internet-1013671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5214950"/>
            <a:ext cx="957267" cy="957267"/>
          </a:xfrm>
          <a:prstGeom prst="rect">
            <a:avLst/>
          </a:prstGeom>
          <a:noFill/>
        </p:spPr>
      </p:pic>
      <p:pic>
        <p:nvPicPr>
          <p:cNvPr id="203779" name="Picture 3" descr="C:\Users\Gisbert\Desktop\Seminare in Aprath 2016\Bilder ua für Seminare\freie Bilder_pixabay\3d Männchen\help-1013699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1285860"/>
            <a:ext cx="1714512" cy="1714512"/>
          </a:xfrm>
          <a:prstGeom prst="rect">
            <a:avLst/>
          </a:prstGeom>
          <a:noFill/>
        </p:spPr>
      </p:pic>
      <p:pic>
        <p:nvPicPr>
          <p:cNvPr id="203780" name="Picture 4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500438"/>
            <a:ext cx="1881208" cy="1881208"/>
          </a:xfrm>
          <a:prstGeom prst="rect">
            <a:avLst/>
          </a:prstGeom>
          <a:noFill/>
        </p:spPr>
      </p:pic>
      <p:pic>
        <p:nvPicPr>
          <p:cNvPr id="203782" name="Picture 6" descr="C:\Users\Gisbert\Desktop\Seminare in Aprath 2016\Bilder ua für Seminare\freie Bilder_pixabay\3d Männchen\question-mark-1019983_6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2857496"/>
            <a:ext cx="857256" cy="857256"/>
          </a:xfrm>
          <a:prstGeom prst="rect">
            <a:avLst/>
          </a:prstGeom>
          <a:noFill/>
        </p:spPr>
      </p:pic>
      <p:sp>
        <p:nvSpPr>
          <p:cNvPr id="14" name="Rechteck 39"/>
          <p:cNvSpPr>
            <a:spLocks noChangeArrowheads="1"/>
          </p:cNvSpPr>
          <p:nvPr/>
        </p:nvSpPr>
        <p:spPr bwMode="auto">
          <a:xfrm>
            <a:off x="928662" y="3357562"/>
            <a:ext cx="3000396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Hilfestellung </a:t>
            </a:r>
          </a:p>
          <a:p>
            <a:r>
              <a:rPr lang="de-DE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für die </a:t>
            </a:r>
            <a:r>
              <a:rPr lang="de-DE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MAVen</a:t>
            </a:r>
            <a:r>
              <a:rPr lang="de-DE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 im Bereich der </a:t>
            </a:r>
            <a:r>
              <a:rPr lang="de-DE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EKiR</a:t>
            </a:r>
            <a:endParaRPr lang="de-DE" sz="1050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5" name="Rechteck 39"/>
          <p:cNvSpPr>
            <a:spLocks noChangeArrowheads="1"/>
          </p:cNvSpPr>
          <p:nvPr/>
        </p:nvSpPr>
        <p:spPr bwMode="auto">
          <a:xfrm>
            <a:off x="3857620" y="1785926"/>
            <a:ext cx="490961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beantwortet </a:t>
            </a:r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grundsätzliche </a:t>
            </a:r>
            <a:r>
              <a:rPr lang="de-DE" sz="1200" b="1" dirty="0" smtClean="0">
                <a:cs typeface="Arial" pitchFamily="34" charset="0"/>
              </a:rPr>
              <a:t>Fragen, die sich aus der MAV-Praxis </a:t>
            </a:r>
          </a:p>
          <a:p>
            <a:r>
              <a:rPr lang="de-DE" sz="1200" b="1" dirty="0" smtClean="0">
                <a:cs typeface="Arial" pitchFamily="34" charset="0"/>
              </a:rPr>
              <a:t>stellen. Missstände, die sich aus dem kirchlichen Arbeitsrecht entstehen,  </a:t>
            </a:r>
          </a:p>
          <a:p>
            <a:r>
              <a:rPr lang="de-DE" sz="1200" b="1" dirty="0" smtClean="0">
                <a:cs typeface="Arial" pitchFamily="34" charset="0"/>
              </a:rPr>
              <a:t>werden vom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 den Arbeitsrechts-Referenten der </a:t>
            </a:r>
            <a:r>
              <a:rPr lang="de-DE" sz="1200" b="1" dirty="0" err="1" smtClean="0">
                <a:cs typeface="Arial" pitchFamily="34" charset="0"/>
              </a:rPr>
              <a:t>EKiR</a:t>
            </a:r>
            <a:r>
              <a:rPr lang="de-DE" sz="1200" b="1" dirty="0" smtClean="0">
                <a:cs typeface="Arial" pitchFamily="34" charset="0"/>
              </a:rPr>
              <a:t> und DW-RWL </a:t>
            </a:r>
          </a:p>
          <a:p>
            <a:r>
              <a:rPr lang="de-DE" sz="1200" b="1" dirty="0" smtClean="0">
                <a:cs typeface="Arial" pitchFamily="34" charset="0"/>
              </a:rPr>
              <a:t>zur Abhilfe vorgetragen.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16" name="Rechteck 39"/>
          <p:cNvSpPr>
            <a:spLocks noChangeArrowheads="1"/>
          </p:cNvSpPr>
          <p:nvPr/>
        </p:nvSpPr>
        <p:spPr bwMode="auto">
          <a:xfrm>
            <a:off x="3857620" y="3000372"/>
            <a:ext cx="48577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Als lfd. Hilfestellung für die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in der </a:t>
            </a:r>
            <a:r>
              <a:rPr lang="de-DE" sz="1200" b="1" dirty="0" err="1" smtClean="0">
                <a:cs typeface="Arial" pitchFamily="34" charset="0"/>
              </a:rPr>
              <a:t>EKiR</a:t>
            </a:r>
            <a:r>
              <a:rPr lang="de-DE" sz="1200" b="1" dirty="0" smtClean="0">
                <a:cs typeface="Arial" pitchFamily="34" charset="0"/>
              </a:rPr>
              <a:t> informiert 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über alles was für die MAV Arbeit notwendig und von Interesse ist, auf seiner Homepage.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3857620" y="2714620"/>
            <a:ext cx="24028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http://www.mav-gesa-ekir.de</a:t>
            </a:r>
            <a:endParaRPr lang="de-DE" sz="1400" b="1" dirty="0"/>
          </a:p>
        </p:txBody>
      </p:sp>
      <p:sp>
        <p:nvSpPr>
          <p:cNvPr id="19" name="Rechteck 18"/>
          <p:cNvSpPr/>
          <p:nvPr/>
        </p:nvSpPr>
        <p:spPr>
          <a:xfrm>
            <a:off x="3857620" y="5357826"/>
            <a:ext cx="1848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err="1" smtClean="0"/>
              <a:t>Regio</a:t>
            </a:r>
            <a:r>
              <a:rPr lang="de-DE" sz="1400" b="1" dirty="0" smtClean="0"/>
              <a:t>-MAV Infodienst </a:t>
            </a:r>
            <a:endParaRPr lang="de-DE" sz="1400" b="1" dirty="0"/>
          </a:p>
        </p:txBody>
      </p:sp>
      <p:sp>
        <p:nvSpPr>
          <p:cNvPr id="20" name="Rechteck 39"/>
          <p:cNvSpPr>
            <a:spLocks noChangeArrowheads="1"/>
          </p:cNvSpPr>
          <p:nvPr/>
        </p:nvSpPr>
        <p:spPr bwMode="auto">
          <a:xfrm>
            <a:off x="3857620" y="5572140"/>
            <a:ext cx="492922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Über die </a:t>
            </a:r>
            <a:r>
              <a:rPr lang="de-DE" sz="1200" b="1" dirty="0" err="1" smtClean="0">
                <a:cs typeface="Arial" pitchFamily="34" charset="0"/>
              </a:rPr>
              <a:t>Regio-MAVen</a:t>
            </a:r>
            <a:r>
              <a:rPr lang="de-DE" sz="1200" b="1" dirty="0" smtClean="0">
                <a:cs typeface="Arial" pitchFamily="34" charset="0"/>
              </a:rPr>
              <a:t> erhalten die angeschlossenen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per email </a:t>
            </a:r>
          </a:p>
          <a:p>
            <a:r>
              <a:rPr lang="de-DE" sz="1200" b="1" dirty="0" smtClean="0">
                <a:cs typeface="Arial" pitchFamily="34" charset="0"/>
              </a:rPr>
              <a:t>eine Zusammenstellung von Infos zur Unterstützung der lfd. MAV-Arbeit. </a:t>
            </a:r>
          </a:p>
          <a:p>
            <a:r>
              <a:rPr lang="de-DE" sz="1200" b="1" dirty="0" smtClean="0">
                <a:cs typeface="Arial" pitchFamily="34" charset="0"/>
              </a:rPr>
              <a:t>Der Infodienst kann auch auf 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Homepage abgerufen werden.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3857620" y="1357298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Der</a:t>
            </a:r>
            <a:r>
              <a:rPr lang="de-DE" sz="1400" b="1" dirty="0" smtClean="0">
                <a:cs typeface="Arial" pitchFamily="34" charset="0"/>
              </a:rPr>
              <a:t> Gesamtausschuss der </a:t>
            </a:r>
            <a:r>
              <a:rPr lang="de-DE" sz="1400" b="1" dirty="0" err="1" smtClean="0">
                <a:cs typeface="Arial" pitchFamily="34" charset="0"/>
              </a:rPr>
              <a:t>EKiR</a:t>
            </a:r>
            <a:r>
              <a:rPr lang="de-DE" sz="1400" b="1" dirty="0" smtClean="0">
                <a:cs typeface="Arial" pitchFamily="34" charset="0"/>
              </a:rPr>
              <a:t> </a:t>
            </a:r>
          </a:p>
          <a:p>
            <a:r>
              <a:rPr lang="de-DE" sz="1200" b="1" dirty="0" smtClean="0">
                <a:cs typeface="Arial" pitchFamily="34" charset="0"/>
              </a:rPr>
              <a:t>Ist die Vertretung aller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auf Landeskirchenebene.</a:t>
            </a:r>
          </a:p>
        </p:txBody>
      </p:sp>
      <p:sp>
        <p:nvSpPr>
          <p:cNvPr id="25" name="Rechteck 24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57422" y="785794"/>
            <a:ext cx="1214446" cy="115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hteck 39"/>
          <p:cNvSpPr>
            <a:spLocks noChangeArrowheads="1"/>
          </p:cNvSpPr>
          <p:nvPr/>
        </p:nvSpPr>
        <p:spPr bwMode="auto">
          <a:xfrm>
            <a:off x="3857620" y="4357694"/>
            <a:ext cx="47863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Bei ihren </a:t>
            </a:r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Regionalversammlungen </a:t>
            </a:r>
            <a:r>
              <a:rPr lang="de-DE" sz="1200" b="1" dirty="0" smtClean="0">
                <a:cs typeface="Arial" pitchFamily="34" charset="0"/>
              </a:rPr>
              <a:t>geht es nicht nur ums Kaffeetrinken,- sondern um den Erfahrungsaustausch und die gegenseitige Hilfestellung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3857620" y="3929066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Die </a:t>
            </a:r>
            <a:r>
              <a:rPr lang="de-DE" sz="1400" b="1" dirty="0" err="1" smtClean="0">
                <a:cs typeface="Arial" pitchFamily="34" charset="0"/>
              </a:rPr>
              <a:t>Regio</a:t>
            </a:r>
            <a:r>
              <a:rPr lang="de-DE" sz="1400" b="1" dirty="0" smtClean="0">
                <a:cs typeface="Arial" pitchFamily="34" charset="0"/>
              </a:rPr>
              <a:t>-MAV </a:t>
            </a:r>
          </a:p>
          <a:p>
            <a:r>
              <a:rPr lang="de-DE" sz="1200" b="1" dirty="0" smtClean="0">
                <a:cs typeface="Arial" pitchFamily="34" charset="0"/>
              </a:rPr>
              <a:t>ist die Vertretung der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auf Kirchenkreis-Ebene </a:t>
            </a:r>
          </a:p>
        </p:txBody>
      </p:sp>
      <p:sp>
        <p:nvSpPr>
          <p:cNvPr id="31" name="Rechteck 30"/>
          <p:cNvSpPr/>
          <p:nvPr/>
        </p:nvSpPr>
        <p:spPr>
          <a:xfrm>
            <a:off x="3857620" y="4714884"/>
            <a:ext cx="4672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Die Termine unserer Versammlungen findet Ihr auf unserer Homepage</a:t>
            </a:r>
          </a:p>
          <a:p>
            <a:r>
              <a:rPr lang="de-DE" sz="1200" b="1" dirty="0" smtClean="0"/>
              <a:t>https://regiomavmdn.wordpress.com</a:t>
            </a:r>
            <a:endParaRPr lang="de-DE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3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3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3214678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41" name="Picture 16" descr="E:\Eigene Bilder\Symposium 2011\Neuer Ordner\Symposium 2011-09-29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2214554"/>
            <a:ext cx="4071966" cy="1765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928670"/>
            <a:ext cx="1498558" cy="1428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Grafik 1" descr="vkm 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3286124"/>
            <a:ext cx="57150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Grafik 2" descr="verdi_Farb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26" y="2857496"/>
            <a:ext cx="50006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feld 5"/>
          <p:cNvSpPr txBox="1">
            <a:spLocks noChangeArrowheads="1"/>
          </p:cNvSpPr>
          <p:nvPr/>
        </p:nvSpPr>
        <p:spPr bwMode="auto">
          <a:xfrm>
            <a:off x="4429124" y="4929198"/>
            <a:ext cx="3857625" cy="400110"/>
          </a:xfrm>
          <a:prstGeom prst="rect">
            <a:avLst/>
          </a:prstGeom>
          <a:noFill/>
          <a:ln w="12700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000" dirty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…und MAV Fortbildungen</a:t>
            </a:r>
          </a:p>
        </p:txBody>
      </p:sp>
      <p:sp>
        <p:nvSpPr>
          <p:cNvPr id="37" name="Textfeld 5"/>
          <p:cNvSpPr txBox="1">
            <a:spLocks noChangeArrowheads="1"/>
          </p:cNvSpPr>
          <p:nvPr/>
        </p:nvSpPr>
        <p:spPr bwMode="auto">
          <a:xfrm>
            <a:off x="1142976" y="2285992"/>
            <a:ext cx="1887761" cy="16619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cs typeface="Arial" pitchFamily="34" charset="0"/>
              </a:rPr>
              <a:t>Infos</a:t>
            </a:r>
            <a:r>
              <a:rPr lang="de-DE" sz="1400" b="1" dirty="0" smtClean="0">
                <a:cs typeface="Arial" pitchFamily="34" charset="0"/>
              </a:rPr>
              <a:t> zur MAV Arbeit,</a:t>
            </a:r>
          </a:p>
          <a:p>
            <a:r>
              <a:rPr lang="de-DE" sz="1400" b="1" dirty="0" smtClean="0">
                <a:cs typeface="Arial" pitchFamily="34" charset="0"/>
              </a:rPr>
              <a:t>Gesetzestexte, Urteile </a:t>
            </a:r>
          </a:p>
          <a:p>
            <a:r>
              <a:rPr lang="de-DE" sz="1400" b="1" dirty="0" smtClean="0">
                <a:cs typeface="Arial" pitchFamily="34" charset="0"/>
              </a:rPr>
              <a:t>und Hilfsmittel der </a:t>
            </a:r>
          </a:p>
          <a:p>
            <a:r>
              <a:rPr lang="de-DE" sz="1400" b="1" dirty="0" smtClean="0">
                <a:cs typeface="Arial" pitchFamily="34" charset="0"/>
              </a:rPr>
              <a:t>Gewerkschaften </a:t>
            </a:r>
          </a:p>
          <a:p>
            <a:r>
              <a:rPr lang="de-DE" sz="1400" b="1" dirty="0" smtClean="0">
                <a:cs typeface="Arial" pitchFamily="34" charset="0"/>
              </a:rPr>
              <a:t>und Verbände </a:t>
            </a:r>
          </a:p>
          <a:p>
            <a:r>
              <a:rPr lang="de-DE" sz="1400" b="1" dirty="0" smtClean="0">
                <a:cs typeface="Arial" pitchFamily="34" charset="0"/>
              </a:rPr>
              <a:t>sind im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Internet </a:t>
            </a:r>
            <a:r>
              <a:rPr lang="de-DE" sz="1400" b="1" dirty="0" smtClean="0">
                <a:cs typeface="Arial" pitchFamily="34" charset="0"/>
              </a:rPr>
              <a:t>leicht </a:t>
            </a:r>
          </a:p>
          <a:p>
            <a:r>
              <a:rPr lang="de-DE" sz="1400" b="1" dirty="0" smtClean="0">
                <a:cs typeface="Arial" pitchFamily="34" charset="0"/>
              </a:rPr>
              <a:t>und schnell zu finden…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38" name="Textfeld 3"/>
          <p:cNvSpPr txBox="1">
            <a:spLocks noChangeArrowheads="1"/>
          </p:cNvSpPr>
          <p:nvPr/>
        </p:nvSpPr>
        <p:spPr bwMode="auto">
          <a:xfrm>
            <a:off x="2000232" y="4214818"/>
            <a:ext cx="3286148" cy="7694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     …sie ersetzen aber nicht </a:t>
            </a:r>
          </a:p>
          <a:p>
            <a:r>
              <a:rPr lang="de-DE" sz="1400" b="1" dirty="0" smtClean="0">
                <a:cs typeface="Arial" pitchFamily="34" charset="0"/>
              </a:rPr>
              <a:t>den </a:t>
            </a:r>
            <a:r>
              <a:rPr lang="de-DE" sz="1600" b="1" dirty="0" smtClean="0">
                <a:solidFill>
                  <a:srgbClr val="C00000"/>
                </a:solidFill>
                <a:cs typeface="Arial" pitchFamily="34" charset="0"/>
              </a:rPr>
              <a:t>Erfahrungsaustausch </a:t>
            </a:r>
          </a:p>
          <a:p>
            <a:r>
              <a:rPr lang="de-DE" sz="1400" b="1" dirty="0" smtClean="0">
                <a:cs typeface="Arial" pitchFamily="34" charset="0"/>
              </a:rPr>
              <a:t>mit anderen </a:t>
            </a:r>
            <a:r>
              <a:rPr lang="de-DE" sz="1400" b="1" dirty="0" err="1" smtClean="0">
                <a:cs typeface="Arial" pitchFamily="34" charset="0"/>
              </a:rPr>
              <a:t>MAVen</a:t>
            </a:r>
            <a:r>
              <a:rPr lang="de-DE" sz="1400" b="1" dirty="0" smtClean="0">
                <a:cs typeface="Arial" pitchFamily="34" charset="0"/>
              </a:rPr>
              <a:t> bei MAV Tagungen</a:t>
            </a:r>
            <a:endParaRPr lang="de-DE" sz="1400" dirty="0">
              <a:cs typeface="Arial" pitchFamily="34" charset="0"/>
            </a:endParaRPr>
          </a:p>
        </p:txBody>
      </p:sp>
      <p:pic>
        <p:nvPicPr>
          <p:cNvPr id="40" name="Picture 12" descr="E:\Eigene Bilder\Symposium 2011\Rolle 2011-09-29 (3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4143380"/>
            <a:ext cx="809102" cy="738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Rechteck 43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5786446" y="5500702"/>
            <a:ext cx="24028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http://www.mav-gesa-ekir.de</a:t>
            </a:r>
            <a:endParaRPr lang="de-DE" sz="1400" b="1" dirty="0"/>
          </a:p>
        </p:txBody>
      </p:sp>
      <p:sp>
        <p:nvSpPr>
          <p:cNvPr id="14" name="Rechteck 13"/>
          <p:cNvSpPr/>
          <p:nvPr/>
        </p:nvSpPr>
        <p:spPr>
          <a:xfrm>
            <a:off x="4714876" y="5286388"/>
            <a:ext cx="35235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Eine Übersicht der Angebote findet ihr unter </a:t>
            </a:r>
            <a:endParaRPr lang="de-DE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/>
          <p:cNvSpPr/>
          <p:nvPr/>
        </p:nvSpPr>
        <p:spPr>
          <a:xfrm>
            <a:off x="0" y="0"/>
            <a:ext cx="3786182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33" name="Picture 8" descr="C:\Users\Gisbert\Desktop\Seminare in Aprath 2016\Bilder ua für Seminare\freie Bilder_pixabay\3d Männchen\joy-1015718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3286124"/>
            <a:ext cx="2786082" cy="2786082"/>
          </a:xfrm>
          <a:prstGeom prst="rect">
            <a:avLst/>
          </a:prstGeom>
          <a:noFill/>
        </p:spPr>
      </p:pic>
      <p:sp>
        <p:nvSpPr>
          <p:cNvPr id="36" name="Textfeld 5"/>
          <p:cNvSpPr txBox="1">
            <a:spLocks noChangeArrowheads="1"/>
          </p:cNvSpPr>
          <p:nvPr/>
        </p:nvSpPr>
        <p:spPr bwMode="auto">
          <a:xfrm>
            <a:off x="3786182" y="4143380"/>
            <a:ext cx="4357718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2000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…deshalb </a:t>
            </a:r>
            <a:r>
              <a:rPr lang="de-DE" sz="2000" dirty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MAV Fortbildungen</a:t>
            </a:r>
          </a:p>
        </p:txBody>
      </p:sp>
      <p:sp>
        <p:nvSpPr>
          <p:cNvPr id="39" name="Textfeld 22"/>
          <p:cNvSpPr txBox="1">
            <a:spLocks noChangeArrowheads="1"/>
          </p:cNvSpPr>
          <p:nvPr/>
        </p:nvSpPr>
        <p:spPr bwMode="auto">
          <a:xfrm>
            <a:off x="1214414" y="3329332"/>
            <a:ext cx="3357586" cy="73866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de-DE" sz="1400" b="1" i="1" dirty="0" smtClean="0">
                <a:cs typeface="Arial" pitchFamily="34" charset="0"/>
              </a:rPr>
              <a:t>Gut </a:t>
            </a:r>
            <a:r>
              <a:rPr lang="de-DE" sz="1400" b="1" i="1" dirty="0">
                <a:cs typeface="Arial" pitchFamily="34" charset="0"/>
              </a:rPr>
              <a:t>informierte Mitarbeitervertretungen </a:t>
            </a:r>
          </a:p>
          <a:p>
            <a:pPr algn="r"/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wissen</a:t>
            </a:r>
            <a:r>
              <a:rPr lang="de-DE" sz="1400" b="1" i="1" dirty="0" smtClean="0">
                <a:cs typeface="Arial" pitchFamily="34" charset="0"/>
              </a:rPr>
              <a:t> </a:t>
            </a:r>
            <a:r>
              <a:rPr lang="de-DE" sz="1400" b="1" i="1" dirty="0">
                <a:cs typeface="Arial" pitchFamily="34" charset="0"/>
              </a:rPr>
              <a:t>um ihre Rechte und lassen sich </a:t>
            </a:r>
            <a:endParaRPr lang="de-DE" sz="1400" b="1" i="1" dirty="0" smtClean="0">
              <a:cs typeface="Arial" pitchFamily="34" charset="0"/>
            </a:endParaRPr>
          </a:p>
          <a:p>
            <a:pPr algn="r"/>
            <a:r>
              <a:rPr lang="de-DE" sz="1400" b="1" i="1" dirty="0" smtClean="0">
                <a:cs typeface="Arial" pitchFamily="34" charset="0"/>
              </a:rPr>
              <a:t>nicht einschüchtern</a:t>
            </a:r>
            <a:endParaRPr lang="de-DE" sz="1400" b="1" i="1" dirty="0">
              <a:cs typeface="Arial" pitchFamily="34" charset="0"/>
            </a:endParaRPr>
          </a:p>
        </p:txBody>
      </p:sp>
      <p:pic>
        <p:nvPicPr>
          <p:cNvPr id="204802" name="Picture 2" descr="C:\Users\Gisbert\Desktop\Aprather Seminare 20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714488"/>
            <a:ext cx="3276652" cy="2285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Rectangle 11"/>
          <p:cNvSpPr txBox="1">
            <a:spLocks noChangeArrowheads="1"/>
          </p:cNvSpPr>
          <p:nvPr/>
        </p:nvSpPr>
        <p:spPr bwMode="auto">
          <a:xfrm>
            <a:off x="1071538" y="4500570"/>
            <a:ext cx="442915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de-DE" kern="0" dirty="0">
                <a:solidFill>
                  <a:srgbClr val="C00000"/>
                </a:solidFill>
                <a:latin typeface="Arial Black" pitchFamily="34" charset="0"/>
                <a:ea typeface="+mj-ea"/>
                <a:cs typeface="Arial" charset="0"/>
              </a:rPr>
              <a:t>Danke für Eure Aufmerksamkeit </a:t>
            </a:r>
          </a:p>
        </p:txBody>
      </p:sp>
      <p:sp>
        <p:nvSpPr>
          <p:cNvPr id="17" name="Rechteck 16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29"/>
          <p:cNvGrpSpPr/>
          <p:nvPr/>
        </p:nvGrpSpPr>
        <p:grpSpPr>
          <a:xfrm>
            <a:off x="2143108" y="1900572"/>
            <a:ext cx="2286016" cy="1143008"/>
            <a:chOff x="3929058" y="2143116"/>
            <a:chExt cx="3068576" cy="1500198"/>
          </a:xfrm>
        </p:grpSpPr>
        <p:sp>
          <p:nvSpPr>
            <p:cNvPr id="12" name="WordArt 4"/>
            <p:cNvSpPr>
              <a:spLocks noChangeArrowheads="1" noChangeShapeType="1"/>
            </p:cNvSpPr>
            <p:nvPr/>
          </p:nvSpPr>
          <p:spPr bwMode="auto">
            <a:xfrm>
              <a:off x="3929058" y="3214686"/>
              <a:ext cx="3000396" cy="4286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DE" b="1" kern="10" dirty="0">
                  <a:ln w="3175">
                    <a:solidFill>
                      <a:srgbClr val="003366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405158"/>
                      </a:gs>
                      <a:gs pos="100000">
                        <a:srgbClr val="BAECFE"/>
                      </a:gs>
                    </a:gsLst>
                    <a:lin ang="2700000" scaled="1"/>
                  </a:gradFill>
                  <a:latin typeface="Arial Black" pitchFamily="34" charset="0"/>
                </a:rPr>
                <a:t>REGIO MAV</a:t>
              </a:r>
            </a:p>
          </p:txBody>
        </p:sp>
        <p:grpSp>
          <p:nvGrpSpPr>
            <p:cNvPr id="3" name="Gruppieren 128"/>
            <p:cNvGrpSpPr/>
            <p:nvPr/>
          </p:nvGrpSpPr>
          <p:grpSpPr>
            <a:xfrm>
              <a:off x="5000628" y="2143116"/>
              <a:ext cx="1997006" cy="1000132"/>
              <a:chOff x="5000628" y="2143116"/>
              <a:chExt cx="1997006" cy="1000132"/>
            </a:xfrm>
          </p:grpSpPr>
          <p:sp>
            <p:nvSpPr>
              <p:cNvPr id="16" name="Ellipse 15"/>
              <p:cNvSpPr/>
              <p:nvPr/>
            </p:nvSpPr>
            <p:spPr bwMode="auto">
              <a:xfrm>
                <a:off x="5143504" y="2571744"/>
                <a:ext cx="231640" cy="23813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>
                  <a:ln>
                    <a:solidFill>
                      <a:srgbClr val="C00000"/>
                    </a:solidFill>
                  </a:ln>
                </a:endParaRPr>
              </a:p>
            </p:txBody>
          </p:sp>
          <p:sp>
            <p:nvSpPr>
              <p:cNvPr id="20" name="Ellipse 19"/>
              <p:cNvSpPr/>
              <p:nvPr/>
            </p:nvSpPr>
            <p:spPr bwMode="auto">
              <a:xfrm>
                <a:off x="5000628" y="2357430"/>
                <a:ext cx="213630" cy="21431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>
                  <a:ln>
                    <a:solidFill>
                      <a:srgbClr val="C00000"/>
                    </a:solidFill>
                  </a:ln>
                </a:endParaRPr>
              </a:p>
            </p:txBody>
          </p:sp>
          <p:grpSp>
            <p:nvGrpSpPr>
              <p:cNvPr id="4" name="Gruppieren 126"/>
              <p:cNvGrpSpPr/>
              <p:nvPr/>
            </p:nvGrpSpPr>
            <p:grpSpPr>
              <a:xfrm>
                <a:off x="5357818" y="2143116"/>
                <a:ext cx="1639816" cy="928674"/>
                <a:chOff x="5357818" y="2143116"/>
                <a:chExt cx="1639816" cy="928674"/>
              </a:xfrm>
            </p:grpSpPr>
            <p:sp>
              <p:nvSpPr>
                <p:cNvPr id="24" name="WordArt 55"/>
                <p:cNvSpPr>
                  <a:spLocks noChangeArrowheads="1" noChangeShapeType="1"/>
                </p:cNvSpPr>
                <p:nvPr/>
              </p:nvSpPr>
              <p:spPr bwMode="auto">
                <a:xfrm>
                  <a:off x="5357818" y="2833667"/>
                  <a:ext cx="1568519" cy="238123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de-DE" sz="1000" kern="10" dirty="0">
                      <a:ln w="10160">
                        <a:solidFill>
                          <a:schemeClr val="accent1"/>
                        </a:solidFill>
                        <a:round/>
                        <a:headEnd/>
                        <a:tailEnd/>
                      </a:ln>
                      <a:solidFill>
                        <a:srgbClr val="FFFFFF"/>
                      </a:solidFill>
                      <a:effectLst>
                        <a:outerShdw dist="32000" dir="5400000" algn="tl" rotWithShape="0">
                          <a:srgbClr val="000000">
                            <a:alpha val="29999"/>
                          </a:srgbClr>
                        </a:outerShdw>
                      </a:effectLst>
                      <a:latin typeface="Arial Black"/>
                    </a:rPr>
                    <a:t>WUPPERTAL</a:t>
                  </a:r>
                </a:p>
              </p:txBody>
            </p:sp>
            <p:sp>
              <p:nvSpPr>
                <p:cNvPr id="25" name="WordArt 55"/>
                <p:cNvSpPr>
                  <a:spLocks noChangeArrowheads="1" noChangeShapeType="1"/>
                </p:cNvSpPr>
                <p:nvPr/>
              </p:nvSpPr>
              <p:spPr bwMode="auto">
                <a:xfrm>
                  <a:off x="5395087" y="2357430"/>
                  <a:ext cx="1299835" cy="216952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de-DE" sz="1000" kern="10" dirty="0">
                      <a:ln w="10160">
                        <a:solidFill>
                          <a:schemeClr val="accent1"/>
                        </a:solidFill>
                        <a:round/>
                        <a:headEnd/>
                        <a:tailEnd/>
                      </a:ln>
                      <a:solidFill>
                        <a:srgbClr val="FFFFFF"/>
                      </a:solidFill>
                      <a:effectLst>
                        <a:outerShdw dist="32000" dir="5400000" algn="tl" rotWithShape="0">
                          <a:srgbClr val="000000">
                            <a:alpha val="29999"/>
                          </a:srgbClr>
                        </a:outerShdw>
                      </a:effectLst>
                      <a:latin typeface="Arial Black"/>
                    </a:rPr>
                    <a:t>Mettmann</a:t>
                  </a:r>
                </a:p>
              </p:txBody>
            </p:sp>
            <p:sp>
              <p:nvSpPr>
                <p:cNvPr id="26" name="WordArt 55"/>
                <p:cNvSpPr>
                  <a:spLocks noChangeArrowheads="1" noChangeShapeType="1"/>
                </p:cNvSpPr>
                <p:nvPr/>
              </p:nvSpPr>
              <p:spPr bwMode="auto">
                <a:xfrm>
                  <a:off x="5635469" y="2595550"/>
                  <a:ext cx="1362165" cy="23811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de-DE" sz="1000" kern="10" dirty="0">
                      <a:ln w="10160">
                        <a:solidFill>
                          <a:schemeClr val="accent1"/>
                        </a:solidFill>
                        <a:round/>
                        <a:headEnd/>
                        <a:tailEnd/>
                      </a:ln>
                      <a:solidFill>
                        <a:srgbClr val="FFFFFF"/>
                      </a:solidFill>
                      <a:effectLst>
                        <a:outerShdw dist="32000" dir="5400000" algn="tl" rotWithShape="0">
                          <a:srgbClr val="000000">
                            <a:alpha val="29999"/>
                          </a:srgbClr>
                        </a:outerShdw>
                      </a:effectLst>
                      <a:latin typeface="Arial Black"/>
                    </a:rPr>
                    <a:t>Niederberg</a:t>
                  </a:r>
                </a:p>
              </p:txBody>
            </p:sp>
            <p:sp>
              <p:nvSpPr>
                <p:cNvPr id="27" name="WordArt 55"/>
                <p:cNvSpPr>
                  <a:spLocks noChangeArrowheads="1" noChangeShapeType="1"/>
                </p:cNvSpPr>
                <p:nvPr/>
              </p:nvSpPr>
              <p:spPr bwMode="auto">
                <a:xfrm>
                  <a:off x="5643570" y="2143116"/>
                  <a:ext cx="785816" cy="214314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pPr algn="ctr"/>
                  <a:r>
                    <a:rPr lang="de-DE" sz="1000" kern="10" dirty="0" smtClean="0">
                      <a:ln w="10160">
                        <a:solidFill>
                          <a:schemeClr val="accent1"/>
                        </a:solidFill>
                        <a:round/>
                        <a:headEnd/>
                        <a:tailEnd/>
                      </a:ln>
                      <a:solidFill>
                        <a:srgbClr val="FFFFFF"/>
                      </a:solidFill>
                      <a:effectLst>
                        <a:outerShdw dist="32000" dir="5400000" algn="tl" rotWithShape="0">
                          <a:srgbClr val="000000">
                            <a:alpha val="29999"/>
                          </a:srgbClr>
                        </a:outerShdw>
                      </a:effectLst>
                      <a:latin typeface="Arial Black"/>
                    </a:rPr>
                    <a:t>ESSEN</a:t>
                  </a:r>
                  <a:endParaRPr lang="de-DE" sz="1000" kern="10" dirty="0">
                    <a:ln w="1016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solidFill>
                      <a:srgbClr val="FFFFFF"/>
                    </a:solidFill>
                    <a:effectLst>
                      <a:outerShdw dist="32000" dir="5400000" algn="tl" rotWithShape="0">
                        <a:srgbClr val="000000">
                          <a:alpha val="29999"/>
                        </a:srgbClr>
                      </a:outerShdw>
                    </a:effectLst>
                    <a:latin typeface="Arial Black"/>
                  </a:endParaRPr>
                </a:p>
              </p:txBody>
            </p:sp>
          </p:grpSp>
          <p:sp>
            <p:nvSpPr>
              <p:cNvPr id="22" name="Ellipse 21"/>
              <p:cNvSpPr/>
              <p:nvPr/>
            </p:nvSpPr>
            <p:spPr bwMode="auto">
              <a:xfrm>
                <a:off x="5000628" y="2857496"/>
                <a:ext cx="285752" cy="28575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>
                  <a:ln>
                    <a:solidFill>
                      <a:srgbClr val="C00000"/>
                    </a:solidFill>
                  </a:ln>
                </a:endParaRPr>
              </a:p>
            </p:txBody>
          </p:sp>
          <p:sp>
            <p:nvSpPr>
              <p:cNvPr id="23" name="Ellipse 22"/>
              <p:cNvSpPr/>
              <p:nvPr/>
            </p:nvSpPr>
            <p:spPr bwMode="auto">
              <a:xfrm>
                <a:off x="5072066" y="2143116"/>
                <a:ext cx="213630" cy="21431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de-DE">
                  <a:ln>
                    <a:solidFill>
                      <a:srgbClr val="C00000"/>
                    </a:solidFill>
                  </a:ln>
                </a:endParaRPr>
              </a:p>
            </p:txBody>
          </p:sp>
        </p:grpSp>
      </p:grpSp>
      <p:pic>
        <p:nvPicPr>
          <p:cNvPr id="29" name="Picture 2" descr="C:\Users\Gisbert\Desktop\Bild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01024" y="5143512"/>
            <a:ext cx="571504" cy="944225"/>
          </a:xfrm>
          <a:prstGeom prst="rect">
            <a:avLst/>
          </a:prstGeom>
          <a:noFill/>
        </p:spPr>
      </p:pic>
      <p:sp>
        <p:nvSpPr>
          <p:cNvPr id="30" name="Textfeld 22"/>
          <p:cNvSpPr txBox="1">
            <a:spLocks noChangeArrowheads="1"/>
          </p:cNvSpPr>
          <p:nvPr/>
        </p:nvSpPr>
        <p:spPr bwMode="auto">
          <a:xfrm>
            <a:off x="6072198" y="5715016"/>
            <a:ext cx="1857388" cy="27699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Gemeinsam sind wir stark</a:t>
            </a:r>
            <a:endParaRPr lang="de-DE" sz="1200" b="1" i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/>
        </p:nvSpPr>
        <p:spPr>
          <a:xfrm>
            <a:off x="0" y="0"/>
            <a:ext cx="3214678" cy="6858004"/>
          </a:xfrm>
          <a:prstGeom prst="rect">
            <a:avLst/>
          </a:prstGeom>
          <a:gradFill flip="none" rotWithShape="1">
            <a:gsLst>
              <a:gs pos="11000">
                <a:srgbClr val="F0FCFE">
                  <a:alpha val="36863"/>
                </a:srgbClr>
              </a:gs>
              <a:gs pos="55000">
                <a:srgbClr val="B7D3CC">
                  <a:alpha val="80000"/>
                </a:srgbClr>
              </a:gs>
              <a:gs pos="82000">
                <a:srgbClr val="5D9699">
                  <a:alpha val="7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1357290" y="1857364"/>
            <a:ext cx="6929486" cy="2643206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9" name="Rechteck 21"/>
          <p:cNvSpPr>
            <a:spLocks noChangeArrowheads="1"/>
          </p:cNvSpPr>
          <p:nvPr/>
        </p:nvSpPr>
        <p:spPr bwMode="auto">
          <a:xfrm>
            <a:off x="2071691" y="3857625"/>
            <a:ext cx="6429375" cy="1143000"/>
          </a:xfrm>
          <a:prstGeom prst="rect">
            <a:avLst/>
          </a:prstGeom>
          <a:solidFill>
            <a:srgbClr val="F2F2F2"/>
          </a:solidFill>
          <a:ln w="9525" algn="ctr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/>
          </a:p>
        </p:txBody>
      </p:sp>
      <p:pic>
        <p:nvPicPr>
          <p:cNvPr id="77830" name="Picture 3" descr="C:\Users\Gisbert\Desktop\freie Bilder_pixabay\3d Männchen\computer-1015304_12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16" y="5065713"/>
            <a:ext cx="85725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785941" y="2000250"/>
            <a:ext cx="4572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Die Zusammenstellung bezieht sich auf die</a:t>
            </a: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sp>
        <p:nvSpPr>
          <p:cNvPr id="77832" name="Rechteck 466"/>
          <p:cNvSpPr>
            <a:spLocks noChangeArrowheads="1"/>
          </p:cNvSpPr>
          <p:nvPr/>
        </p:nvSpPr>
        <p:spPr bwMode="auto">
          <a:xfrm>
            <a:off x="2214566" y="3286125"/>
            <a:ext cx="5429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>
                <a:solidFill>
                  <a:srgbClr val="C00000"/>
                </a:solidFill>
              </a:rPr>
              <a:t>Zur Vertiefung ist empfohlen, aktuelle Texte und Kommentierungen der Regelungen zu nutzen</a:t>
            </a:r>
            <a:endParaRPr lang="de-DE" sz="1200" dirty="0"/>
          </a:p>
        </p:txBody>
      </p:sp>
      <p:sp>
        <p:nvSpPr>
          <p:cNvPr id="77833" name="Rechteck 5"/>
          <p:cNvSpPr>
            <a:spLocks noChangeArrowheads="1"/>
          </p:cNvSpPr>
          <p:nvPr/>
        </p:nvSpPr>
        <p:spPr bwMode="auto">
          <a:xfrm>
            <a:off x="2214566" y="2214563"/>
            <a:ext cx="4857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400" dirty="0"/>
              <a:t>Regelungen zum Arbeitsrecht </a:t>
            </a:r>
            <a:r>
              <a:rPr lang="de-DE" sz="1600" dirty="0">
                <a:solidFill>
                  <a:srgbClr val="0000FF"/>
                </a:solidFill>
              </a:rPr>
              <a:t>in der Evangelischen Kirche im Rheinland</a:t>
            </a:r>
            <a:endParaRPr lang="de-DE" sz="1400" dirty="0">
              <a:solidFill>
                <a:srgbClr val="C00000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500316" y="1214438"/>
            <a:ext cx="1857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D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Hinweise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143129" y="1428750"/>
            <a:ext cx="2928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DE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für die Nutzer</a:t>
            </a:r>
          </a:p>
        </p:txBody>
      </p:sp>
      <p:sp>
        <p:nvSpPr>
          <p:cNvPr id="77836" name="Rechteck 466"/>
          <p:cNvSpPr>
            <a:spLocks noChangeArrowheads="1"/>
          </p:cNvSpPr>
          <p:nvPr/>
        </p:nvSpPr>
        <p:spPr bwMode="auto">
          <a:xfrm>
            <a:off x="2214546" y="2857496"/>
            <a:ext cx="5572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Es handelt sich um eine vereinfachte Darstellung der Bestimmungen des BAT-KF und ARRG der </a:t>
            </a:r>
            <a:r>
              <a:rPr lang="de-DE" sz="1200" dirty="0" err="1"/>
              <a:t>EKiR</a:t>
            </a:r>
            <a:r>
              <a:rPr lang="de-DE" sz="1200" dirty="0"/>
              <a:t> ohne Anspruch auf Richtigkeit</a:t>
            </a:r>
          </a:p>
        </p:txBody>
      </p:sp>
      <p:sp>
        <p:nvSpPr>
          <p:cNvPr id="77837" name="Rechteck 466"/>
          <p:cNvSpPr>
            <a:spLocks noChangeArrowheads="1"/>
          </p:cNvSpPr>
          <p:nvPr/>
        </p:nvSpPr>
        <p:spPr bwMode="auto">
          <a:xfrm>
            <a:off x="2214566" y="4000500"/>
            <a:ext cx="6429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/>
              <a:t>Der Foliensatz ist für die Nutzung von Mitarbeitervertretungen </a:t>
            </a:r>
            <a:r>
              <a:rPr lang="de-DE" sz="1200">
                <a:solidFill>
                  <a:srgbClr val="0000FF"/>
                </a:solidFill>
              </a:rPr>
              <a:t>freigegeben </a:t>
            </a:r>
          </a:p>
        </p:txBody>
      </p:sp>
      <p:sp>
        <p:nvSpPr>
          <p:cNvPr id="77838" name="Rechteck 466"/>
          <p:cNvSpPr>
            <a:spLocks noChangeArrowheads="1"/>
          </p:cNvSpPr>
          <p:nvPr/>
        </p:nvSpPr>
        <p:spPr bwMode="auto">
          <a:xfrm>
            <a:off x="4857754" y="4214813"/>
            <a:ext cx="35004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Für  </a:t>
            </a:r>
            <a:r>
              <a:rPr lang="de-DE" sz="1200" dirty="0" err="1" smtClean="0"/>
              <a:t>GesA</a:t>
            </a:r>
            <a:r>
              <a:rPr lang="de-DE" sz="1200" dirty="0" smtClean="0"/>
              <a:t> und </a:t>
            </a:r>
            <a:r>
              <a:rPr lang="de-DE" sz="1200" dirty="0" err="1" smtClean="0"/>
              <a:t>Regio</a:t>
            </a:r>
            <a:r>
              <a:rPr lang="de-DE" sz="1200" dirty="0" smtClean="0"/>
              <a:t>-MAV-Seminare </a:t>
            </a:r>
            <a:r>
              <a:rPr lang="de-DE" sz="1200" dirty="0">
                <a:solidFill>
                  <a:srgbClr val="C00000"/>
                </a:solidFill>
              </a:rPr>
              <a:t>im Bereich der </a:t>
            </a:r>
            <a:r>
              <a:rPr lang="de-DE" sz="1200" dirty="0" err="1">
                <a:solidFill>
                  <a:srgbClr val="C00000"/>
                </a:solidFill>
              </a:rPr>
              <a:t>EKiR</a:t>
            </a:r>
            <a:r>
              <a:rPr lang="de-DE" sz="1200" dirty="0">
                <a:solidFill>
                  <a:srgbClr val="C00000"/>
                </a:solidFill>
              </a:rPr>
              <a:t> </a:t>
            </a:r>
            <a:r>
              <a:rPr lang="de-DE" sz="1200" dirty="0" smtClean="0"/>
              <a:t>können weitere Zusammenstellung </a:t>
            </a:r>
            <a:r>
              <a:rPr lang="de-DE" sz="1200" dirty="0"/>
              <a:t>als animierte PowerPoint Präsentation erbeten werden. </a:t>
            </a:r>
          </a:p>
        </p:txBody>
      </p:sp>
      <p:sp>
        <p:nvSpPr>
          <p:cNvPr id="77839" name="Rechteck 13"/>
          <p:cNvSpPr>
            <a:spLocks noChangeArrowheads="1"/>
          </p:cNvSpPr>
          <p:nvPr/>
        </p:nvSpPr>
        <p:spPr bwMode="auto">
          <a:xfrm>
            <a:off x="4857754" y="5072063"/>
            <a:ext cx="37147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i="1" dirty="0"/>
              <a:t>Gisbert Fischer </a:t>
            </a:r>
            <a:r>
              <a:rPr lang="de-DE" sz="1200" u="sng" dirty="0">
                <a:solidFill>
                  <a:srgbClr val="0000FF"/>
                </a:solidFill>
              </a:rPr>
              <a:t>mailto:bilderwerkstatt@t-online.de</a:t>
            </a:r>
            <a:endParaRPr lang="de-DE" sz="1200" dirty="0">
              <a:solidFill>
                <a:srgbClr val="0000FF"/>
              </a:solidFill>
            </a:endParaRPr>
          </a:p>
        </p:txBody>
      </p:sp>
      <p:pic>
        <p:nvPicPr>
          <p:cNvPr id="7784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16" y="642938"/>
            <a:ext cx="179863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41" name="Rechteck 466"/>
          <p:cNvSpPr>
            <a:spLocks noChangeArrowheads="1"/>
          </p:cNvSpPr>
          <p:nvPr/>
        </p:nvSpPr>
        <p:spPr bwMode="auto">
          <a:xfrm>
            <a:off x="2357441" y="5786438"/>
            <a:ext cx="3071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000"/>
              <a:t>Bilder, Fotos und Graphiken sind lizenzfrei gefunden bei https://pixabay.com/de</a:t>
            </a:r>
            <a:endParaRPr lang="de-DE" sz="1000">
              <a:solidFill>
                <a:srgbClr val="0000FF"/>
              </a:solidFill>
            </a:endParaRPr>
          </a:p>
        </p:txBody>
      </p:sp>
      <p:sp>
        <p:nvSpPr>
          <p:cNvPr id="77842" name="Rechteck 17"/>
          <p:cNvSpPr>
            <a:spLocks noChangeArrowheads="1"/>
          </p:cNvSpPr>
          <p:nvPr/>
        </p:nvSpPr>
        <p:spPr bwMode="auto">
          <a:xfrm>
            <a:off x="6715129" y="2643188"/>
            <a:ext cx="114621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>
                <a:solidFill>
                  <a:srgbClr val="C00000"/>
                </a:solidFill>
              </a:rPr>
              <a:t>Stand: </a:t>
            </a:r>
            <a:r>
              <a:rPr lang="de-DE" sz="1200" dirty="0" smtClean="0">
                <a:solidFill>
                  <a:srgbClr val="C00000"/>
                </a:solidFill>
              </a:rPr>
              <a:t>2015/17</a:t>
            </a:r>
            <a:endParaRPr lang="de-DE" sz="1200" dirty="0">
              <a:solidFill>
                <a:srgbClr val="C00000"/>
              </a:solidFill>
            </a:endParaRPr>
          </a:p>
        </p:txBody>
      </p:sp>
      <p:pic>
        <p:nvPicPr>
          <p:cNvPr id="77843" name="Picture 2" descr="C:\Users\Gisbert\Desktop\freie Bilder_pixabay\Fragezeichen ua\emoticon-1392280_64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79" y="45720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hteck 20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9148</Words>
  <Application>Microsoft Office PowerPoint</Application>
  <PresentationFormat>Bildschirmpräsentation (4:3)</PresentationFormat>
  <Paragraphs>1272</Paragraphs>
  <Slides>77</Slides>
  <Notes>9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77</vt:i4>
      </vt:variant>
    </vt:vector>
  </HeadingPairs>
  <TitlesOfParts>
    <vt:vector size="78" baseType="lpstr">
      <vt:lpstr>Larissa-Design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  <vt:lpstr>Folie 19</vt:lpstr>
      <vt:lpstr>Folie 20</vt:lpstr>
      <vt:lpstr>Folie 21</vt:lpstr>
      <vt:lpstr>Folie 22</vt:lpstr>
      <vt:lpstr>Folie 23</vt:lpstr>
      <vt:lpstr>Folie 24</vt:lpstr>
      <vt:lpstr>Folie 25</vt:lpstr>
      <vt:lpstr>Folie 26</vt:lpstr>
      <vt:lpstr>Folie 27</vt:lpstr>
      <vt:lpstr>Folie 28</vt:lpstr>
      <vt:lpstr>Folie 29</vt:lpstr>
      <vt:lpstr>Folie 30</vt:lpstr>
      <vt:lpstr>Folie 31</vt:lpstr>
      <vt:lpstr>Folie 32</vt:lpstr>
      <vt:lpstr>Folie 33</vt:lpstr>
      <vt:lpstr>Folie 34</vt:lpstr>
      <vt:lpstr>Folie 35</vt:lpstr>
      <vt:lpstr>Folie 36</vt:lpstr>
      <vt:lpstr>Folie 37</vt:lpstr>
      <vt:lpstr>Folie 38</vt:lpstr>
      <vt:lpstr>Folie 39</vt:lpstr>
      <vt:lpstr>Folie 40</vt:lpstr>
      <vt:lpstr>Folie 41</vt:lpstr>
      <vt:lpstr>Folie 42</vt:lpstr>
      <vt:lpstr>Folie 43</vt:lpstr>
      <vt:lpstr>Folie 44</vt:lpstr>
      <vt:lpstr>Folie 45</vt:lpstr>
      <vt:lpstr>Folie 46</vt:lpstr>
      <vt:lpstr>Folie 47</vt:lpstr>
      <vt:lpstr>Folie 48</vt:lpstr>
      <vt:lpstr>Folie 49</vt:lpstr>
      <vt:lpstr>Folie 50</vt:lpstr>
      <vt:lpstr>Folie 51</vt:lpstr>
      <vt:lpstr>Folie 52</vt:lpstr>
      <vt:lpstr>Folie 53</vt:lpstr>
      <vt:lpstr>Folie 54</vt:lpstr>
      <vt:lpstr>Folie 55</vt:lpstr>
      <vt:lpstr>Folie 56</vt:lpstr>
      <vt:lpstr>Folie 57</vt:lpstr>
      <vt:lpstr>Folie 58</vt:lpstr>
      <vt:lpstr>Folie 59</vt:lpstr>
      <vt:lpstr>Folie 60</vt:lpstr>
      <vt:lpstr>Folie 61</vt:lpstr>
      <vt:lpstr>Folie 62</vt:lpstr>
      <vt:lpstr>Folie 63</vt:lpstr>
      <vt:lpstr>Folie 64</vt:lpstr>
      <vt:lpstr>Folie 65</vt:lpstr>
      <vt:lpstr>Folie 66</vt:lpstr>
      <vt:lpstr>Folie 67</vt:lpstr>
      <vt:lpstr>Folie 68</vt:lpstr>
      <vt:lpstr>Folie 69</vt:lpstr>
      <vt:lpstr>Folie 70</vt:lpstr>
      <vt:lpstr>Folie 71</vt:lpstr>
      <vt:lpstr>Folie 72</vt:lpstr>
      <vt:lpstr>Folie 73</vt:lpstr>
      <vt:lpstr>Folie 74</vt:lpstr>
      <vt:lpstr>Folie 75</vt:lpstr>
      <vt:lpstr>Folie 76</vt:lpstr>
      <vt:lpstr>Folie 77</vt:lpstr>
    </vt:vector>
  </TitlesOfParts>
  <Company>keine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Gisbert</dc:creator>
  <cp:lastModifiedBy>Gisbert</cp:lastModifiedBy>
  <cp:revision>593</cp:revision>
  <dcterms:created xsi:type="dcterms:W3CDTF">2017-07-15T10:41:23Z</dcterms:created>
  <dcterms:modified xsi:type="dcterms:W3CDTF">2018-06-21T15:33:44Z</dcterms:modified>
</cp:coreProperties>
</file>